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25" r:id="rId2"/>
    <p:sldId id="326" r:id="rId3"/>
    <p:sldId id="275" r:id="rId4"/>
    <p:sldId id="276" r:id="rId5"/>
    <p:sldId id="336" r:id="rId6"/>
    <p:sldId id="277" r:id="rId7"/>
    <p:sldId id="278" r:id="rId8"/>
    <p:sldId id="279" r:id="rId9"/>
    <p:sldId id="280" r:id="rId10"/>
    <p:sldId id="281" r:id="rId11"/>
    <p:sldId id="327" r:id="rId12"/>
    <p:sldId id="328" r:id="rId13"/>
    <p:sldId id="329" r:id="rId14"/>
    <p:sldId id="330" r:id="rId15"/>
    <p:sldId id="282" r:id="rId16"/>
    <p:sldId id="291" r:id="rId17"/>
    <p:sldId id="301" r:id="rId18"/>
    <p:sldId id="303" r:id="rId19"/>
    <p:sldId id="304" r:id="rId20"/>
    <p:sldId id="306" r:id="rId21"/>
    <p:sldId id="30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16" r:id="rId30"/>
    <p:sldId id="317" r:id="rId31"/>
    <p:sldId id="292" r:id="rId32"/>
    <p:sldId id="331" r:id="rId33"/>
    <p:sldId id="332" r:id="rId34"/>
    <p:sldId id="333" r:id="rId35"/>
    <p:sldId id="334" r:id="rId36"/>
    <p:sldId id="335" r:id="rId37"/>
    <p:sldId id="293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C4C4C4"/>
    <a:srgbClr val="DDDDDD"/>
    <a:srgbClr val="C0C0C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69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81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65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91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3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33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08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26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02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050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6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35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71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1.png"/><Relationship Id="rId3" Type="http://schemas.openxmlformats.org/officeDocument/2006/relationships/image" Target="../media/image160.png"/><Relationship Id="rId7" Type="http://schemas.openxmlformats.org/officeDocument/2006/relationships/image" Target="../media/image18.jpeg"/><Relationship Id="rId2" Type="http://schemas.openxmlformats.org/officeDocument/2006/relationships/image" Target="../media/image10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21.png"/><Relationship Id="rId10" Type="http://schemas.openxmlformats.org/officeDocument/2006/relationships/image" Target="../media/image1161.png"/><Relationship Id="rId4" Type="http://schemas.openxmlformats.org/officeDocument/2006/relationships/image" Target="../media/image170.png"/><Relationship Id="rId9" Type="http://schemas.openxmlformats.org/officeDocument/2006/relationships/image" Target="../media/image11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6.wmf"/><Relationship Id="rId3" Type="http://schemas.openxmlformats.org/officeDocument/2006/relationships/image" Target="../media/image27.jpeg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4.wmf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png"/><Relationship Id="rId11" Type="http://schemas.openxmlformats.org/officeDocument/2006/relationships/image" Target="../media/image53.w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71.png"/><Relationship Id="rId9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jpg"/><Relationship Id="rId4" Type="http://schemas.openxmlformats.org/officeDocument/2006/relationships/image" Target="../media/image80.png"/><Relationship Id="rId9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semi.com/products/sensors/photodetectors-sipm-spad/silicon-photomultipliers-sipm/c-series-sipm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</a:t>
            </a:r>
            <a:r>
              <a:rPr lang="en-US" dirty="0"/>
              <a:t>C</a:t>
            </a:r>
            <a:r>
              <a:rPr lang="en-US" dirty="0" smtClean="0"/>
              <a:t>haracterization of segmented Ge detectors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68887" y="5661248"/>
            <a:ext cx="4153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γ-ray camera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</a:t>
            </a:r>
            <a:r>
              <a:rPr lang="el-G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source and Ge detector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 at GSI for </a:t>
            </a:r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 detectors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 2-3 mm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resolution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field of view (FOV) = 8x9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3341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09002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en-US" b="1" dirty="0" smtClean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</a:t>
            </a:r>
            <a:r>
              <a:rPr lang="en-US" altLang="en-US" b="1" dirty="0" smtClean="0">
                <a:solidFill>
                  <a:srgbClr val="66FF33"/>
                </a:solidFill>
              </a:rPr>
              <a:t> </a:t>
            </a:r>
            <a:endParaRPr lang="en-US" altLang="en-US" b="1" dirty="0">
              <a:solidFill>
                <a:srgbClr val="66FF33"/>
              </a:solidFill>
            </a:endParaRPr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 flipH="1">
            <a:off x="1589088" y="2514600"/>
            <a:ext cx="584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992187" y="2566988"/>
            <a:ext cx="872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 smtClean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en-US" b="1" dirty="0" smtClean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</a:t>
            </a:r>
            <a:r>
              <a:rPr lang="en-US" altLang="en-US" b="1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Oval 29"/>
          <p:cNvSpPr>
            <a:spLocks noChangeArrowheads="1"/>
          </p:cNvSpPr>
          <p:nvPr/>
        </p:nvSpPr>
        <p:spPr bwMode="auto">
          <a:xfrm>
            <a:off x="993600" y="5151600"/>
            <a:ext cx="88900" cy="144463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1231200" y="5151600"/>
            <a:ext cx="88900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1"/>
          <p:cNvSpPr>
            <a:spLocks noChangeArrowheads="1"/>
          </p:cNvSpPr>
          <p:nvPr/>
        </p:nvSpPr>
        <p:spPr bwMode="auto">
          <a:xfrm>
            <a:off x="1483200" y="5148000"/>
            <a:ext cx="8890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32"/>
          <p:cNvSpPr>
            <a:spLocks noChangeArrowheads="1"/>
          </p:cNvSpPr>
          <p:nvPr/>
        </p:nvSpPr>
        <p:spPr bwMode="auto">
          <a:xfrm>
            <a:off x="1738800" y="5151600"/>
            <a:ext cx="88900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33"/>
          <p:cNvSpPr>
            <a:spLocks noChangeArrowheads="1"/>
          </p:cNvSpPr>
          <p:nvPr/>
        </p:nvSpPr>
        <p:spPr bwMode="auto">
          <a:xfrm>
            <a:off x="1972800" y="5158800"/>
            <a:ext cx="88900" cy="144462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versus resolution</a:t>
            </a:r>
            <a:endParaRPr 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712"/>
            <a:ext cx="3709987" cy="160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97325" y="860524"/>
            <a:ext cx="4967288" cy="13287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solidFill>
                  <a:schemeClr val="bg1"/>
                </a:solidFill>
                <a:latin typeface="Comic Sans MS" pitchFamily="66" charset="0"/>
              </a:rPr>
              <a:t>With a source at rest, the intrinsic resolution of the detector can be reached; </a:t>
            </a:r>
          </a:p>
          <a:p>
            <a:pPr algn="l">
              <a:spcBef>
                <a:spcPct val="50000"/>
              </a:spcBef>
            </a:pPr>
            <a:r>
              <a:rPr lang="it-IT" altLang="de-DE">
                <a:solidFill>
                  <a:schemeClr val="bg1"/>
                </a:solidFill>
                <a:latin typeface="Comic Sans MS" pitchFamily="66" charset="0"/>
              </a:rPr>
              <a:t>efficiency decreases with the increasing detector-source distance.</a:t>
            </a:r>
            <a:endParaRPr lang="en-US" altLang="de-DE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0825" y="3021112"/>
            <a:ext cx="4752975" cy="1311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 sz="2000">
                <a:solidFill>
                  <a:schemeClr val="bg1"/>
                </a:solidFill>
                <a:latin typeface="Comic Sans MS" pitchFamily="66" charset="0"/>
              </a:rPr>
              <a:t>With a moving source also the effective energy resolution depends on the detector-source distance (Doppler effect)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808387"/>
            <a:ext cx="3368675" cy="3597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950" y="4892774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Small </a:t>
            </a:r>
            <a:r>
              <a:rPr lang="it-IT" altLang="de-DE" i="1">
                <a:latin typeface="Comic Sans MS" pitchFamily="66" charset="0"/>
              </a:rPr>
              <a:t>d</a:t>
            </a:r>
            <a:r>
              <a:rPr lang="it-IT" altLang="de-DE">
                <a:latin typeface="Comic Sans MS" pitchFamily="66" charset="0"/>
              </a:rPr>
              <a:t/>
            </a:r>
            <a:br>
              <a:rPr lang="it-IT" altLang="de-DE">
                <a:latin typeface="Comic Sans MS" pitchFamily="66" charset="0"/>
              </a:rPr>
            </a:br>
            <a:r>
              <a:rPr lang="it-IT" altLang="de-DE">
                <a:latin typeface="Comic Sans MS" pitchFamily="66" charset="0"/>
              </a:rPr>
              <a:t>Large </a:t>
            </a:r>
            <a:r>
              <a:rPr lang="it-IT" altLang="de-DE" i="1">
                <a:latin typeface="Comic Sans MS" pitchFamily="66" charset="0"/>
              </a:rPr>
              <a:t>d</a:t>
            </a:r>
            <a:endParaRPr lang="en-US" altLang="de-DE" i="1"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24000" y="4892774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Large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W</a:t>
            </a:r>
            <a:br>
              <a:rPr lang="it-IT" altLang="de-DE">
                <a:latin typeface="Symbol" pitchFamily="18" charset="2"/>
              </a:rPr>
            </a:br>
            <a:r>
              <a:rPr lang="it-IT" altLang="de-DE">
                <a:latin typeface="Comic Sans MS" pitchFamily="66" charset="0"/>
              </a:rPr>
              <a:t>Small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W</a:t>
            </a:r>
            <a:endParaRPr lang="en-US" altLang="de-DE">
              <a:latin typeface="Symbol" pitchFamily="18" charset="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82925" y="4892774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High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e</a:t>
            </a:r>
            <a:r>
              <a:rPr lang="it-IT" altLang="de-DE">
                <a:latin typeface="Times New Roman" pitchFamily="18" charset="0"/>
              </a:rPr>
              <a:t/>
            </a:r>
            <a:br>
              <a:rPr lang="it-IT" altLang="de-DE">
                <a:latin typeface="Times New Roman" pitchFamily="18" charset="0"/>
              </a:rPr>
            </a:br>
            <a:r>
              <a:rPr lang="it-IT" altLang="de-DE">
                <a:latin typeface="Comic Sans MS" pitchFamily="66" charset="0"/>
              </a:rPr>
              <a:t>Low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e</a:t>
            </a:r>
            <a:endParaRPr lang="en-US" altLang="de-DE">
              <a:latin typeface="Symbol" pitchFamily="18" charset="2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356100" y="4892774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Poor FWHM</a:t>
            </a:r>
            <a:br>
              <a:rPr lang="it-IT" altLang="de-DE">
                <a:latin typeface="Comic Sans MS" pitchFamily="66" charset="0"/>
              </a:rPr>
            </a:br>
            <a:r>
              <a:rPr lang="it-IT" altLang="de-DE">
                <a:latin typeface="Comic Sans MS" pitchFamily="66" charset="0"/>
              </a:rPr>
              <a:t>Good FWHM</a:t>
            </a:r>
            <a:endParaRPr lang="en-US" altLang="de-DE">
              <a:latin typeface="Comic Sans MS" pitchFamily="66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174750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006850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735263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rot="18900000">
            <a:off x="4679950" y="4605437"/>
            <a:ext cx="9001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rot="2700000">
            <a:off x="4769644" y="5919093"/>
            <a:ext cx="9001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17" y="0"/>
            <a:ext cx="690183" cy="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resolution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8513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major factors affecting the final energy resolution (FWHM) at a particular energy are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260000"/>
                <a:ext cx="4557081" cy="499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𝑓𝑖𝑛𝑎𝑙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𝐼𝑛𝑡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𝑑𝑒𝑡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0000"/>
                <a:ext cx="4557081" cy="4997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1" y="1980000"/>
                <a:ext cx="59762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𝐼𝑛𝑡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intrinsic resolution of the detector system.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It includes contributions from the detector itself and  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the electronic components used to process the signal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1980000"/>
                <a:ext cx="5976215" cy="861774"/>
              </a:xfrm>
              <a:prstGeom prst="rect">
                <a:avLst/>
              </a:prstGeom>
              <a:blipFill>
                <a:blip r:embed="rId3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0" y="2880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𝑑𝑒𝑡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Doppler broadening arising from the opening angle of  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the detectors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880000"/>
                <a:ext cx="5976216" cy="584775"/>
              </a:xfrm>
              <a:prstGeom prst="rect">
                <a:avLst/>
              </a:prstGeom>
              <a:blipFill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40000" y="3528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Doppler broadening arising from the angular spread of the 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recoils in the target</a:t>
                </a:r>
                <a:endParaRPr 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528000"/>
                <a:ext cx="5976216" cy="584775"/>
              </a:xfrm>
              <a:prstGeom prst="rect">
                <a:avLst/>
              </a:prstGeom>
              <a:blipFill>
                <a:blip r:embed="rId5"/>
                <a:stretch>
                  <a:fillRect t="-3125" r="-816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40001" y="4140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</m:t>
                    </m:r>
                  </m:oMath>
                </a14:m>
                <a:r>
                  <a:rPr lang="de-D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Doppler broadening arising from the velocity (energy) 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variation of the excited nucleus</a:t>
                </a: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4140000"/>
                <a:ext cx="5976216" cy="584775"/>
              </a:xfrm>
              <a:prstGeom prst="rect">
                <a:avLst/>
              </a:prstGeom>
              <a:blipFill>
                <a:blip r:embed="rId6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/>
          <p:cNvGrpSpPr/>
          <p:nvPr/>
        </p:nvGrpSpPr>
        <p:grpSpPr>
          <a:xfrm>
            <a:off x="6624000" y="1412776"/>
            <a:ext cx="2197200" cy="1993238"/>
            <a:chOff x="6624000" y="1729837"/>
            <a:chExt cx="2197200" cy="1993238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1980000"/>
              <a:ext cx="1981200" cy="174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6624000" y="2628000"/>
                  <a:ext cx="53758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𝑑𝑒𝑡</m:t>
                            </m:r>
                          </m:sub>
                        </m:sSub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000" y="2628000"/>
                  <a:ext cx="537583" cy="2462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7955" r="-2273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8269230" y="2276872"/>
                  <a:ext cx="40722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276872"/>
                  <a:ext cx="407226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2121" r="-3030" b="-146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8166534" y="1729837"/>
                  <a:ext cx="6546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±∆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oMath>
                    </m:oMathPara>
                  </a14:m>
                  <a:endParaRPr lang="de-DE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534" y="1729837"/>
                  <a:ext cx="654666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3738" r="-2804" b="-17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17" y="0"/>
            <a:ext cx="690183" cy="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  <p:pic>
        <p:nvPicPr>
          <p:cNvPr id="4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10829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6875" y="3011016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651500" y="4446116"/>
            <a:ext cx="1081088" cy="1152525"/>
            <a:chOff x="1338" y="3006"/>
            <a:chExt cx="681" cy="726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563938" y="5166841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59450" y="4446116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600000">
            <a:off x="5726906" y="5818510"/>
            <a:ext cx="1128713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Oval 12"/>
          <p:cNvSpPr>
            <a:spLocks noChangeAspect="1" noChangeArrowheads="1"/>
          </p:cNvSpPr>
          <p:nvPr/>
        </p:nvSpPr>
        <p:spPr bwMode="auto">
          <a:xfrm>
            <a:off x="5759450" y="5022379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24638" y="3438054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048375" y="3798416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929313" y="5222404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300000" flipV="1">
            <a:off x="6011863" y="4517554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048375" y="3942879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048375" y="3655541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350000" y="4374679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981575" y="4158779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4787900" y="4663604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03275" y="3079279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29424" y="4293724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1827198" y="2293460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856860" y="5579608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 rot="10800000">
            <a:off x="1571625" y="3501554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0800000">
            <a:off x="1571625" y="4787429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3571875" y="4852516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>beam</a:t>
            </a:r>
          </a:p>
        </p:txBody>
      </p:sp>
      <p:sp>
        <p:nvSpPr>
          <p:cNvPr id="30" name="TextBox 41"/>
          <p:cNvSpPr txBox="1">
            <a:spLocks noChangeArrowheads="1"/>
          </p:cNvSpPr>
          <p:nvPr/>
        </p:nvSpPr>
        <p:spPr bwMode="auto">
          <a:xfrm>
            <a:off x="7929563" y="4728691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C6600"/>
                </a:solidFill>
                <a:latin typeface="Microsoft Sans Serif" pitchFamily="34" charset="0"/>
                <a:cs typeface="Microsoft Sans Serif" pitchFamily="34" charset="0"/>
              </a:rPr>
              <a:t>projectile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6588125" y="3474566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2000" b="1"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>
                <a:latin typeface="Microsoft Sans Serif" pitchFamily="34" charset="0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2" name="Object 44"/>
          <p:cNvGraphicFramePr>
            <a:graphicFrameLocks noChangeAspect="1"/>
          </p:cNvGraphicFramePr>
          <p:nvPr>
            <p:extLst/>
          </p:nvPr>
        </p:nvGraphicFramePr>
        <p:xfrm>
          <a:off x="250825" y="764704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32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764704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5"/>
          <p:cNvGraphicFramePr>
            <a:graphicFrameLocks noChangeAspect="1"/>
          </p:cNvGraphicFramePr>
          <p:nvPr>
            <p:extLst/>
          </p:nvPr>
        </p:nvGraphicFramePr>
        <p:xfrm>
          <a:off x="250825" y="1699741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33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9741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6"/>
          <p:cNvGraphicFramePr>
            <a:graphicFrameLocks noChangeAspect="1"/>
          </p:cNvGraphicFramePr>
          <p:nvPr>
            <p:extLst/>
          </p:nvPr>
        </p:nvGraphicFramePr>
        <p:xfrm>
          <a:off x="250825" y="1699741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3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9741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7"/>
          <p:cNvGraphicFramePr>
            <a:graphicFrameLocks noChangeAspect="1"/>
          </p:cNvGraphicFramePr>
          <p:nvPr>
            <p:extLst/>
          </p:nvPr>
        </p:nvGraphicFramePr>
        <p:xfrm>
          <a:off x="4356100" y="3871441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35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871441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8"/>
          <p:cNvGraphicFramePr>
            <a:graphicFrameLocks noChangeAspect="1"/>
          </p:cNvGraphicFramePr>
          <p:nvPr>
            <p:extLst/>
          </p:nvPr>
        </p:nvGraphicFramePr>
        <p:xfrm>
          <a:off x="4411663" y="4374679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36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374679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2474898" y="2285522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17" y="0"/>
            <a:ext cx="690183" cy="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detectors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576535"/>
            <a:ext cx="6842127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0"/>
          <p:cNvSpPr>
            <a:spLocks noChangeAspect="1" noChangeShapeType="1"/>
          </p:cNvSpPr>
          <p:nvPr/>
        </p:nvSpPr>
        <p:spPr bwMode="auto">
          <a:xfrm flipH="1">
            <a:off x="6963171" y="4510360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14"/>
          <p:cNvSpPr txBox="1">
            <a:spLocks noChangeAspect="1" noChangeArrowheads="1"/>
          </p:cNvSpPr>
          <p:nvPr/>
        </p:nvSpPr>
        <p:spPr bwMode="auto">
          <a:xfrm rot="780000">
            <a:off x="4680346" y="3789635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70cm</a:t>
            </a:r>
          </a:p>
        </p:txBody>
      </p:sp>
      <p:sp>
        <p:nvSpPr>
          <p:cNvPr id="7" name="Text Box 15"/>
          <p:cNvSpPr txBox="1">
            <a:spLocks noChangeAspect="1" noChangeArrowheads="1"/>
          </p:cNvSpPr>
          <p:nvPr/>
        </p:nvSpPr>
        <p:spPr bwMode="auto">
          <a:xfrm rot="18900000">
            <a:off x="6407546" y="4797698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8" name="Line 12"/>
          <p:cNvSpPr>
            <a:spLocks noChangeAspect="1" noChangeShapeType="1"/>
          </p:cNvSpPr>
          <p:nvPr/>
        </p:nvSpPr>
        <p:spPr bwMode="auto">
          <a:xfrm flipV="1">
            <a:off x="6388496" y="4510360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Line 11"/>
          <p:cNvSpPr>
            <a:spLocks noChangeAspect="1" noChangeShapeType="1"/>
          </p:cNvSpPr>
          <p:nvPr/>
        </p:nvSpPr>
        <p:spPr bwMode="auto">
          <a:xfrm>
            <a:off x="3796109" y="3861073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Line 8"/>
          <p:cNvSpPr>
            <a:spLocks noChangeAspect="1" noChangeShapeType="1"/>
          </p:cNvSpPr>
          <p:nvPr/>
        </p:nvSpPr>
        <p:spPr bwMode="auto">
          <a:xfrm>
            <a:off x="6888559" y="4281760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6"/>
          <p:cNvSpPr txBox="1">
            <a:spLocks noChangeAspect="1" noChangeArrowheads="1"/>
          </p:cNvSpPr>
          <p:nvPr/>
        </p:nvSpPr>
        <p:spPr bwMode="auto">
          <a:xfrm>
            <a:off x="7252096" y="4581798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beam</a:t>
            </a:r>
          </a:p>
        </p:txBody>
      </p:sp>
      <p:sp>
        <p:nvSpPr>
          <p:cNvPr id="12" name="Text Box 17"/>
          <p:cNvSpPr txBox="1">
            <a:spLocks noChangeAspect="1" noChangeArrowheads="1"/>
          </p:cNvSpPr>
          <p:nvPr/>
        </p:nvSpPr>
        <p:spPr bwMode="auto">
          <a:xfrm>
            <a:off x="6564709" y="3895998"/>
            <a:ext cx="8318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3" name="Line 20"/>
          <p:cNvSpPr>
            <a:spLocks noChangeAspect="1" noChangeShapeType="1"/>
          </p:cNvSpPr>
          <p:nvPr/>
        </p:nvSpPr>
        <p:spPr bwMode="auto">
          <a:xfrm>
            <a:off x="1851420" y="4510360"/>
            <a:ext cx="6119814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22" y="5652000"/>
            <a:ext cx="84010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0" y="5616000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9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tracking – the concept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520000" y="900000"/>
            <a:ext cx="1757925" cy="4907850"/>
            <a:chOff x="2520000" y="900000"/>
            <a:chExt cx="1757925" cy="4907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00" y="900000"/>
              <a:ext cx="1724025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000" y="2880000"/>
              <a:ext cx="168592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ieren 11"/>
            <p:cNvGrpSpPr/>
            <p:nvPr/>
          </p:nvGrpSpPr>
          <p:grpSpPr>
            <a:xfrm>
              <a:off x="2592000" y="3960000"/>
              <a:ext cx="1632000" cy="1847850"/>
              <a:chOff x="2592000" y="3960000"/>
              <a:chExt cx="1632000" cy="184785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000" y="3960000"/>
                <a:ext cx="1524000" cy="184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hteck 10"/>
              <p:cNvSpPr/>
              <p:nvPr/>
            </p:nvSpPr>
            <p:spPr>
              <a:xfrm>
                <a:off x="2592000" y="5373216"/>
                <a:ext cx="251808" cy="434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extfeld 13"/>
          <p:cNvSpPr txBox="1"/>
          <p:nvPr/>
        </p:nvSpPr>
        <p:spPr>
          <a:xfrm>
            <a:off x="540000" y="1512000"/>
            <a:ext cx="190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Compton suppression shield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40000" y="3212976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BGO shielding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0001" y="4572000"/>
            <a:ext cx="197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highly segmented detectors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1224000"/>
            <a:ext cx="21145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2772000"/>
            <a:ext cx="2113200" cy="122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6660000" y="147600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Compton continuum → small peak to total ratio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60000" y="3024000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solid angle coverage → big drop in efficiency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320000" y="4680000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 of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 reconstructed to form full energy event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Compton continuum reduced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Excellent efficiency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 1 MeV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Greatly improved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resolution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(~1%)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to reduce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effect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40000" y="5580000"/>
                <a:ext cx="2704778" cy="579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1+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580000"/>
                <a:ext cx="2704778" cy="579198"/>
              </a:xfrm>
              <a:prstGeom prst="rect">
                <a:avLst/>
              </a:prstGeom>
              <a:blipFill rotWithShape="1">
                <a:blip r:embed="rId8"/>
                <a:stretch>
                  <a:fillRect t="-5263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at GSI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62600" y="1975520"/>
            <a:ext cx="2819400" cy="14465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Faster</a:t>
            </a:r>
            <a:endParaRPr lang="en-US" altLang="de-DE" sz="1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Precision: 1-2 mm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Imaging capability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052000" y="4909520"/>
            <a:ext cx="2988000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Position sensitive detector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Excellent </a:t>
            </a:r>
            <a:r>
              <a:rPr lang="el-GR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x/x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Large field of view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Method to compare the pulses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8720"/>
            <a:ext cx="472440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3657600" y="3575720"/>
            <a:ext cx="504825" cy="838200"/>
          </a:xfrm>
          <a:prstGeom prst="curvedLeftArrow">
            <a:avLst>
              <a:gd name="adj1" fmla="val 33208"/>
              <a:gd name="adj2" fmla="val 66415"/>
              <a:gd name="adj3" fmla="val 33333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5105400" y="380432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 table</a:t>
            </a:r>
            <a:endParaRPr lang="en-US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H="1">
            <a:off x="4267200" y="3956720"/>
            <a:ext cx="838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4419600" y="1670720"/>
            <a:ext cx="685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105400" y="151832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detector</a:t>
            </a:r>
            <a:endParaRPr lang="en-US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3733800" y="1823120"/>
            <a:ext cx="76200" cy="762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3429000" y="1318295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FFCC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FFCC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FFCC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calibration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0" y="5733336"/>
            <a:ext cx="91517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3" descr="scanne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87691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elec_scan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421291"/>
            <a:ext cx="2003367" cy="26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180000" y="763232"/>
            <a:ext cx="345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altLang="de-DE" dirty="0"/>
              <a:t> 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Determine:  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s-E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105400" y="105909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800"/>
          </a:p>
        </p:txBody>
      </p:sp>
      <p:graphicFrame>
        <p:nvGraphicFramePr>
          <p:cNvPr id="3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468780"/>
              </p:ext>
            </p:extLst>
          </p:nvPr>
        </p:nvGraphicFramePr>
        <p:xfrm>
          <a:off x="4514850" y="331334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1334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608000" y="763232"/>
            <a:ext cx="3278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</a:t>
            </a:r>
            <a:r>
              <a:rPr lang="de-DE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technique</a:t>
            </a:r>
            <a:endParaRPr lang="de-DE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&quot;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1291"/>
            <a:ext cx="2895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3923928" y="5805344"/>
            <a:ext cx="441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alt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PSD </a:t>
            </a:r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486400" y="342129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/>
              <a:t> 0</a:t>
            </a:r>
            <a:r>
              <a:rPr lang="de-DE" altLang="de-DE" sz="1200" baseline="30000"/>
              <a:t>0</a:t>
            </a:r>
            <a:r>
              <a:rPr lang="de-DE" altLang="de-DE" sz="1800"/>
              <a:t> </a:t>
            </a:r>
            <a:r>
              <a:rPr lang="de-DE" altLang="de-DE" sz="1400"/>
              <a:t>position</a:t>
            </a:r>
          </a:p>
        </p:txBody>
      </p:sp>
      <p:sp>
        <p:nvSpPr>
          <p:cNvPr id="39" name="Rechteck 38"/>
          <p:cNvSpPr/>
          <p:nvPr/>
        </p:nvSpPr>
        <p:spPr bwMode="auto">
          <a:xfrm>
            <a:off x="3923928" y="3348032"/>
            <a:ext cx="4419600" cy="29685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7" descr="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5" y="1365465"/>
            <a:ext cx="3760860" cy="24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reconstruction</a:t>
            </a:r>
            <a:endParaRPr lang="en-US" dirty="0"/>
          </a:p>
        </p:txBody>
      </p:sp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3435123"/>
            <a:ext cx="2661657" cy="26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3435123"/>
            <a:ext cx="3258005" cy="24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1514475" y="1104337"/>
            <a:ext cx="2160588" cy="2016125"/>
          </a:xfrm>
          <a:prstGeom prst="ellipse">
            <a:avLst/>
          </a:prstGeom>
          <a:solidFill>
            <a:srgbClr val="339966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1874838" y="1464699"/>
            <a:ext cx="1476375" cy="1328738"/>
          </a:xfrm>
          <a:prstGeom prst="ellipse">
            <a:avLst/>
          </a:prstGeom>
          <a:solidFill>
            <a:srgbClr val="B2B2B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1565275" y="2110812"/>
            <a:ext cx="203676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090738" y="2761687"/>
            <a:ext cx="10080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900" b="1" smtClean="0">
                <a:solidFill>
                  <a:srgbClr val="003399"/>
                </a:solidFill>
                <a:latin typeface="Verdana" pitchFamily="34" charset="0"/>
              </a:rPr>
              <a:t>LYSO =76 mm</a:t>
            </a:r>
            <a:endParaRPr lang="de-DE" altLang="de-DE" sz="900" b="1" smtClean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593975" y="1439299"/>
            <a:ext cx="1588" cy="13287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874838" y="1609162"/>
            <a:ext cx="16779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900" b="1" smtClean="0">
                <a:solidFill>
                  <a:srgbClr val="003399"/>
                </a:solidFill>
                <a:latin typeface="Verdana" pitchFamily="34" charset="0"/>
              </a:rPr>
              <a:t>Photocathode=56.26 mm</a:t>
            </a:r>
            <a:endParaRPr lang="de-DE" altLang="de-DE" sz="900" b="1" smtClean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2522538" y="1969524"/>
            <a:ext cx="144462" cy="2159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2667000" y="2185424"/>
            <a:ext cx="1676400" cy="10826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760413" y="859862"/>
            <a:ext cx="3887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Interaction</a:t>
            </a:r>
            <a:endParaRPr lang="de-DE" altLang="de-DE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5011738" y="1134499"/>
            <a:ext cx="2160587" cy="2016125"/>
          </a:xfrm>
          <a:prstGeom prst="ellipse">
            <a:avLst/>
          </a:prstGeom>
          <a:solidFill>
            <a:srgbClr val="339966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5372100" y="1494862"/>
            <a:ext cx="1476375" cy="1328737"/>
          </a:xfrm>
          <a:prstGeom prst="ellipse">
            <a:avLst/>
          </a:prstGeom>
          <a:solidFill>
            <a:srgbClr val="B2B2B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6710363" y="2071124"/>
            <a:ext cx="144462" cy="2159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>
            <a:off x="6781800" y="2201299"/>
            <a:ext cx="1670050" cy="10509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4648200" y="829699"/>
            <a:ext cx="2951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Interaction</a:t>
            </a:r>
            <a:endParaRPr lang="de-DE" altLang="de-DE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36000" y="6300000"/>
            <a:ext cx="47520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Domingo Pardo, </a:t>
            </a:r>
            <a:r>
              <a:rPr lang="en-GB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N.Goel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et.al., IEEE,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2009 Volume: 28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5436000" y="3435123"/>
            <a:ext cx="1363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charge profile at the </a:t>
            </a:r>
            <a:r>
              <a:rPr lang="en-GB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>
            <a:off x="5715000" y="3877699"/>
            <a:ext cx="288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6" name="Text Box 40"/>
          <p:cNvSpPr txBox="1">
            <a:spLocks noChangeArrowheads="1"/>
          </p:cNvSpPr>
          <p:nvPr/>
        </p:nvSpPr>
        <p:spPr bwMode="auto">
          <a:xfrm>
            <a:off x="5940000" y="3111123"/>
            <a:ext cx="172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peak fitting</a:t>
            </a:r>
            <a:r>
              <a:rPr lang="en-GB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de-DE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1"/>
          <p:cNvSpPr txBox="1">
            <a:spLocks noChangeArrowheads="1"/>
          </p:cNvSpPr>
          <p:nvPr/>
        </p:nvSpPr>
        <p:spPr bwMode="auto">
          <a:xfrm rot="16200000">
            <a:off x="4716000" y="3831123"/>
            <a:ext cx="972000" cy="233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Charge (</a:t>
            </a:r>
            <a:r>
              <a:rPr kumimoji="0" lang="de-DE" altLang="de-D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48" name="Text Box 42"/>
          <p:cNvSpPr txBox="1">
            <a:spLocks noChangeArrowheads="1"/>
          </p:cNvSpPr>
          <p:nvPr/>
        </p:nvSpPr>
        <p:spPr bwMode="auto">
          <a:xfrm rot="16200000">
            <a:off x="4716000" y="5127123"/>
            <a:ext cx="936000" cy="233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Charge (</a:t>
            </a:r>
            <a:r>
              <a:rPr kumimoji="0" lang="de-DE" altLang="de-D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49" name="Text Box 43"/>
          <p:cNvSpPr txBox="1">
            <a:spLocks noChangeArrowheads="1"/>
          </p:cNvSpPr>
          <p:nvPr/>
        </p:nvSpPr>
        <p:spPr bwMode="auto">
          <a:xfrm>
            <a:off x="7452000" y="4479123"/>
            <a:ext cx="720000" cy="233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 (mm)</a:t>
            </a: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7452000" y="5775123"/>
            <a:ext cx="684000" cy="233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 (mm)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040000" y="6300000"/>
            <a:ext cx="3312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C.W.Lerche</a:t>
            </a:r>
            <a:r>
              <a:rPr lang="en-GB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et.al., NIM A, Vol 537, pp. 326-330, Jan. 2005</a:t>
            </a:r>
            <a:endParaRPr lang="de-DE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41" grpId="0" animBg="1"/>
      <p:bldP spid="42" grpId="0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reconstruction</a:t>
            </a:r>
            <a:endParaRPr lang="en-US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166688" y="1641475"/>
          <a:ext cx="4175125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Bitmap Image" r:id="rId4" imgW="6095238" imgH="4723810" progId="Paint.Picture">
                  <p:embed/>
                </p:oleObj>
              </mc:Choice>
              <mc:Fallback>
                <p:oleObj name="Bitmap Image" r:id="rId4" imgW="6095238" imgH="4723810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641475"/>
                        <a:ext cx="4175125" cy="323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/>
        </p:nvGraphicFramePr>
        <p:xfrm>
          <a:off x="4919663" y="1727200"/>
          <a:ext cx="3816350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Bitmap Image" r:id="rId6" imgW="6028571" imgH="5095238" progId="Paint.Picture">
                  <p:embed/>
                </p:oleObj>
              </mc:Choice>
              <mc:Fallback>
                <p:oleObj name="Bitmap Image" r:id="rId6" imgW="6028571" imgH="5095238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1727200"/>
                        <a:ext cx="3816350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814388" y="1295400"/>
            <a:ext cx="2808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fitting 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730250" y="1828800"/>
            <a:ext cx="33845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029200" y="1295400"/>
            <a:ext cx="371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peak fitting 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135563" y="5112000"/>
            <a:ext cx="377983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for 50 mm</a:t>
            </a:r>
          </a:p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of view = 28 cm</a:t>
            </a:r>
            <a:r>
              <a:rPr lang="en-GB" altLang="de-DE" sz="16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2471738" y="4692650"/>
            <a:ext cx="16573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Pos. X (mm)</a:t>
            </a:r>
            <a:endParaRPr kumimoji="0" lang="de-DE" altLang="de-DE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12000" y="5112000"/>
            <a:ext cx="333948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fitting works relatively well in the central region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2232000" y="6019800"/>
            <a:ext cx="4392000" cy="376238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spatial resolution in X and Y ~ 1mm</a:t>
            </a:r>
            <a:endParaRPr lang="en-US" altLang="de-DE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7029450" y="4692650"/>
            <a:ext cx="16573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Pos. X (mm)</a:t>
            </a:r>
            <a:endParaRPr kumimoji="0" lang="de-DE" altLang="de-DE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motivation behind the project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720000"/>
            <a:ext cx="66484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20000" y="3960000"/>
            <a:ext cx="54099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technology relies on BGO scintillator technology</a:t>
            </a:r>
          </a:p>
          <a:p>
            <a:endParaRPr lang="en-US" sz="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Limited position resolution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High patient dose requirement.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Poor energy resolution only accept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photopeak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events.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Will not function in large magnetic field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 applications utilizing Compton Camera techniques.</a:t>
            </a:r>
            <a:endParaRPr lang="en-US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at GSI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62600" y="1975520"/>
            <a:ext cx="2819400" cy="14465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Faster</a:t>
            </a:r>
            <a:endParaRPr lang="en-US" altLang="de-DE" sz="16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Precision: 1-2 mm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Imaging capability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052000" y="4909520"/>
            <a:ext cx="2988000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Position sensitive detector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Excellent </a:t>
            </a:r>
            <a:r>
              <a:rPr lang="el-GR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x/x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Large field of view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Method to compare the pulses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8720"/>
            <a:ext cx="472440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3657600" y="3575720"/>
            <a:ext cx="504825" cy="838200"/>
          </a:xfrm>
          <a:prstGeom prst="curvedLeftArrow">
            <a:avLst>
              <a:gd name="adj1" fmla="val 33208"/>
              <a:gd name="adj2" fmla="val 66415"/>
              <a:gd name="adj3" fmla="val 33333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5105400" y="380432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 table</a:t>
            </a:r>
            <a:endParaRPr lang="en-US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H="1">
            <a:off x="4267200" y="3956720"/>
            <a:ext cx="838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4419600" y="1670720"/>
            <a:ext cx="685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105400" y="151832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detector</a:t>
            </a:r>
            <a:endParaRPr lang="en-US" altLang="de-DE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3733800" y="1823120"/>
            <a:ext cx="76200" cy="762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3429000" y="1318295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FFCC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FFCC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FFCC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5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Superiority over conventional scanner </a:t>
            </a:r>
            <a:endParaRPr lang="en-US" dirty="0"/>
          </a:p>
        </p:txBody>
      </p:sp>
      <p:pic>
        <p:nvPicPr>
          <p:cNvPr id="13" name="Picture 2" descr="conventionalsc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0875"/>
            <a:ext cx="54483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59999" y="5036983"/>
            <a:ext cx="8316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 over conventional scanner: Full detector can be scanned in one measurement 10 times faster than a conventional scanner                                                            Accuracy of simulations can be checked for complex regions of electric field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2"/>
          <p:cNvSpPr txBox="1">
            <a:spLocks noChangeArrowheads="1"/>
          </p:cNvSpPr>
          <p:nvPr/>
        </p:nvSpPr>
        <p:spPr bwMode="auto">
          <a:xfrm>
            <a:off x="504000" y="2736000"/>
            <a:ext cx="612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</p:txBody>
      </p:sp>
      <p:sp>
        <p:nvSpPr>
          <p:cNvPr id="18" name="Text Box 72"/>
          <p:cNvSpPr txBox="1">
            <a:spLocks noChangeArrowheads="1"/>
          </p:cNvSpPr>
          <p:nvPr/>
        </p:nvSpPr>
        <p:spPr bwMode="auto">
          <a:xfrm>
            <a:off x="4176000" y="2736000"/>
            <a:ext cx="612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</p:txBody>
      </p:sp>
      <p:sp>
        <p:nvSpPr>
          <p:cNvPr id="19" name="Text Box 83"/>
          <p:cNvSpPr txBox="1">
            <a:spLocks noChangeArrowheads="1"/>
          </p:cNvSpPr>
          <p:nvPr/>
        </p:nvSpPr>
        <p:spPr bwMode="auto">
          <a:xfrm>
            <a:off x="683568" y="1268760"/>
            <a:ext cx="388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coincidence between the Germanium and BGO detectors for 90 degree </a:t>
            </a:r>
            <a:r>
              <a:rPr lang="en-US" altLang="de-DE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ompton scattered events for depth determination</a:t>
            </a:r>
            <a:endParaRPr lang="en-US" altLang="de-DE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9" y="2520000"/>
            <a:ext cx="2904762" cy="10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5436096" y="40770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based on pulse shape comparison scan </a:t>
            </a:r>
            <a:endParaRPr lang="en-US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64284" y="22098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600">
              <a:solidFill>
                <a:srgbClr val="000000"/>
              </a:solidFill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216884" y="1368000"/>
            <a:ext cx="2895600" cy="1939925"/>
            <a:chOff x="0" y="960"/>
            <a:chExt cx="1824" cy="1222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1824" cy="1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288" y="1008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sz="1600" b="1">
                  <a:solidFill>
                    <a:srgbClr val="FF0000"/>
                  </a:solidFill>
                </a:rPr>
                <a:t>a)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t="27321" r="6444"/>
          <a:stretch>
            <a:fillRect/>
          </a:stretch>
        </p:blipFill>
        <p:spPr bwMode="auto">
          <a:xfrm>
            <a:off x="4069184" y="1412776"/>
            <a:ext cx="1377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/>
          </p:cNvGrpSpPr>
          <p:nvPr/>
        </p:nvGrpSpPr>
        <p:grpSpPr bwMode="auto">
          <a:xfrm rot="18900000">
            <a:off x="4788322" y="1700113"/>
            <a:ext cx="107950" cy="468313"/>
            <a:chOff x="2959" y="1207"/>
            <a:chExt cx="68" cy="295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2959" y="145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AutoShape 6"/>
            <p:cNvSpPr>
              <a:spLocks noChangeArrowheads="1"/>
            </p:cNvSpPr>
            <p:nvPr/>
          </p:nvSpPr>
          <p:spPr bwMode="auto">
            <a:xfrm>
              <a:off x="2959" y="1366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AutoShape 7"/>
            <p:cNvSpPr>
              <a:spLocks noChangeArrowheads="1"/>
            </p:cNvSpPr>
            <p:nvPr/>
          </p:nvSpPr>
          <p:spPr bwMode="auto">
            <a:xfrm>
              <a:off x="2959" y="1298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AutoShape 8"/>
            <p:cNvSpPr>
              <a:spLocks noChangeArrowheads="1"/>
            </p:cNvSpPr>
            <p:nvPr/>
          </p:nvSpPr>
          <p:spPr bwMode="auto">
            <a:xfrm>
              <a:off x="2959" y="120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580484" y="22398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 flipV="1">
            <a:off x="5185197" y="2239863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 flipH="1" flipV="1">
            <a:off x="4572422" y="1700113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 rot="18900000">
            <a:off x="4826422" y="1950938"/>
            <a:ext cx="107950" cy="714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 rot="18900000">
            <a:off x="5701134" y="2693888"/>
            <a:ext cx="361950" cy="285750"/>
          </a:xfrm>
          <a:prstGeom prst="cube">
            <a:avLst>
              <a:gd name="adj" fmla="val 25000"/>
            </a:avLst>
          </a:prstGeom>
          <a:solidFill>
            <a:schemeClr val="accent2">
              <a:alpha val="6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utoShape 30"/>
          <p:cNvSpPr>
            <a:spLocks noChangeArrowheads="1"/>
          </p:cNvSpPr>
          <p:nvPr/>
        </p:nvSpPr>
        <p:spPr bwMode="auto">
          <a:xfrm>
            <a:off x="5783684" y="2751038"/>
            <a:ext cx="228600" cy="228600"/>
          </a:xfrm>
          <a:prstGeom prst="star5">
            <a:avLst/>
          </a:prstGeom>
          <a:solidFill>
            <a:srgbClr val="FF0000">
              <a:alpha val="5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 based on pulse shape comparison scan 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t="27321" r="6444"/>
          <a:stretch>
            <a:fillRect/>
          </a:stretch>
        </p:blipFill>
        <p:spPr bwMode="auto">
          <a:xfrm>
            <a:off x="4076700" y="1413372"/>
            <a:ext cx="1377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971800" y="2065834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600">
              <a:solidFill>
                <a:srgbClr val="000000"/>
              </a:solidFill>
            </a:endParaRPr>
          </a:p>
        </p:txBody>
      </p:sp>
      <p:grpSp>
        <p:nvGrpSpPr>
          <p:cNvPr id="34" name="Group 4"/>
          <p:cNvGrpSpPr>
            <a:grpSpLocks/>
          </p:cNvGrpSpPr>
          <p:nvPr/>
        </p:nvGrpSpPr>
        <p:grpSpPr bwMode="auto">
          <a:xfrm rot="18900000">
            <a:off x="4795838" y="1700709"/>
            <a:ext cx="107950" cy="468313"/>
            <a:chOff x="2959" y="1207"/>
            <a:chExt cx="68" cy="295"/>
          </a:xfrm>
        </p:grpSpPr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2959" y="145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>
              <a:off x="2959" y="1366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auto">
            <a:xfrm>
              <a:off x="2959" y="1298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auto">
            <a:xfrm>
              <a:off x="2959" y="1207"/>
              <a:ext cx="68" cy="45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5588000" y="2240459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flipH="1" flipV="1">
            <a:off x="5192713" y="2240459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 flipV="1">
            <a:off x="4579938" y="1700709"/>
            <a:ext cx="612775" cy="539750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H="1">
            <a:off x="4724400" y="1197472"/>
            <a:ext cx="971550" cy="935037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 rot="18900000">
            <a:off x="5126038" y="1659434"/>
            <a:ext cx="107950" cy="714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 rot="18900000">
            <a:off x="5048250" y="1737222"/>
            <a:ext cx="107950" cy="7143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 rot="18900000">
            <a:off x="4940300" y="1845172"/>
            <a:ext cx="107950" cy="7143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AutoShape 16"/>
          <p:cNvSpPr>
            <a:spLocks noChangeArrowheads="1"/>
          </p:cNvSpPr>
          <p:nvPr/>
        </p:nvSpPr>
        <p:spPr bwMode="auto">
          <a:xfrm rot="18900000">
            <a:off x="4833938" y="1951534"/>
            <a:ext cx="107950" cy="71438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179388" y="3673972"/>
            <a:ext cx="3249612" cy="2201862"/>
            <a:chOff x="17" y="2405"/>
            <a:chExt cx="2047" cy="1387"/>
          </a:xfrm>
        </p:grpSpPr>
        <p:pic>
          <p:nvPicPr>
            <p:cNvPr id="48" name="Picture 18" descr="ge_pulsesv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" y="2405"/>
              <a:ext cx="2047" cy="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362" y="2620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sz="1600" b="1">
                  <a:solidFill>
                    <a:srgbClr val="0066FF"/>
                  </a:solidFill>
                </a:rPr>
                <a:t>b)</a:t>
              </a:r>
            </a:p>
          </p:txBody>
        </p:sp>
      </p:grpSp>
      <p:pic>
        <p:nvPicPr>
          <p:cNvPr id="50" name="Picture 20" descr="ge_pu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05722"/>
            <a:ext cx="320040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5876925" y="1043484"/>
            <a:ext cx="720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0066FF"/>
                </a:solidFill>
              </a:rPr>
              <a:t>b)</a:t>
            </a:r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3417888" y="3239952"/>
            <a:ext cx="27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 crossing point: </a:t>
            </a:r>
            <a:r>
              <a:rPr lang="en-US" altLang="de-DE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x,y,z</a:t>
            </a:r>
            <a:endParaRPr lang="en-US" altLang="de-DE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5876400" y="3600000"/>
            <a:ext cx="31600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pulse out of data sets (a) &amp; (b)</a:t>
            </a:r>
          </a:p>
        </p:txBody>
      </p:sp>
      <p:grpSp>
        <p:nvGrpSpPr>
          <p:cNvPr id="54" name="Group 24"/>
          <p:cNvGrpSpPr>
            <a:grpSpLocks/>
          </p:cNvGrpSpPr>
          <p:nvPr/>
        </p:nvGrpSpPr>
        <p:grpSpPr bwMode="auto">
          <a:xfrm>
            <a:off x="224400" y="1367952"/>
            <a:ext cx="2895600" cy="1939925"/>
            <a:chOff x="0" y="960"/>
            <a:chExt cx="1824" cy="1222"/>
          </a:xfrm>
        </p:grpSpPr>
        <p:pic>
          <p:nvPicPr>
            <p:cNvPr id="55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1824" cy="1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288" y="1008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 sz="1600" b="1">
                  <a:solidFill>
                    <a:srgbClr val="FF0000"/>
                  </a:solidFill>
                </a:rPr>
                <a:t>a)</a:t>
              </a:r>
            </a:p>
          </p:txBody>
        </p:sp>
      </p:grpSp>
      <p:sp>
        <p:nvSpPr>
          <p:cNvPr id="57" name="AutoShape 29"/>
          <p:cNvSpPr>
            <a:spLocks noChangeArrowheads="1"/>
          </p:cNvSpPr>
          <p:nvPr/>
        </p:nvSpPr>
        <p:spPr bwMode="auto">
          <a:xfrm rot="18900000">
            <a:off x="5708650" y="2694484"/>
            <a:ext cx="361950" cy="285750"/>
          </a:xfrm>
          <a:prstGeom prst="cube">
            <a:avLst>
              <a:gd name="adj" fmla="val 25000"/>
            </a:avLst>
          </a:prstGeom>
          <a:solidFill>
            <a:schemeClr val="accent2">
              <a:alpha val="6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AutoShape 30"/>
          <p:cNvSpPr>
            <a:spLocks noChangeArrowheads="1"/>
          </p:cNvSpPr>
          <p:nvPr/>
        </p:nvSpPr>
        <p:spPr bwMode="auto">
          <a:xfrm>
            <a:off x="5791200" y="2751634"/>
            <a:ext cx="228600" cy="228600"/>
          </a:xfrm>
          <a:prstGeom prst="star5">
            <a:avLst/>
          </a:prstGeom>
          <a:solidFill>
            <a:srgbClr val="FF0000">
              <a:alpha val="5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AutoShape 31"/>
          <p:cNvSpPr>
            <a:spLocks noChangeArrowheads="1"/>
          </p:cNvSpPr>
          <p:nvPr/>
        </p:nvSpPr>
        <p:spPr bwMode="auto">
          <a:xfrm rot="18900000">
            <a:off x="5638800" y="922834"/>
            <a:ext cx="361950" cy="285750"/>
          </a:xfrm>
          <a:prstGeom prst="cube">
            <a:avLst>
              <a:gd name="adj" fmla="val 25000"/>
            </a:avLst>
          </a:prstGeom>
          <a:solidFill>
            <a:schemeClr val="accent2">
              <a:alpha val="6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AutoShape 32"/>
          <p:cNvSpPr>
            <a:spLocks noChangeArrowheads="1"/>
          </p:cNvSpPr>
          <p:nvPr/>
        </p:nvSpPr>
        <p:spPr bwMode="auto">
          <a:xfrm>
            <a:off x="5721350" y="979984"/>
            <a:ext cx="228600" cy="228600"/>
          </a:xfrm>
          <a:prstGeom prst="star5">
            <a:avLst/>
          </a:prstGeom>
          <a:solidFill>
            <a:srgbClr val="FF0000">
              <a:alpha val="5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6019800" y="2675434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Collimated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endParaRPr lang="de-DE" altLang="de-DE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360000" y="6300000"/>
            <a:ext cx="2448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F.C.L. </a:t>
            </a:r>
            <a:r>
              <a:rPr lang="es-ES" altLang="de-DE" sz="1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Crespi</a:t>
            </a:r>
            <a:r>
              <a:rPr lang="es-ES" altLang="de-DE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NIM A </a:t>
            </a:r>
            <a:r>
              <a:rPr lang="es-E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 (2008), 440</a:t>
            </a:r>
            <a:endParaRPr lang="es-ES" altLang="de-DE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Pulse shape comparison scan method based on a position sensitive detector </a:t>
            </a:r>
            <a:endParaRPr lang="en-US" dirty="0"/>
          </a:p>
        </p:txBody>
      </p:sp>
      <p:sp>
        <p:nvSpPr>
          <p:cNvPr id="95" name="Oval 2"/>
          <p:cNvSpPr>
            <a:spLocks noChangeArrowheads="1"/>
          </p:cNvSpPr>
          <p:nvPr/>
        </p:nvSpPr>
        <p:spPr bwMode="auto">
          <a:xfrm>
            <a:off x="3059113" y="1052736"/>
            <a:ext cx="2808287" cy="2376488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" name="AutoShape 3"/>
          <p:cNvSpPr>
            <a:spLocks noChangeArrowheads="1"/>
          </p:cNvSpPr>
          <p:nvPr/>
        </p:nvSpPr>
        <p:spPr bwMode="auto">
          <a:xfrm>
            <a:off x="3348038" y="1340074"/>
            <a:ext cx="2233612" cy="1728787"/>
          </a:xfrm>
          <a:prstGeom prst="hexagon">
            <a:avLst>
              <a:gd name="adj" fmla="val 32300"/>
              <a:gd name="vf" fmla="val 11547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" name="AutoShape 4"/>
          <p:cNvSpPr>
            <a:spLocks noChangeArrowheads="1"/>
          </p:cNvSpPr>
          <p:nvPr/>
        </p:nvSpPr>
        <p:spPr bwMode="auto">
          <a:xfrm rot="5400000">
            <a:off x="433387" y="1773462"/>
            <a:ext cx="574675" cy="863600"/>
          </a:xfrm>
          <a:prstGeom prst="can">
            <a:avLst>
              <a:gd name="adj" fmla="val 3756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8" name="AutoShape 5"/>
          <p:cNvSpPr>
            <a:spLocks noChangeArrowheads="1"/>
          </p:cNvSpPr>
          <p:nvPr/>
        </p:nvSpPr>
        <p:spPr bwMode="auto">
          <a:xfrm>
            <a:off x="4211638" y="5229449"/>
            <a:ext cx="576262" cy="900112"/>
          </a:xfrm>
          <a:prstGeom prst="can">
            <a:avLst>
              <a:gd name="adj" fmla="val 3905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Line 6"/>
          <p:cNvSpPr>
            <a:spLocks noChangeShapeType="1"/>
          </p:cNvSpPr>
          <p:nvPr/>
        </p:nvSpPr>
        <p:spPr bwMode="auto">
          <a:xfrm>
            <a:off x="1042988" y="1916336"/>
            <a:ext cx="302418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" name="Line 7"/>
          <p:cNvSpPr>
            <a:spLocks noChangeShapeType="1"/>
          </p:cNvSpPr>
          <p:nvPr/>
        </p:nvSpPr>
        <p:spPr bwMode="auto">
          <a:xfrm flipV="1">
            <a:off x="1042988" y="1124174"/>
            <a:ext cx="288131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" name="Line 8"/>
          <p:cNvSpPr>
            <a:spLocks noChangeShapeType="1"/>
          </p:cNvSpPr>
          <p:nvPr/>
        </p:nvSpPr>
        <p:spPr bwMode="auto">
          <a:xfrm flipH="1" flipV="1">
            <a:off x="3059113" y="2492599"/>
            <a:ext cx="1728787" cy="280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" name="Line 9"/>
          <p:cNvSpPr>
            <a:spLocks noChangeShapeType="1"/>
          </p:cNvSpPr>
          <p:nvPr/>
        </p:nvSpPr>
        <p:spPr bwMode="auto">
          <a:xfrm>
            <a:off x="4427538" y="1052736"/>
            <a:ext cx="73025" cy="4321175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flipH="1">
            <a:off x="1042988" y="2205261"/>
            <a:ext cx="4752975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" name="Oval 11"/>
          <p:cNvSpPr>
            <a:spLocks noChangeArrowheads="1"/>
          </p:cNvSpPr>
          <p:nvPr/>
        </p:nvSpPr>
        <p:spPr bwMode="auto">
          <a:xfrm>
            <a:off x="900113" y="1916336"/>
            <a:ext cx="287337" cy="576263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Oval 12"/>
          <p:cNvSpPr>
            <a:spLocks noChangeArrowheads="1"/>
          </p:cNvSpPr>
          <p:nvPr/>
        </p:nvSpPr>
        <p:spPr bwMode="auto">
          <a:xfrm rot="5400000">
            <a:off x="4356100" y="5084987"/>
            <a:ext cx="287337" cy="576262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" name="AutoShape 13"/>
          <p:cNvSpPr>
            <a:spLocks noChangeArrowheads="1"/>
          </p:cNvSpPr>
          <p:nvPr/>
        </p:nvSpPr>
        <p:spPr bwMode="auto">
          <a:xfrm>
            <a:off x="1476375" y="2060799"/>
            <a:ext cx="287338" cy="287337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" name="AutoShape 14"/>
          <p:cNvSpPr>
            <a:spLocks noChangeArrowheads="1"/>
          </p:cNvSpPr>
          <p:nvPr/>
        </p:nvSpPr>
        <p:spPr bwMode="auto">
          <a:xfrm>
            <a:off x="4356100" y="4724624"/>
            <a:ext cx="287338" cy="287337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" name="Oval 15"/>
          <p:cNvSpPr>
            <a:spLocks noChangeArrowheads="1"/>
          </p:cNvSpPr>
          <p:nvPr/>
        </p:nvSpPr>
        <p:spPr bwMode="auto">
          <a:xfrm>
            <a:off x="1258888" y="2276699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0000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0000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9" name="Oval 16"/>
          <p:cNvSpPr>
            <a:spLocks noChangeArrowheads="1"/>
          </p:cNvSpPr>
          <p:nvPr/>
        </p:nvSpPr>
        <p:spPr bwMode="auto">
          <a:xfrm>
            <a:off x="395288" y="1340074"/>
            <a:ext cx="1081087" cy="6492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 algn="ctr"/>
            <a:r>
              <a:rPr lang="en-GB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7"/>
          <p:cNvSpPr>
            <a:spLocks noChangeArrowheads="1"/>
          </p:cNvSpPr>
          <p:nvPr/>
        </p:nvSpPr>
        <p:spPr bwMode="auto">
          <a:xfrm>
            <a:off x="611188" y="2708499"/>
            <a:ext cx="5048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en-GB" altLang="de-DE" b="1">
                <a:solidFill>
                  <a:srgbClr val="000000"/>
                </a:solidFill>
                <a:latin typeface="Verdana" pitchFamily="34" charset="0"/>
              </a:rPr>
              <a:t>a)</a:t>
            </a:r>
            <a:endParaRPr lang="de-DE" altLang="de-DE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" name="Rectangle 18"/>
          <p:cNvSpPr>
            <a:spLocks noChangeArrowheads="1"/>
          </p:cNvSpPr>
          <p:nvPr/>
        </p:nvSpPr>
        <p:spPr bwMode="auto">
          <a:xfrm>
            <a:off x="5003800" y="5300886"/>
            <a:ext cx="5048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en-GB" altLang="de-DE" b="1">
                <a:solidFill>
                  <a:srgbClr val="000000"/>
                </a:solidFill>
                <a:latin typeface="Verdana" pitchFamily="34" charset="0"/>
              </a:rPr>
              <a:t>b)</a:t>
            </a:r>
            <a:endParaRPr lang="de-DE" altLang="de-DE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" name="Line 22"/>
          <p:cNvSpPr>
            <a:spLocks noChangeShapeType="1"/>
          </p:cNvSpPr>
          <p:nvPr/>
        </p:nvSpPr>
        <p:spPr bwMode="auto">
          <a:xfrm flipH="1">
            <a:off x="1116013" y="1340074"/>
            <a:ext cx="4248150" cy="1008062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" name="Line 23"/>
          <p:cNvSpPr>
            <a:spLocks noChangeShapeType="1"/>
          </p:cNvSpPr>
          <p:nvPr/>
        </p:nvSpPr>
        <p:spPr bwMode="auto">
          <a:xfrm flipH="1">
            <a:off x="1258888" y="1124174"/>
            <a:ext cx="3744912" cy="1223962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Line 24"/>
          <p:cNvSpPr>
            <a:spLocks noChangeShapeType="1"/>
          </p:cNvSpPr>
          <p:nvPr/>
        </p:nvSpPr>
        <p:spPr bwMode="auto">
          <a:xfrm flipH="1">
            <a:off x="1116013" y="1700436"/>
            <a:ext cx="4535487" cy="576263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" name="Line 25"/>
          <p:cNvSpPr>
            <a:spLocks noChangeShapeType="1"/>
          </p:cNvSpPr>
          <p:nvPr/>
        </p:nvSpPr>
        <p:spPr bwMode="auto">
          <a:xfrm flipH="1" flipV="1">
            <a:off x="1187450" y="2205261"/>
            <a:ext cx="4537075" cy="503238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" name="Line 26"/>
          <p:cNvSpPr>
            <a:spLocks noChangeShapeType="1"/>
          </p:cNvSpPr>
          <p:nvPr/>
        </p:nvSpPr>
        <p:spPr bwMode="auto">
          <a:xfrm flipH="1" flipV="1">
            <a:off x="1042988" y="2132236"/>
            <a:ext cx="4465637" cy="936625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" name="Line 27"/>
          <p:cNvSpPr>
            <a:spLocks noChangeShapeType="1"/>
          </p:cNvSpPr>
          <p:nvPr/>
        </p:nvSpPr>
        <p:spPr bwMode="auto">
          <a:xfrm flipH="1" flipV="1">
            <a:off x="1116013" y="2060799"/>
            <a:ext cx="3960812" cy="1223962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" name="Line 28"/>
          <p:cNvSpPr>
            <a:spLocks noChangeShapeType="1"/>
          </p:cNvSpPr>
          <p:nvPr/>
        </p:nvSpPr>
        <p:spPr bwMode="auto">
          <a:xfrm flipH="1">
            <a:off x="4500563" y="1124174"/>
            <a:ext cx="287337" cy="40322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" name="Line 29"/>
          <p:cNvSpPr>
            <a:spLocks noChangeShapeType="1"/>
          </p:cNvSpPr>
          <p:nvPr/>
        </p:nvSpPr>
        <p:spPr bwMode="auto">
          <a:xfrm flipH="1">
            <a:off x="4427538" y="1197199"/>
            <a:ext cx="649287" cy="4176712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0" name="Line 30"/>
          <p:cNvSpPr>
            <a:spLocks noChangeShapeType="1"/>
          </p:cNvSpPr>
          <p:nvPr/>
        </p:nvSpPr>
        <p:spPr bwMode="auto">
          <a:xfrm flipH="1">
            <a:off x="4427538" y="1340074"/>
            <a:ext cx="936625" cy="3960812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1" name="Line 31"/>
          <p:cNvSpPr>
            <a:spLocks noChangeShapeType="1"/>
          </p:cNvSpPr>
          <p:nvPr/>
        </p:nvSpPr>
        <p:spPr bwMode="auto">
          <a:xfrm flipH="1">
            <a:off x="4356100" y="1555974"/>
            <a:ext cx="1295400" cy="3744912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2" name="Line 33"/>
          <p:cNvSpPr>
            <a:spLocks noChangeShapeType="1"/>
          </p:cNvSpPr>
          <p:nvPr/>
        </p:nvSpPr>
        <p:spPr bwMode="auto">
          <a:xfrm>
            <a:off x="3635375" y="1197199"/>
            <a:ext cx="936625" cy="4103687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3" name="Line 34"/>
          <p:cNvSpPr>
            <a:spLocks noChangeShapeType="1"/>
          </p:cNvSpPr>
          <p:nvPr/>
        </p:nvSpPr>
        <p:spPr bwMode="auto">
          <a:xfrm>
            <a:off x="3276600" y="1555974"/>
            <a:ext cx="1366838" cy="3817937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4" name="Line 35"/>
          <p:cNvSpPr>
            <a:spLocks noChangeShapeType="1"/>
          </p:cNvSpPr>
          <p:nvPr/>
        </p:nvSpPr>
        <p:spPr bwMode="auto">
          <a:xfrm flipV="1">
            <a:off x="4211638" y="2348136"/>
            <a:ext cx="1728787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" name="Text Box 36"/>
          <p:cNvSpPr txBox="1">
            <a:spLocks noChangeArrowheads="1"/>
          </p:cNvSpPr>
          <p:nvPr/>
        </p:nvSpPr>
        <p:spPr bwMode="auto">
          <a:xfrm>
            <a:off x="5076825" y="4581749"/>
            <a:ext cx="1081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Rotated by 90</a:t>
            </a:r>
            <a:r>
              <a:rPr lang="en-GB" altLang="de-DE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37"/>
          <p:cNvSpPr>
            <a:spLocks noChangeArrowheads="1"/>
          </p:cNvSpPr>
          <p:nvPr/>
        </p:nvSpPr>
        <p:spPr bwMode="auto">
          <a:xfrm>
            <a:off x="5940425" y="2230661"/>
            <a:ext cx="32035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600" dirty="0">
                <a:cs typeface="Times New Roman" panose="02020603050405020304" pitchFamily="18" charset="0"/>
              </a:rPr>
              <a:t>Recording  pulse shapes for positions (a) and (b)</a:t>
            </a:r>
          </a:p>
          <a:p>
            <a:endParaRPr lang="en-GB" altLang="de-DE" sz="1600" dirty="0">
              <a:cs typeface="Times New Roman" panose="02020603050405020304" pitchFamily="18" charset="0"/>
            </a:endParaRPr>
          </a:p>
          <a:p>
            <a:r>
              <a:rPr lang="en-GB" altLang="de-DE" sz="1600" dirty="0">
                <a:cs typeface="Times New Roman" panose="02020603050405020304" pitchFamily="18" charset="0"/>
              </a:rPr>
              <a:t>Identical signals at the crossing point.</a:t>
            </a:r>
          </a:p>
          <a:p>
            <a:endParaRPr lang="en-GB" altLang="de-DE" sz="1600" dirty="0">
              <a:latin typeface="Verdana" pitchFamily="34" charset="0"/>
            </a:endParaRPr>
          </a:p>
          <a:p>
            <a:pPr>
              <a:buFont typeface="Times New Roman" pitchFamily="18" charset="0"/>
              <a:buNone/>
            </a:pPr>
            <a:r>
              <a:rPr lang="en-GB" altLang="de-DE" sz="1600" dirty="0">
                <a:latin typeface="Verdana" pitchFamily="34" charset="0"/>
              </a:rPr>
              <a:t>  </a:t>
            </a:r>
          </a:p>
          <a:p>
            <a:endParaRPr lang="en-GB" altLang="de-DE" sz="1600" dirty="0">
              <a:latin typeface="Verdana" pitchFamily="34" charset="0"/>
            </a:endParaRPr>
          </a:p>
          <a:p>
            <a:endParaRPr lang="en-GB" altLang="de-DE" sz="1600" dirty="0">
              <a:latin typeface="Verdana" pitchFamily="34" charset="0"/>
            </a:endParaRPr>
          </a:p>
          <a:p>
            <a:endParaRPr lang="en-GB" altLang="de-DE" sz="1600" dirty="0">
              <a:latin typeface="Verdana" pitchFamily="34" charset="0"/>
            </a:endParaRPr>
          </a:p>
        </p:txBody>
      </p:sp>
      <p:sp>
        <p:nvSpPr>
          <p:cNvPr id="127" name="Line 38"/>
          <p:cNvSpPr>
            <a:spLocks noChangeShapeType="1"/>
          </p:cNvSpPr>
          <p:nvPr/>
        </p:nvSpPr>
        <p:spPr bwMode="auto">
          <a:xfrm>
            <a:off x="3708400" y="2132236"/>
            <a:ext cx="287338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" name="Line 39"/>
          <p:cNvSpPr>
            <a:spLocks noChangeShapeType="1"/>
          </p:cNvSpPr>
          <p:nvPr/>
        </p:nvSpPr>
        <p:spPr bwMode="auto">
          <a:xfrm flipH="1">
            <a:off x="3708400" y="2060799"/>
            <a:ext cx="287338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9" name="Text Box 41"/>
          <p:cNvSpPr txBox="1">
            <a:spLocks noChangeArrowheads="1"/>
          </p:cNvSpPr>
          <p:nvPr/>
        </p:nvSpPr>
        <p:spPr bwMode="auto">
          <a:xfrm>
            <a:off x="1295400" y="1849661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  <a:latin typeface="Verdana" pitchFamily="34" charset="0"/>
              </a:rPr>
              <a:t>511 keV</a:t>
            </a:r>
          </a:p>
        </p:txBody>
      </p:sp>
      <p:sp>
        <p:nvSpPr>
          <p:cNvPr id="130" name="Oval 42"/>
          <p:cNvSpPr>
            <a:spLocks noChangeArrowheads="1"/>
          </p:cNvSpPr>
          <p:nvPr/>
        </p:nvSpPr>
        <p:spPr bwMode="auto">
          <a:xfrm>
            <a:off x="3771900" y="4669061"/>
            <a:ext cx="647700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200" b="1" baseline="30000">
                <a:solidFill>
                  <a:srgbClr val="000000"/>
                </a:solidFill>
                <a:latin typeface="Verdana" pitchFamily="34" charset="0"/>
              </a:rPr>
              <a:t>22</a:t>
            </a:r>
            <a:r>
              <a:rPr lang="en-GB" altLang="de-DE" sz="1200" b="1">
                <a:solidFill>
                  <a:srgbClr val="000000"/>
                </a:solidFill>
                <a:latin typeface="Verdana" pitchFamily="34" charset="0"/>
              </a:rPr>
              <a:t>Na</a:t>
            </a:r>
            <a:endParaRPr lang="de-DE" altLang="de-DE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1" name="Line 32"/>
          <p:cNvSpPr>
            <a:spLocks noChangeShapeType="1"/>
          </p:cNvSpPr>
          <p:nvPr/>
        </p:nvSpPr>
        <p:spPr bwMode="auto">
          <a:xfrm>
            <a:off x="4067175" y="1052736"/>
            <a:ext cx="433388" cy="42481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7" grpId="0" animBg="1"/>
      <p:bldP spid="111" grpId="0" autoUpdateAnimBg="0"/>
      <p:bldP spid="112" grpId="0" animBg="1"/>
      <p:bldP spid="11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utoUpdateAnimBg="0"/>
      <p:bldP spid="126" grpId="0" autoUpdateAnimBg="0"/>
      <p:bldP spid="127" grpId="0" animBg="1"/>
      <p:bldP spid="128" grpId="0" animBg="1"/>
      <p:bldP spid="130" grpId="0"/>
      <p:bldP spid="1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𝜒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minimization method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2" descr="ge_pulsesv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53147"/>
            <a:ext cx="2386584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05547"/>
            <a:ext cx="2286000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024188" y="4772660"/>
            <a:ext cx="227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2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en-GB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3024188" y="6075997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00"/>
                </a:solidFill>
                <a:latin typeface="Arial" charset="0"/>
              </a:rPr>
              <a:t> 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936000" y="908720"/>
            <a:ext cx="1512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0° measurement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7"/>
          <p:cNvGrpSpPr>
            <a:grpSpLocks noChangeAspect="1"/>
          </p:cNvGrpSpPr>
          <p:nvPr/>
        </p:nvGrpSpPr>
        <p:grpSpPr bwMode="auto">
          <a:xfrm>
            <a:off x="152443" y="3196311"/>
            <a:ext cx="3321109" cy="2995517"/>
            <a:chOff x="1728" y="578"/>
            <a:chExt cx="2160" cy="2062"/>
          </a:xfrm>
        </p:grpSpPr>
        <p:pic>
          <p:nvPicPr>
            <p:cNvPr id="47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578"/>
              <a:ext cx="2160" cy="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9"/>
            <p:cNvSpPr>
              <a:spLocks noChangeShapeType="1"/>
            </p:cNvSpPr>
            <p:nvPr/>
          </p:nvSpPr>
          <p:spPr bwMode="auto">
            <a:xfrm>
              <a:off x="2496" y="1872"/>
              <a:ext cx="0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2286000" y="1443672"/>
            <a:ext cx="0" cy="1143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8077200" y="1443672"/>
            <a:ext cx="0" cy="12192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2189163" y="2665520"/>
            <a:ext cx="5400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t(</a:t>
            </a:r>
            <a:r>
              <a:rPr kumimoji="0" lang="de-DE" alt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7956000" y="2665520"/>
            <a:ext cx="5400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t(</a:t>
            </a:r>
            <a:r>
              <a:rPr kumimoji="0" lang="de-DE" alt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904702"/>
              </p:ext>
            </p:extLst>
          </p:nvPr>
        </p:nvGraphicFramePr>
        <p:xfrm>
          <a:off x="3400712" y="2529088"/>
          <a:ext cx="2539440" cy="685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Equation" r:id="rId8" imgW="1269720" imgH="342720" progId="Equation.3">
                  <p:embed/>
                </p:oleObj>
              </mc:Choice>
              <mc:Fallback>
                <p:oleObj name="Equation" r:id="rId8" imgW="12697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712" y="2529088"/>
                        <a:ext cx="2539440" cy="685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1600200" y="2205672"/>
            <a:ext cx="0" cy="381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7467600" y="2281872"/>
            <a:ext cx="0" cy="381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 rot="16200000">
            <a:off x="5575300" y="1657520"/>
            <a:ext cx="1366838" cy="2841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amplitude</a:t>
            </a: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, </a:t>
            </a:r>
            <a:r>
              <a:rPr kumimoji="0" lang="el-GR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Φ</a:t>
            </a:r>
          </a:p>
        </p:txBody>
      </p:sp>
      <p:grpSp>
        <p:nvGrpSpPr>
          <p:cNvPr id="57" name="Group 21"/>
          <p:cNvGrpSpPr>
            <a:grpSpLocks/>
          </p:cNvGrpSpPr>
          <p:nvPr/>
        </p:nvGrpSpPr>
        <p:grpSpPr bwMode="auto">
          <a:xfrm>
            <a:off x="683568" y="3214528"/>
            <a:ext cx="2590800" cy="368300"/>
            <a:chOff x="960" y="2112"/>
            <a:chExt cx="1632" cy="232"/>
          </a:xfrm>
        </p:grpSpPr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1056" y="2152"/>
              <a:ext cx="15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distribution</a:t>
              </a:r>
              <a:endPara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59" name="Object 23"/>
            <p:cNvGraphicFramePr>
              <a:graphicFrameLocks noChangeAspect="1"/>
            </p:cNvGraphicFramePr>
            <p:nvPr/>
          </p:nvGraphicFramePr>
          <p:xfrm>
            <a:off x="960" y="2112"/>
            <a:ext cx="187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5" name="Equation" r:id="rId10" imgW="203040" imgH="228600" progId="Equation.3">
                    <p:embed/>
                  </p:oleObj>
                </mc:Choice>
                <mc:Fallback>
                  <p:oleObj name="Equation" r:id="rId10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2112"/>
                          <a:ext cx="187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0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7972"/>
            <a:ext cx="2438400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8229600" y="5558472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Verdana" pitchFamily="34" charset="0"/>
              </a:rPr>
              <a:t>t(ns)</a:t>
            </a:r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 rot="16200000">
            <a:off x="4976019" y="4162266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Verdana" pitchFamily="34" charset="0"/>
              </a:rPr>
              <a:t>amplitude, </a:t>
            </a:r>
            <a:r>
              <a:rPr lang="el-GR" altLang="de-DE" sz="1200" i="1" smtClean="0">
                <a:solidFill>
                  <a:srgbClr val="000000"/>
                </a:solidFill>
                <a:latin typeface="Verdana" pitchFamily="34" charset="0"/>
              </a:rPr>
              <a:t>Φ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781800" y="3805872"/>
            <a:ext cx="136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pulse</a:t>
            </a:r>
          </a:p>
        </p:txBody>
      </p:sp>
      <p:sp>
        <p:nvSpPr>
          <p:cNvPr id="64" name="Text Box 28"/>
          <p:cNvSpPr txBox="1">
            <a:spLocks noChangeArrowheads="1"/>
          </p:cNvSpPr>
          <p:nvPr/>
        </p:nvSpPr>
        <p:spPr bwMode="auto">
          <a:xfrm rot="16200000">
            <a:off x="-160337" y="1670684"/>
            <a:ext cx="1366838" cy="2841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amplitude</a:t>
            </a: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, </a:t>
            </a:r>
            <a:r>
              <a:rPr kumimoji="0" lang="el-GR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Φ</a:t>
            </a:r>
          </a:p>
        </p:txBody>
      </p:sp>
      <p:sp>
        <p:nvSpPr>
          <p:cNvPr id="65" name="Text Box 29"/>
          <p:cNvSpPr txBox="1">
            <a:spLocks noChangeArrowheads="1"/>
          </p:cNvSpPr>
          <p:nvPr/>
        </p:nvSpPr>
        <p:spPr bwMode="auto">
          <a:xfrm>
            <a:off x="685800" y="4789520"/>
            <a:ext cx="864000" cy="2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endParaRPr lang="de-DE" altLang="de-DE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30"/>
          <p:cNvSpPr>
            <a:spLocks noChangeArrowheads="1"/>
          </p:cNvSpPr>
          <p:nvPr/>
        </p:nvSpPr>
        <p:spPr bwMode="auto">
          <a:xfrm>
            <a:off x="4495800" y="4567872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449263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6696000" y="908720"/>
            <a:ext cx="1656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90° measurement</a:t>
            </a:r>
            <a:endParaRPr lang="de-DE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5" grpId="0"/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of planar </a:t>
            </a:r>
            <a:r>
              <a:rPr lang="en-US" dirty="0" err="1" smtClean="0"/>
              <a:t>HPGe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800000" y="1332000"/>
            <a:ext cx="118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view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940000" y="1332000"/>
            <a:ext cx="118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cimg37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cimg37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31963"/>
            <a:ext cx="3786188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1219200" y="3352800"/>
            <a:ext cx="7620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84000" y="4932000"/>
            <a:ext cx="1044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Planar Ge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4 cm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2 cm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2971800" y="3200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6096000" y="2971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H="1" flipV="1">
            <a:off x="3124200" y="3352800"/>
            <a:ext cx="6096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384000" y="4932000"/>
            <a:ext cx="6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de-DE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4038600" y="3429000"/>
            <a:ext cx="533400" cy="144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4572000" y="3276600"/>
            <a:ext cx="5334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419600" y="4932000"/>
            <a:ext cx="241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 detector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scan</a:t>
            </a:r>
            <a:endParaRPr lang="en-US" dirty="0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14586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819400" y="2416796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37" name="Picture 4" descr="cimg37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584000"/>
            <a:ext cx="2286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cimg3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7800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img37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15840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img37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3672000"/>
            <a:ext cx="171926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33400" y="1196752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view (0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09600" y="3356992"/>
            <a:ext cx="1999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 (90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pSp>
        <p:nvGrpSpPr>
          <p:cNvPr id="43" name="Group 10"/>
          <p:cNvGrpSpPr>
            <a:grpSpLocks/>
          </p:cNvGrpSpPr>
          <p:nvPr/>
        </p:nvGrpSpPr>
        <p:grpSpPr bwMode="auto">
          <a:xfrm rot="10800000">
            <a:off x="3836988" y="4053012"/>
            <a:ext cx="1244600" cy="1219200"/>
            <a:chOff x="272" y="2048"/>
            <a:chExt cx="880" cy="816"/>
          </a:xfrm>
        </p:grpSpPr>
        <p:grpSp>
          <p:nvGrpSpPr>
            <p:cNvPr id="44" name="Group 11"/>
            <p:cNvGrpSpPr>
              <a:grpSpLocks/>
            </p:cNvGrpSpPr>
            <p:nvPr/>
          </p:nvGrpSpPr>
          <p:grpSpPr bwMode="auto">
            <a:xfrm>
              <a:off x="272" y="2048"/>
              <a:ext cx="736" cy="816"/>
              <a:chOff x="304" y="3200"/>
              <a:chExt cx="736" cy="816"/>
            </a:xfrm>
          </p:grpSpPr>
          <p:sp>
            <p:nvSpPr>
              <p:cNvPr id="46" name="Rectangle 12"/>
              <p:cNvSpPr>
                <a:spLocks noChangeArrowheads="1"/>
              </p:cNvSpPr>
              <p:nvPr/>
            </p:nvSpPr>
            <p:spPr bwMode="auto">
              <a:xfrm>
                <a:off x="304" y="3200"/>
                <a:ext cx="736" cy="81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13"/>
              <p:cNvSpPr>
                <a:spLocks noChangeArrowheads="1"/>
              </p:cNvSpPr>
              <p:nvPr/>
            </p:nvSpPr>
            <p:spPr bwMode="auto">
              <a:xfrm>
                <a:off x="432" y="3344"/>
                <a:ext cx="256" cy="512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" name="Rectangle 14"/>
            <p:cNvSpPr>
              <a:spLocks noChangeArrowheads="1"/>
            </p:cNvSpPr>
            <p:nvPr/>
          </p:nvSpPr>
          <p:spPr bwMode="auto">
            <a:xfrm>
              <a:off x="1008" y="2256"/>
              <a:ext cx="144" cy="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" name="Group 17"/>
          <p:cNvGrpSpPr>
            <a:grpSpLocks/>
          </p:cNvGrpSpPr>
          <p:nvPr/>
        </p:nvGrpSpPr>
        <p:grpSpPr bwMode="auto">
          <a:xfrm>
            <a:off x="3709988" y="1757984"/>
            <a:ext cx="1346200" cy="1346200"/>
            <a:chOff x="3761" y="1985"/>
            <a:chExt cx="848" cy="848"/>
          </a:xfrm>
        </p:grpSpPr>
        <p:sp>
          <p:nvSpPr>
            <p:cNvPr id="49" name="Oval 15"/>
            <p:cNvSpPr>
              <a:spLocks noChangeArrowheads="1"/>
            </p:cNvSpPr>
            <p:nvPr/>
          </p:nvSpPr>
          <p:spPr bwMode="auto">
            <a:xfrm>
              <a:off x="3761" y="1985"/>
              <a:ext cx="848" cy="8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16"/>
            <p:cNvSpPr>
              <a:spLocks noChangeArrowheads="1"/>
            </p:cNvSpPr>
            <p:nvPr/>
          </p:nvSpPr>
          <p:spPr bwMode="auto">
            <a:xfrm>
              <a:off x="3906" y="2114"/>
              <a:ext cx="576" cy="5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43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scan</a:t>
            </a:r>
            <a:endParaRPr lang="en-US" dirty="0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0" y="14127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1464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14586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0" y="3640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2819400" y="2416796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3" name="Picture 4" descr="cimg37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584000"/>
            <a:ext cx="2286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 descr="cimg3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7800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533400" y="1196752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view (0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609600" y="3356992"/>
            <a:ext cx="1999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 (90 </a:t>
            </a: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pSp>
        <p:nvGrpSpPr>
          <p:cNvPr id="57" name="Group 10"/>
          <p:cNvGrpSpPr>
            <a:grpSpLocks/>
          </p:cNvGrpSpPr>
          <p:nvPr/>
        </p:nvGrpSpPr>
        <p:grpSpPr bwMode="auto">
          <a:xfrm rot="10800000">
            <a:off x="3836988" y="4053012"/>
            <a:ext cx="1244600" cy="1219200"/>
            <a:chOff x="272" y="2048"/>
            <a:chExt cx="880" cy="816"/>
          </a:xfrm>
        </p:grpSpPr>
        <p:grpSp>
          <p:nvGrpSpPr>
            <p:cNvPr id="58" name="Group 11"/>
            <p:cNvGrpSpPr>
              <a:grpSpLocks/>
            </p:cNvGrpSpPr>
            <p:nvPr/>
          </p:nvGrpSpPr>
          <p:grpSpPr bwMode="auto">
            <a:xfrm>
              <a:off x="272" y="2048"/>
              <a:ext cx="736" cy="816"/>
              <a:chOff x="304" y="3200"/>
              <a:chExt cx="736" cy="816"/>
            </a:xfrm>
          </p:grpSpPr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304" y="3200"/>
                <a:ext cx="736" cy="81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432" y="3344"/>
                <a:ext cx="256" cy="512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" name="Rectangle 14"/>
            <p:cNvSpPr>
              <a:spLocks noChangeArrowheads="1"/>
            </p:cNvSpPr>
            <p:nvPr/>
          </p:nvSpPr>
          <p:spPr bwMode="auto">
            <a:xfrm>
              <a:off x="1008" y="2256"/>
              <a:ext cx="144" cy="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" name="Group 17"/>
          <p:cNvGrpSpPr>
            <a:grpSpLocks/>
          </p:cNvGrpSpPr>
          <p:nvPr/>
        </p:nvGrpSpPr>
        <p:grpSpPr bwMode="auto">
          <a:xfrm>
            <a:off x="3709988" y="1757984"/>
            <a:ext cx="1346200" cy="1346200"/>
            <a:chOff x="3761" y="1985"/>
            <a:chExt cx="848" cy="848"/>
          </a:xfrm>
        </p:grpSpPr>
        <p:sp>
          <p:nvSpPr>
            <p:cNvPr id="63" name="Oval 15"/>
            <p:cNvSpPr>
              <a:spLocks noChangeArrowheads="1"/>
            </p:cNvSpPr>
            <p:nvPr/>
          </p:nvSpPr>
          <p:spPr bwMode="auto">
            <a:xfrm>
              <a:off x="3761" y="1985"/>
              <a:ext cx="848" cy="8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auto">
            <a:xfrm>
              <a:off x="3906" y="2114"/>
              <a:ext cx="576" cy="5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5" name="Picture 8" descr="front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1195200"/>
            <a:ext cx="2363788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sid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9" y="3780000"/>
            <a:ext cx="2323308" cy="24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0" y="5806896"/>
            <a:ext cx="91517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1054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0" y="1054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11058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1058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11002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32822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32822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836712"/>
            <a:ext cx="7626757" cy="568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scan </a:t>
            </a:r>
            <a:r>
              <a:rPr lang="en-US" sz="1800" dirty="0" smtClean="0">
                <a:solidFill>
                  <a:schemeClr val="tx1"/>
                </a:solidFill>
              </a:rPr>
              <a:t>data analysis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resolution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field of view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8x9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3" descr="Gamma-Camera-at-Nuclear-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2592000"/>
            <a:ext cx="2502000" cy="15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5" descr="Schematic diagram through a Gamma Camera showing its functional component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4320000"/>
            <a:ext cx="2500313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1"/>
          <p:cNvSpPr txBox="1">
            <a:spLocks noChangeArrowheads="1"/>
          </p:cNvSpPr>
          <p:nvPr/>
        </p:nvSpPr>
        <p:spPr bwMode="auto">
          <a:xfrm rot="16200000">
            <a:off x="3255057" y="3312000"/>
            <a:ext cx="176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www.siemens.de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80000" y="1980000"/>
            <a:ext cx="3129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FOV of ~20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spatial resolution 0.5-1 cm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 2-3 mm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0000" y="1836000"/>
            <a:ext cx="3240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Gem-imaging.com</a:t>
            </a:r>
          </a:p>
        </p:txBody>
      </p:sp>
    </p:spTree>
    <p:extLst>
      <p:ext uri="{BB962C8B-B14F-4D97-AF65-F5344CB8AC3E}">
        <p14:creationId xmlns:p14="http://schemas.microsoft.com/office/powerpoint/2010/main" val="139173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0" y="5806891"/>
            <a:ext cx="9151700" cy="72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10542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0" y="10542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110580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10580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11001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328226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328226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836712"/>
            <a:ext cx="8021812" cy="536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validation of the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lanar </a:t>
            </a:r>
            <a:r>
              <a:rPr lang="en-US" dirty="0" err="1" smtClean="0"/>
              <a:t>HPGe</a:t>
            </a:r>
            <a:r>
              <a:rPr lang="en-US" dirty="0" smtClean="0"/>
              <a:t> detector scan</a:t>
            </a:r>
            <a:endParaRPr lang="en-US" dirty="0"/>
          </a:p>
        </p:txBody>
      </p:sp>
      <p:graphicFrame>
        <p:nvGraphicFramePr>
          <p:cNvPr id="16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651625" y="3860800"/>
          <a:ext cx="249237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Bitmap Image" r:id="rId4" imgW="2828571" imgH="3343742" progId="Paint.Picture">
                  <p:embed/>
                </p:oleObj>
              </mc:Choice>
              <mc:Fallback>
                <p:oleObj name="Bitmap Image" r:id="rId4" imgW="2828571" imgH="3343742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25" y="3860800"/>
                        <a:ext cx="2492375" cy="232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12509053"/>
              </p:ext>
            </p:extLst>
          </p:nvPr>
        </p:nvGraphicFramePr>
        <p:xfrm>
          <a:off x="0" y="1439863"/>
          <a:ext cx="2384425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Bitmap Image" r:id="rId6" imgW="2790476" imgH="3285714" progId="Paint.Picture">
                  <p:embed/>
                </p:oleObj>
              </mc:Choice>
              <mc:Fallback>
                <p:oleObj name="Bitmap Image" r:id="rId6" imgW="2790476" imgH="3285714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39863"/>
                        <a:ext cx="2384425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3733800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759325" y="3016250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rPr>
              <a:t>(a)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048000" y="5029200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rPr>
              <a:t>(b)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619250" y="2349500"/>
            <a:ext cx="71438" cy="730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7813675" y="4724400"/>
            <a:ext cx="71438" cy="730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" name="Object 9"/>
          <p:cNvGraphicFramePr>
            <a:graphicFrameLocks noChangeAspect="1"/>
          </p:cNvGraphicFramePr>
          <p:nvPr/>
        </p:nvGraphicFramePr>
        <p:xfrm>
          <a:off x="323850" y="3860800"/>
          <a:ext cx="2447925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Bitmap Image" r:id="rId9" imgW="3648584" imgH="1457143" progId="Paint.Picture">
                  <p:embed/>
                </p:oleObj>
              </mc:Choice>
              <mc:Fallback>
                <p:oleObj name="Bitmap Image" r:id="rId9" imgW="3648584" imgH="14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860800"/>
                        <a:ext cx="2447925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457330"/>
              </p:ext>
            </p:extLst>
          </p:nvPr>
        </p:nvGraphicFramePr>
        <p:xfrm>
          <a:off x="6372225" y="1440000"/>
          <a:ext cx="2544763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Bitmap Image" r:id="rId11" imgW="3696216" imgH="1504762" progId="Paint.Picture">
                  <p:embed/>
                </p:oleObj>
              </mc:Choice>
              <mc:Fallback>
                <p:oleObj name="Bitmap Image" r:id="rId11" imgW="3696216" imgH="15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440000"/>
                        <a:ext cx="2544763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40000" y="900000"/>
            <a:ext cx="381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distribution for </a:t>
            </a:r>
            <a:r>
              <a:rPr lang="en-US" alt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photopeak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events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2057400" y="57150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  <a:latin typeface="Verdana" pitchFamily="34" charset="0"/>
              </a:rPr>
              <a:t>t(ns)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 rot="16200000">
            <a:off x="-1104900" y="42291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  <a:latin typeface="Verdana" pitchFamily="34" charset="0"/>
              </a:rPr>
              <a:t>amplitude, </a:t>
            </a:r>
            <a:r>
              <a:rPr lang="el-GR" altLang="en-US" sz="1400" i="1">
                <a:solidFill>
                  <a:schemeClr val="tx1"/>
                </a:solidFill>
                <a:latin typeface="Verdana" pitchFamily="34" charset="0"/>
              </a:rPr>
              <a:t>Φ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8280000" y="3240000"/>
            <a:ext cx="6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  <a:latin typeface="Verdana" pitchFamily="34" charset="0"/>
              </a:rPr>
              <a:t>t(</a:t>
            </a:r>
            <a:r>
              <a:rPr lang="de-DE" altLang="en-US" sz="1400" dirty="0" err="1">
                <a:solidFill>
                  <a:schemeClr val="tx1"/>
                </a:solidFill>
                <a:latin typeface="Verdana" pitchFamily="34" charset="0"/>
              </a:rPr>
              <a:t>ns</a:t>
            </a:r>
            <a:r>
              <a:rPr lang="de-DE" altLang="en-US" sz="1400" dirty="0">
                <a:solidFill>
                  <a:schemeClr val="tx1"/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32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AGATA: Advanced Gamma Tracking Array</a:t>
            </a:r>
            <a:endParaRPr lang="en-US" dirty="0"/>
          </a:p>
        </p:txBody>
      </p:sp>
      <p:pic>
        <p:nvPicPr>
          <p:cNvPr id="3" name="Picture 2" descr="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36712"/>
            <a:ext cx="1981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egmentation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0712"/>
            <a:ext cx="4953000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1217712"/>
            <a:ext cx="8915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de-DE" sz="16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array of germanium crystals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segmented crystals arranged around the reaction target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sensitivity</a:t>
            </a:r>
            <a:endParaRPr lang="en-US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4600" y="5942112"/>
            <a:ext cx="586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Verdana" pitchFamily="34" charset="0"/>
              </a:rPr>
              <a:t>Symmetric AGATA prototype crystal </a:t>
            </a:r>
            <a:endParaRPr lang="en-US" sz="1600" b="1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shapes from all 36 segments</a:t>
            </a:r>
            <a:endParaRPr lang="en-US" dirty="0"/>
          </a:p>
        </p:txBody>
      </p:sp>
      <p:pic>
        <p:nvPicPr>
          <p:cNvPr id="3" name="Picture 2" descr="tr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4704"/>
            <a:ext cx="5181600" cy="45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4495800" y="2156941"/>
            <a:ext cx="2819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10400" y="182039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Photopeak</a:t>
            </a:r>
            <a:r>
              <a:rPr 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156" y="5782275"/>
            <a:ext cx="78976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significant transient charge signals are from the direct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neighbouring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segments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785341"/>
            <a:ext cx="1600200" cy="4572000"/>
          </a:xfrm>
          <a:prstGeom prst="rect">
            <a:avLst/>
          </a:prstGeom>
          <a:solidFill>
            <a:srgbClr val="969696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791200" y="785341"/>
            <a:ext cx="762000" cy="4572000"/>
          </a:xfrm>
          <a:prstGeom prst="rect">
            <a:avLst/>
          </a:prstGeom>
          <a:solidFill>
            <a:srgbClr val="969696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 rot="5400000">
            <a:off x="4076700" y="-167159"/>
            <a:ext cx="762000" cy="2667000"/>
          </a:xfrm>
          <a:prstGeom prst="rect">
            <a:avLst/>
          </a:prstGeom>
          <a:solidFill>
            <a:srgbClr val="969696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 rot="5400000">
            <a:off x="3695700" y="3261841"/>
            <a:ext cx="1524000" cy="2667000"/>
          </a:xfrm>
          <a:prstGeom prst="rect">
            <a:avLst/>
          </a:prstGeom>
          <a:solidFill>
            <a:srgbClr val="969696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trace for pulse shape comparison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4704"/>
            <a:ext cx="3581400" cy="29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204" y="6038379"/>
            <a:ext cx="7871792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the method, the device and the detector ready, lets do the scan of AGATA!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70448" y="5559638"/>
            <a:ext cx="291730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neighbours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segment F3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62200" y="3927004"/>
            <a:ext cx="3995738" cy="1609725"/>
            <a:chOff x="1419" y="2682"/>
            <a:chExt cx="2517" cy="1014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419" y="2682"/>
              <a:ext cx="2517" cy="1014"/>
              <a:chOff x="1248" y="2682"/>
              <a:chExt cx="2517" cy="1014"/>
            </a:xfrm>
          </p:grpSpPr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784"/>
                <a:ext cx="912" cy="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832"/>
                <a:ext cx="813" cy="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682"/>
                <a:ext cx="933" cy="1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2640" y="29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67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detector array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24120" cy="2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27360" cy="276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16200" cy="277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09720" cy="276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12960" cy="27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09720" cy="27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497480" y="3609448"/>
            <a:ext cx="4501800" cy="275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284720" y="1395472"/>
            <a:ext cx="1601280" cy="190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4"/>
          <p:cNvSpPr/>
          <p:nvPr/>
        </p:nvSpPr>
        <p:spPr>
          <a:xfrm>
            <a:off x="6012904" y="1806682"/>
            <a:ext cx="3455640" cy="7987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spc="0" dirty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Signals from 36 segments + core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spc="0" dirty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are measured as a function of time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spc="0" dirty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(γ-ray interaction point)</a:t>
            </a:r>
          </a:p>
        </p:txBody>
      </p:sp>
      <p:sp>
        <p:nvSpPr>
          <p:cNvPr id="12" name="Rectangle 18"/>
          <p:cNvSpPr/>
          <p:nvPr/>
        </p:nvSpPr>
        <p:spPr>
          <a:xfrm>
            <a:off x="5724360" y="2468632"/>
            <a:ext cx="178920" cy="178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prstDash val="solid"/>
            <a:miter/>
          </a:ln>
        </p:spPr>
        <p:txBody>
          <a:bodyPr vert="horz" wrap="none" lIns="90000" tIns="45000" rIns="90000" bIns="45000" anchor="ctr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WenQuanYi Micro Hei" pitchFamily="2"/>
              <a:cs typeface="Lohit Hindi" pitchFamily="2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08739" y="1602521"/>
            <a:ext cx="3561840" cy="251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8"/>
          <p:cNvSpPr/>
          <p:nvPr/>
        </p:nvSpPr>
        <p:spPr>
          <a:xfrm>
            <a:off x="827584" y="992736"/>
            <a:ext cx="3313120" cy="3268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0" bIns="45000" anchor="t" compatLnSpc="0">
            <a:spAutoFit/>
          </a:bodyPr>
          <a:lstStyle/>
          <a:p>
            <a:pPr marL="743040" marR="0" lvl="0" indent="-285480" algn="ctr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r>
              <a:rPr lang="en-US" sz="1600" dirty="0" smtClean="0">
                <a:latin typeface="Times New Roman" pitchFamily="18" charset="0"/>
                <a:ea typeface="WenQuanYi Micro Hei" pitchFamily="2"/>
                <a:cs typeface="Times New Roman" pitchFamily="18" charset="0"/>
              </a:rPr>
              <a:t>EUROBALL Cluster Detectors</a:t>
            </a:r>
            <a:endParaRPr lang="en-US" sz="1600" i="0" u="none" strike="noStrike" kern="1200" spc="0" dirty="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15" name="Text Box 9"/>
          <p:cNvSpPr/>
          <p:nvPr/>
        </p:nvSpPr>
        <p:spPr>
          <a:xfrm>
            <a:off x="4695480" y="980728"/>
            <a:ext cx="2576160" cy="6782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0" bIns="45000" anchor="t" compatLnSpc="0">
            <a:spAutoFit/>
          </a:bodyPr>
          <a:lstStyle/>
          <a:p>
            <a:pPr marL="743040" marR="0" lvl="0" indent="-285480" algn="l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r>
              <a:rPr lang="en-US" sz="1600" i="0" u="none" strike="noStrike" kern="1200" spc="0" dirty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PRESPEC - AGATA</a:t>
            </a:r>
          </a:p>
          <a:p>
            <a:pPr marL="743040" marR="0" lvl="0" indent="-285480" algn="l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endParaRPr lang="en-US" sz="1600" i="0" u="none" strike="noStrike" kern="1200" spc="0" dirty="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16" name="Text Box 12"/>
          <p:cNvSpPr/>
          <p:nvPr/>
        </p:nvSpPr>
        <p:spPr>
          <a:xfrm>
            <a:off x="251520" y="5123471"/>
            <a:ext cx="4261056" cy="6782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r>
              <a:rPr lang="en-US" sz="1600" i="0" u="none" strike="noStrike" kern="1200" spc="0" dirty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15 EUROBALL det.    </a:t>
            </a:r>
            <a:endParaRPr lang="en-US" sz="1600" i="0" u="none" strike="noStrike" kern="1200" spc="0" dirty="0" smtClean="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r>
              <a:rPr lang="en-US" sz="1600" i="0" u="none" strike="noStrike" kern="1200" spc="0" dirty="0" err="1" smtClean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photopeak</a:t>
            </a:r>
            <a:r>
              <a:rPr lang="en-US" sz="1600" i="0" u="none" strike="noStrike" kern="1200" spc="0" dirty="0" smtClean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 </a:t>
            </a:r>
            <a:r>
              <a:rPr lang="en-US" sz="1600" i="0" u="none" strike="noStrike" kern="1200" spc="0" dirty="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rPr>
              <a:t>eff. 2.8%</a:t>
            </a:r>
          </a:p>
        </p:txBody>
      </p:sp>
      <p:pic>
        <p:nvPicPr>
          <p:cNvPr id="17" name="Picture 4" descr="See full size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" y="3389264"/>
            <a:ext cx="1656369" cy="16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6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scanner at GSI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4576157" cy="320663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0000" y="4331379"/>
            <a:ext cx="4852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LYSO &amp; SIPM (Silicon Photomultiplier Sensors, series C, 3mm)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0000" y="6300000"/>
            <a:ext cx="5716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www.onsemi.com/products/sensors/photodetectors-sipm-spad/silicon-photomultipliers-sipm/c-series-sipm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760000" y="4602614"/>
            <a:ext cx="20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detection probability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60000" y="5385410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Disadvantages: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current (temperature)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080000"/>
            <a:ext cx="1368106" cy="120712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40525" y="2199012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3x3 mm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2520000"/>
            <a:ext cx="2438400" cy="12992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866575" y="3839389"/>
            <a:ext cx="238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single-photon avalanche diode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1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20" name="Picture 6" descr="scann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9" r="44527" b="23763"/>
          <a:stretch>
            <a:fillRect/>
          </a:stretch>
        </p:blipFill>
        <p:spPr bwMode="auto">
          <a:xfrm>
            <a:off x="719995" y="719994"/>
            <a:ext cx="2135978" cy="18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elec_scan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2134800" cy="28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3057400" y="3831704"/>
            <a:ext cx="793750" cy="533400"/>
          </a:xfrm>
          <a:prstGeom prst="rightArrow">
            <a:avLst>
              <a:gd name="adj1" fmla="val 32537"/>
              <a:gd name="adj2" fmla="val 67667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138363" y="3379266"/>
            <a:ext cx="739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/>
              <a:t>?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320000" y="5328000"/>
            <a:ext cx="280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M.J. French et al., NIMA 466 (2001) </a:t>
            </a:r>
            <a:r>
              <a:rPr lang="en-US" altLang="en-US" sz="1200" dirty="0" smtClean="0"/>
              <a:t>359</a:t>
            </a:r>
            <a:endParaRPr lang="en-US" altLang="en-US" sz="1200" dirty="0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176588" y="2648173"/>
            <a:ext cx="4787900" cy="3013075"/>
          </a:xfrm>
          <a:prstGeom prst="rect">
            <a:avLst/>
          </a:prstGeom>
          <a:noFill/>
          <a:ln w="25400">
            <a:solidFill>
              <a:srgbClr val="0000CC">
                <a:alpha val="52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" name="Picture 15" descr="APV25 Ch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63" y="3102198"/>
            <a:ext cx="22066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248025" y="2751360"/>
            <a:ext cx="4465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APV25 chip  (from CERN CMS experiment)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6918200" y="3475260"/>
            <a:ext cx="1398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128-channel analogue pipeline chip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40000" y="720000"/>
            <a:ext cx="57244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GSI system </a:t>
            </a:r>
            <a:r>
              <a:rPr lang="en-US" altLang="en-US" sz="1400" dirty="0"/>
              <a:t>uses conventional NIM and VME electronics, which makes it not easily portable, not easily scalable and rather expensive if one wants to build many of these devices. </a:t>
            </a:r>
            <a:endParaRPr lang="en-US" altLang="en-US" sz="1400" dirty="0" smtClean="0"/>
          </a:p>
          <a:p>
            <a:r>
              <a:rPr lang="en-US" altLang="en-US" sz="1400" dirty="0" smtClean="0"/>
              <a:t>However</a:t>
            </a:r>
            <a:r>
              <a:rPr lang="en-US" altLang="en-US" sz="1400" dirty="0"/>
              <a:t>, this drawback could be overcome thanks to the increasing technology of electronics, e.g. a new acquisition system based on ASIC, FPGA, </a:t>
            </a:r>
            <a:r>
              <a:rPr lang="en-US" altLang="en-US" sz="1400" dirty="0" smtClean="0"/>
              <a:t>etc. </a:t>
            </a:r>
            <a:r>
              <a:rPr lang="en-US" altLang="en-US" sz="1400" dirty="0"/>
              <a:t>technologies. This would also make the system more suitable for medical applications</a:t>
            </a:r>
            <a:r>
              <a:rPr lang="en-US" altLang="en-US" sz="1400" dirty="0" smtClean="0"/>
              <a:t>.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908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Camera: Individual multi-anode readout</a:t>
            </a:r>
            <a:endParaRPr lang="en-US" dirty="0"/>
          </a:p>
        </p:txBody>
      </p:sp>
      <p:graphicFrame>
        <p:nvGraphicFramePr>
          <p:cNvPr id="18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02076906"/>
              </p:ext>
            </p:extLst>
          </p:nvPr>
        </p:nvGraphicFramePr>
        <p:xfrm>
          <a:off x="0" y="1303338"/>
          <a:ext cx="3302000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Bitmap Image" r:id="rId4" imgW="4086795" imgH="5047619" progId="Paint.Picture">
                  <p:embed/>
                </p:oleObj>
              </mc:Choice>
              <mc:Fallback>
                <p:oleObj name="Bitmap Image" r:id="rId4" imgW="4086795" imgH="5047619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03338"/>
                        <a:ext cx="3302000" cy="449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142481"/>
              </p:ext>
            </p:extLst>
          </p:nvPr>
        </p:nvGraphicFramePr>
        <p:xfrm>
          <a:off x="4499992" y="908720"/>
          <a:ext cx="2881313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Photo Editor Photo" r:id="rId6" imgW="10000000" imgH="6668431" progId="MSPhotoEd.3">
                  <p:embed/>
                </p:oleObj>
              </mc:Choice>
              <mc:Fallback>
                <p:oleObj name="Photo Editor Photo" r:id="rId6" imgW="10000000" imgH="666843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908720"/>
                        <a:ext cx="2881313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0000" y="900000"/>
            <a:ext cx="37013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wires in X axis and 16 wires in Y axis </a:t>
            </a:r>
            <a:endParaRPr lang="de-DE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570"/>
            <a:ext cx="288131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4909567" y="4934620"/>
            <a:ext cx="1223963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5065142" y="3420000"/>
            <a:ext cx="18732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Hamamatsu R2486 PSPMT</a:t>
            </a:r>
            <a:endParaRPr lang="de-DE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5401692" y="6123658"/>
            <a:ext cx="10795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= 56.25 mm</a:t>
            </a:r>
            <a:endParaRPr lang="de-DE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7703736" y="2186280"/>
            <a:ext cx="1188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76 </a:t>
            </a: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    t </a:t>
            </a: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 mm   </a:t>
            </a: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de-DE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7.4 g/cm</a:t>
            </a:r>
            <a:r>
              <a:rPr lang="en-GB" altLang="en-US" sz="1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596336" y="984542"/>
            <a:ext cx="1295400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LYSO scintillator</a:t>
            </a:r>
          </a:p>
          <a:p>
            <a:pPr algn="ctr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GB" alt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2(1-x)</a:t>
            </a:r>
            <a:r>
              <a:rPr lang="en-GB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alt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GB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GB" alt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360000" y="6300000"/>
            <a:ext cx="399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C.Domingo</a:t>
            </a:r>
            <a:r>
              <a:rPr lang="de-DE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Pardo, N. </a:t>
            </a:r>
            <a:r>
              <a:rPr lang="de-DE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Goel</a:t>
            </a:r>
            <a:r>
              <a:rPr lang="de-DE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et.al., IEEE, Vol.28, </a:t>
            </a:r>
            <a:r>
              <a:rPr lang="de-DE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de-DE" alt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737500" y="6093296"/>
            <a:ext cx="137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Lutetium–yttrium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oxyorthosilicate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activity of LYSO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224000"/>
            <a:ext cx="1991179" cy="1991179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60000" y="720000"/>
            <a:ext cx="2483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LYSO: Lu</a:t>
            </a:r>
            <a:r>
              <a:rPr lang="en-GB" altLang="en-US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1.8</a:t>
            </a:r>
            <a:r>
              <a:rPr lang="en-GB" alt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altLang="en-US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GB" alt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GB" altLang="en-US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:Ce </a:t>
            </a:r>
            <a:endParaRPr lang="en-GB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0" y="3240000"/>
            <a:ext cx="5162970" cy="318093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0000" y="1089332"/>
            <a:ext cx="3924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scintillating properties:</a:t>
            </a:r>
          </a:p>
          <a:p>
            <a:endParaRPr lang="en-US" sz="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(7.1 g/cm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 decay time (40 ns)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light output (~ 27600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/MeV)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254459"/>
            <a:ext cx="2804735" cy="31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 2-3 mm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resolution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field of view (FOV) = 8x9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09002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PMT</a:t>
            </a:r>
          </a:p>
        </p:txBody>
      </p:sp>
    </p:spTree>
    <p:extLst>
      <p:ext uri="{BB962C8B-B14F-4D97-AF65-F5344CB8AC3E}">
        <p14:creationId xmlns:p14="http://schemas.microsoft.com/office/powerpoint/2010/main" val="5184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 2-3 mm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resolution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field of view (FOV) = 8x9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44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09002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</a:t>
            </a:r>
          </a:p>
        </p:txBody>
      </p:sp>
    </p:spTree>
    <p:extLst>
      <p:ext uri="{BB962C8B-B14F-4D97-AF65-F5344CB8AC3E}">
        <p14:creationId xmlns:p14="http://schemas.microsoft.com/office/powerpoint/2010/main" val="35790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 2-3 mm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resolution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field of view (FOV) = 8x9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2043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09002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AutoShape 45"/>
          <p:cNvSpPr>
            <a:spLocks noChangeArrowheads="1"/>
          </p:cNvSpPr>
          <p:nvPr/>
        </p:nvSpPr>
        <p:spPr bwMode="auto">
          <a:xfrm>
            <a:off x="2476500" y="3314700"/>
            <a:ext cx="228600" cy="228600"/>
          </a:xfrm>
          <a:prstGeom prst="star32">
            <a:avLst>
              <a:gd name="adj" fmla="val 375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g-ray</a:t>
            </a:r>
            <a:r>
              <a:rPr lang="en-US" altLang="en-US" b="1" dirty="0">
                <a:solidFill>
                  <a:srgbClr val="66FF3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3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l-GR" dirty="0" smtClean="0"/>
              <a:t>γ</a:t>
            </a:r>
            <a:r>
              <a:rPr lang="en-US" dirty="0" smtClean="0"/>
              <a:t>-ray camera to be used?</a:t>
            </a:r>
            <a:endParaRPr lang="en-US" dirty="0"/>
          </a:p>
        </p:txBody>
      </p:sp>
      <p:pic>
        <p:nvPicPr>
          <p:cNvPr id="24" name="Picture 67" descr="2004-11_0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7"/>
          <a:stretch>
            <a:fillRect/>
          </a:stretch>
        </p:blipFill>
        <p:spPr bwMode="auto">
          <a:xfrm>
            <a:off x="5097463" y="2880000"/>
            <a:ext cx="1663700" cy="3252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69"/>
          <p:cNvGrpSpPr>
            <a:grpSpLocks/>
          </p:cNvGrpSpPr>
          <p:nvPr/>
        </p:nvGrpSpPr>
        <p:grpSpPr bwMode="auto">
          <a:xfrm>
            <a:off x="6768000" y="3040063"/>
            <a:ext cx="2035175" cy="2168525"/>
            <a:chOff x="960" y="1200"/>
            <a:chExt cx="1491" cy="1642"/>
          </a:xfrm>
        </p:grpSpPr>
        <p:pic>
          <p:nvPicPr>
            <p:cNvPr id="2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69"/>
            <a:stretch>
              <a:fillRect/>
            </a:stretch>
          </p:blipFill>
          <p:spPr bwMode="auto">
            <a:xfrm>
              <a:off x="960" y="1200"/>
              <a:ext cx="1491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360" y="1298"/>
              <a:ext cx="863" cy="817"/>
            </a:xfrm>
            <a:prstGeom prst="ellipse">
              <a:avLst/>
            </a:prstGeom>
            <a:solidFill>
              <a:srgbClr val="66FF33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9322" b="15805"/>
          <a:stretch>
            <a:fillRect/>
          </a:stretch>
        </p:blipFill>
        <p:spPr bwMode="auto">
          <a:xfrm>
            <a:off x="7308000" y="5220000"/>
            <a:ext cx="123666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5040000" y="1980000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FOV of 3-4 cm diam.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 2-3 mm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004408" y="1836000"/>
            <a:ext cx="3708000" cy="4680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5040000" y="6120000"/>
            <a:ext cx="19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Gem-imaging.com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0000" y="720000"/>
            <a:ext cx="402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resolution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 mm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field of view (FOV) = 8x9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5488" y="3062288"/>
            <a:ext cx="2873375" cy="609600"/>
          </a:xfrm>
          <a:prstGeom prst="rect">
            <a:avLst/>
          </a:prstGeom>
          <a:solidFill>
            <a:srgbClr val="66FF3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725488" y="3846513"/>
            <a:ext cx="2873375" cy="1160462"/>
          </a:xfrm>
          <a:prstGeom prst="rect">
            <a:avLst/>
          </a:prstGeom>
          <a:solidFill>
            <a:srgbClr val="80808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763588" y="51435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992188" y="514985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9"/>
          <p:cNvSpPr>
            <a:spLocks noChangeArrowheads="1"/>
          </p:cNvSpPr>
          <p:nvPr/>
        </p:nvSpPr>
        <p:spPr bwMode="auto">
          <a:xfrm>
            <a:off x="1230313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1482725" y="5148263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1"/>
          <p:cNvSpPr>
            <a:spLocks noChangeArrowheads="1"/>
          </p:cNvSpPr>
          <p:nvPr/>
        </p:nvSpPr>
        <p:spPr bwMode="auto">
          <a:xfrm>
            <a:off x="17399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4"/>
          <p:cNvSpPr>
            <a:spLocks noChangeArrowheads="1"/>
          </p:cNvSpPr>
          <p:nvPr/>
        </p:nvSpPr>
        <p:spPr bwMode="auto">
          <a:xfrm>
            <a:off x="1971675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2209800" y="515143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2438400" y="5157788"/>
            <a:ext cx="88900" cy="144462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56"/>
          <p:cNvSpPr>
            <a:spLocks noChangeArrowheads="1"/>
          </p:cNvSpPr>
          <p:nvPr/>
        </p:nvSpPr>
        <p:spPr bwMode="auto">
          <a:xfrm>
            <a:off x="2676525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57"/>
          <p:cNvSpPr>
            <a:spLocks noChangeArrowheads="1"/>
          </p:cNvSpPr>
          <p:nvPr/>
        </p:nvSpPr>
        <p:spPr bwMode="auto">
          <a:xfrm>
            <a:off x="2928938" y="5156200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58"/>
          <p:cNvSpPr>
            <a:spLocks noChangeArrowheads="1"/>
          </p:cNvSpPr>
          <p:nvPr/>
        </p:nvSpPr>
        <p:spPr bwMode="auto">
          <a:xfrm>
            <a:off x="3186113" y="515937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59"/>
          <p:cNvSpPr>
            <a:spLocks noChangeArrowheads="1"/>
          </p:cNvSpPr>
          <p:nvPr/>
        </p:nvSpPr>
        <p:spPr bwMode="auto">
          <a:xfrm>
            <a:off x="3417888" y="5165725"/>
            <a:ext cx="88900" cy="144463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>
            <a:off x="3670300" y="3092450"/>
            <a:ext cx="12433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</a:p>
        </p:txBody>
      </p:sp>
      <p:sp>
        <p:nvSpPr>
          <p:cNvPr id="44" name="Rectangle 63"/>
          <p:cNvSpPr>
            <a:spLocks noChangeArrowheads="1"/>
          </p:cNvSpPr>
          <p:nvPr/>
        </p:nvSpPr>
        <p:spPr bwMode="auto">
          <a:xfrm>
            <a:off x="698500" y="3810000"/>
            <a:ext cx="2921000" cy="200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3784600" y="4013200"/>
            <a:ext cx="112904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PMT</a:t>
            </a: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1700"/>
            <a:ext cx="38893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2247900" y="2514600"/>
            <a:ext cx="33020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AutoShape 45"/>
          <p:cNvSpPr>
            <a:spLocks noChangeArrowheads="1"/>
          </p:cNvSpPr>
          <p:nvPr/>
        </p:nvSpPr>
        <p:spPr bwMode="auto">
          <a:xfrm>
            <a:off x="2349500" y="3200400"/>
            <a:ext cx="558800" cy="482600"/>
          </a:xfrm>
          <a:prstGeom prst="star32">
            <a:avLst>
              <a:gd name="adj" fmla="val 375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33"/>
          <p:cNvSpPr>
            <a:spLocks noChangeArrowheads="1"/>
          </p:cNvSpPr>
          <p:nvPr/>
        </p:nvSpPr>
        <p:spPr bwMode="auto">
          <a:xfrm>
            <a:off x="1972800" y="5158800"/>
            <a:ext cx="88900" cy="144462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34"/>
          <p:cNvSpPr>
            <a:spLocks noChangeArrowheads="1"/>
          </p:cNvSpPr>
          <p:nvPr/>
        </p:nvSpPr>
        <p:spPr bwMode="auto">
          <a:xfrm>
            <a:off x="2210400" y="5151600"/>
            <a:ext cx="88900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35"/>
          <p:cNvSpPr>
            <a:spLocks noChangeArrowheads="1"/>
          </p:cNvSpPr>
          <p:nvPr/>
        </p:nvSpPr>
        <p:spPr bwMode="auto">
          <a:xfrm>
            <a:off x="2437200" y="5158800"/>
            <a:ext cx="8890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Oval 36"/>
          <p:cNvSpPr>
            <a:spLocks noChangeArrowheads="1"/>
          </p:cNvSpPr>
          <p:nvPr/>
        </p:nvSpPr>
        <p:spPr bwMode="auto">
          <a:xfrm>
            <a:off x="2678400" y="5158800"/>
            <a:ext cx="88900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Oval 37"/>
          <p:cNvSpPr>
            <a:spLocks noChangeArrowheads="1"/>
          </p:cNvSpPr>
          <p:nvPr/>
        </p:nvSpPr>
        <p:spPr bwMode="auto">
          <a:xfrm>
            <a:off x="2930400" y="5155200"/>
            <a:ext cx="88900" cy="144463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Oval 38"/>
          <p:cNvSpPr>
            <a:spLocks noChangeArrowheads="1"/>
          </p:cNvSpPr>
          <p:nvPr/>
        </p:nvSpPr>
        <p:spPr bwMode="auto">
          <a:xfrm>
            <a:off x="3186000" y="5158800"/>
            <a:ext cx="88900" cy="144463"/>
          </a:xfrm>
          <a:prstGeom prst="ellipse">
            <a:avLst/>
          </a:prstGeom>
          <a:solidFill>
            <a:srgbClr val="F5E72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 Box 46"/>
          <p:cNvSpPr txBox="1">
            <a:spLocks noChangeArrowheads="1"/>
          </p:cNvSpPr>
          <p:nvPr/>
        </p:nvSpPr>
        <p:spPr bwMode="auto">
          <a:xfrm>
            <a:off x="2412000" y="2565400"/>
            <a:ext cx="7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66FF33"/>
                </a:solidFill>
                <a:latin typeface="Symbol" pitchFamily="18" charset="2"/>
              </a:rPr>
              <a:t>g</a:t>
            </a:r>
            <a:r>
              <a:rPr lang="en-US" altLang="en-US" b="1" dirty="0">
                <a:solidFill>
                  <a:srgbClr val="66FF33"/>
                </a:solidFill>
              </a:rPr>
              <a:t>-ray </a:t>
            </a:r>
          </a:p>
        </p:txBody>
      </p:sp>
    </p:spTree>
    <p:extLst>
      <p:ext uri="{BB962C8B-B14F-4D97-AF65-F5344CB8AC3E}">
        <p14:creationId xmlns:p14="http://schemas.microsoft.com/office/powerpoint/2010/main" val="20154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Microsoft Office PowerPoint</Application>
  <PresentationFormat>Bildschirmpräsentation (4:3)</PresentationFormat>
  <Paragraphs>332</Paragraphs>
  <Slides>37</Slides>
  <Notes>25</Notes>
  <HiddenSlides>4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53" baseType="lpstr">
      <vt:lpstr>ＭＳ Ｐゴシック</vt:lpstr>
      <vt:lpstr>Arial</vt:lpstr>
      <vt:lpstr>Calibri</vt:lpstr>
      <vt:lpstr>Cambria Math</vt:lpstr>
      <vt:lpstr>Comic Sans MS</vt:lpstr>
      <vt:lpstr>Lohit Hindi</vt:lpstr>
      <vt:lpstr>Microsoft Sans Serif</vt:lpstr>
      <vt:lpstr>Symbol</vt:lpstr>
      <vt:lpstr>Times New Roman</vt:lpstr>
      <vt:lpstr>Verdana</vt:lpstr>
      <vt:lpstr>WenQuanYi Micro Hei</vt:lpstr>
      <vt:lpstr>Wingdings</vt:lpstr>
      <vt:lpstr>1_Larissa</vt:lpstr>
      <vt:lpstr>Bitmap Image</vt:lpstr>
      <vt:lpstr>Photo Editor Photo</vt:lpstr>
      <vt:lpstr>Equation</vt:lpstr>
      <vt:lpstr>Outline: Characterization of segmented Ge detectors</vt:lpstr>
      <vt:lpstr>The motivation behind the project</vt:lpstr>
      <vt:lpstr>Which γ-ray camera to be used?</vt:lpstr>
      <vt:lpstr>Gamma Camera: Individual multi-anode readout</vt:lpstr>
      <vt:lpstr>Intrinsic activity of LYSO</vt:lpstr>
      <vt:lpstr>Which γ-ray camera to be used?</vt:lpstr>
      <vt:lpstr>Which γ-ray camera to be used?</vt:lpstr>
      <vt:lpstr>Which γ-ray camera to be used?</vt:lpstr>
      <vt:lpstr>Which γ-ray camera to be used?</vt:lpstr>
      <vt:lpstr>Which γ-ray camera to be used?</vt:lpstr>
      <vt:lpstr>Efficiency versus resolution</vt:lpstr>
      <vt:lpstr>Energy resolution</vt:lpstr>
      <vt:lpstr>Doppler broadening and position resolution</vt:lpstr>
      <vt:lpstr>Segmented detectors</vt:lpstr>
      <vt:lpstr>Gamma-ray tracking – the concept</vt:lpstr>
      <vt:lpstr>Scanner at GSI</vt:lpstr>
      <vt:lpstr>Position calibration</vt:lpstr>
      <vt:lpstr>Position reconstruction</vt:lpstr>
      <vt:lpstr>Position reconstruction</vt:lpstr>
      <vt:lpstr>Scanner at GSI</vt:lpstr>
      <vt:lpstr>Superiority over conventional scanner </vt:lpstr>
      <vt:lpstr>Scanner based on pulse shape comparison scan </vt:lpstr>
      <vt:lpstr>Scanner based on pulse shape comparison scan </vt:lpstr>
      <vt:lpstr>Pulse shape comparison scan method based on a position sensitive detector </vt:lpstr>
      <vt:lpstr>χ^2 minimization method </vt:lpstr>
      <vt:lpstr>Characterization of planar HPGe detector</vt:lpstr>
      <vt:lpstr>Detector scan</vt:lpstr>
      <vt:lpstr>Detector scan</vt:lpstr>
      <vt:lpstr>Detector scan data analysis</vt:lpstr>
      <vt:lpstr>Experimental validation of the method</vt:lpstr>
      <vt:lpstr>Planar HPGe detector scan</vt:lpstr>
      <vt:lpstr>AGATA: Advanced Gamma Tracking Array</vt:lpstr>
      <vt:lpstr>Signal shapes from all 36 segments</vt:lpstr>
      <vt:lpstr>Combined trace for pulse shape comparison</vt:lpstr>
      <vt:lpstr>Gamma detector array</vt:lpstr>
      <vt:lpstr>New scanner at GSI</vt:lpstr>
      <vt:lpstr>Outlook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312</cp:revision>
  <dcterms:created xsi:type="dcterms:W3CDTF">2016-04-06T12:04:03Z</dcterms:created>
  <dcterms:modified xsi:type="dcterms:W3CDTF">2022-05-14T12:43:56Z</dcterms:modified>
</cp:coreProperties>
</file>