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1" r:id="rId2"/>
    <p:sldId id="283" r:id="rId3"/>
    <p:sldId id="282" r:id="rId4"/>
    <p:sldId id="279" r:id="rId5"/>
    <p:sldId id="266" r:id="rId6"/>
    <p:sldId id="265" r:id="rId7"/>
    <p:sldId id="267" r:id="rId8"/>
    <p:sldId id="268" r:id="rId9"/>
    <p:sldId id="272" r:id="rId10"/>
    <p:sldId id="273" r:id="rId11"/>
    <p:sldId id="278" r:id="rId12"/>
    <p:sldId id="274" r:id="rId13"/>
    <p:sldId id="275" r:id="rId14"/>
    <p:sldId id="276" r:id="rId15"/>
    <p:sldId id="277" r:id="rId16"/>
    <p:sldId id="269" r:id="rId17"/>
    <p:sldId id="270" r:id="rId18"/>
    <p:sldId id="271" r:id="rId19"/>
    <p:sldId id="28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339933"/>
    <a:srgbClr val="D1EDFF"/>
    <a:srgbClr val="CCECFF"/>
    <a:srgbClr val="CCFFFF"/>
    <a:srgbClr val="FFCC00"/>
    <a:srgbClr val="00CC00"/>
    <a:srgbClr val="00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2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5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08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0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8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3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5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72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98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0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image" Target="../media/image13.png"/><Relationship Id="rId4" Type="http://schemas.openxmlformats.org/officeDocument/2006/relationships/image" Target="../media/image11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2-proton emitter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75162" y="5085184"/>
            <a:ext cx="4993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of open systems: proton emitters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radioactivity: isomer decay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2-proton radioactivity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time projection chamber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time projection chamber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737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G.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Charpak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NIM A269 (1988), 142</a:t>
            </a:r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60000"/>
            <a:ext cx="7381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operational of the optical time projection chamber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" y="1260000"/>
            <a:ext cx="7532370" cy="4469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0000" y="6192000"/>
            <a:ext cx="19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WLS ≡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shifter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 decay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5914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 decay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5723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 decay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591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reconstruction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124744"/>
            <a:ext cx="66389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time projection chamber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0000" y="6300000"/>
            <a:ext cx="33293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K.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Miernik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Phys.Rev.Lett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99 (2007) 192501</a:t>
            </a:r>
          </a:p>
        </p:txBody>
      </p:sp>
      <p:pic>
        <p:nvPicPr>
          <p:cNvPr id="12" name="Picture 11" descr="2p_45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209675"/>
            <a:ext cx="879633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p_ang_co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519271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900000"/>
            <a:ext cx="14541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79713"/>
            <a:ext cx="1663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7596188" y="2419350"/>
          <a:ext cx="5095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406080" imgH="241200" progId="Equation.3">
                  <p:embed/>
                </p:oleObj>
              </mc:Choice>
              <mc:Fallback>
                <p:oleObj name="Equation" r:id="rId7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419350"/>
                        <a:ext cx="509587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60000" y="6300000"/>
            <a:ext cx="33293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K.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Miernik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Phys.Rev.Lett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99 (2007) 192501</a:t>
            </a:r>
          </a:p>
        </p:txBody>
      </p:sp>
    </p:spTree>
    <p:extLst>
      <p:ext uri="{BB962C8B-B14F-4D97-AF65-F5344CB8AC3E}">
        <p14:creationId xmlns:p14="http://schemas.microsoft.com/office/powerpoint/2010/main" val="3257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45</a:t>
            </a:r>
            <a:r>
              <a:rPr lang="en-US" dirty="0" smtClean="0"/>
              <a:t>Fe decay channels observed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720000"/>
            <a:ext cx="6819900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0000" y="5940000"/>
            <a:ext cx="84287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de-DE" sz="1400" baseline="-25000" dirty="0">
                <a:solidFill>
                  <a:srgbClr val="0000CC"/>
                </a:solidFill>
                <a:latin typeface="Times New Roman" pitchFamily="18" charset="0"/>
              </a:rPr>
              <a:t>2p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=1.15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±0.09 MeV und T</a:t>
            </a:r>
            <a:r>
              <a:rPr lang="en-US" altLang="de-DE" sz="14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consistent with 2p-emission </a:t>
            </a:r>
            <a:r>
              <a:rPr lang="en-US" altLang="de-DE" sz="1400" dirty="0">
                <a:latin typeface="Times New Roman" pitchFamily="18" charset="0"/>
              </a:rPr>
              <a:t>[</a:t>
            </a:r>
            <a:r>
              <a:rPr lang="en-US" altLang="de-DE" sz="1400" dirty="0" smtClean="0">
                <a:latin typeface="Times New Roman" pitchFamily="18" charset="0"/>
              </a:rPr>
              <a:t>sensitive between 1</a:t>
            </a: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µs (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2p-decay</a:t>
            </a: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altLang="de-DE" sz="14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de-DE" sz="14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de-DE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altLang="de-DE" sz="1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de-DE" altLang="de-DE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0000" y="6300000"/>
            <a:ext cx="33293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K.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Miernik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Phys.Rev.Lett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99 (2007) 192501</a:t>
            </a:r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756000"/>
            <a:ext cx="3765042" cy="19133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26" y="3007800"/>
            <a:ext cx="6899148" cy="319582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Isobar Analog States IAS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40000" y="900000"/>
            <a:ext cx="4708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IAS has the isospin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= (N-Z)/2 + 1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isospin of the ground state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(N-Z)/2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Isobar </a:t>
            </a:r>
            <a:r>
              <a:rPr lang="de-DE" smtClean="0"/>
              <a:t>Analog States IAS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" y="560971"/>
            <a:ext cx="7039958" cy="5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" y="587147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drip line is well established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all elements occurring naturally on earth and having an odd number of protons, at least one species with proton separation energy less than zero have been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observed.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of open systems: proton emitters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1862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36613"/>
            <a:ext cx="4270375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40213" y="5627688"/>
            <a:ext cx="4903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hangingPunct="0"/>
            <a:r>
              <a:rPr lang="en-US" altLang="de-DE" sz="1600" b="1" dirty="0">
                <a:solidFill>
                  <a:srgbClr val="FC2955"/>
                </a:solidFill>
                <a:latin typeface="Times" pitchFamily="18" charset="0"/>
                <a:ea typeface="ＭＳ Ｐゴシック" pitchFamily="1" charset="-128"/>
              </a:rPr>
              <a:t>Non-adiabatic theory:</a:t>
            </a:r>
            <a:endParaRPr lang="en-US" altLang="de-DE" sz="1600" dirty="0">
              <a:latin typeface="Times" pitchFamily="18" charset="0"/>
              <a:ea typeface="ＭＳ Ｐゴシック" pitchFamily="1" charset="-128"/>
            </a:endParaRPr>
          </a:p>
          <a:p>
            <a:pPr lvl="1" eaLnBrk="0" hangingPunct="0"/>
            <a:r>
              <a:rPr lang="en-US" altLang="de-DE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B.Barmore</a:t>
            </a:r>
            <a:r>
              <a:rPr lang="en-US" altLang="de-DE" sz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et al.,  </a:t>
            </a:r>
            <a:r>
              <a:rPr lang="en-US" altLang="de-DE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Phys.Rev</a:t>
            </a:r>
            <a:r>
              <a:rPr lang="en-US" altLang="de-DE" sz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. C62, 054315 (2000)</a:t>
            </a:r>
          </a:p>
          <a:p>
            <a:pPr lvl="1" eaLnBrk="0" hangingPunct="0"/>
            <a:r>
              <a:rPr lang="en-US" altLang="de-DE" sz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A.T. </a:t>
            </a:r>
            <a:r>
              <a:rPr lang="en-US" altLang="de-DE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Kruppa</a:t>
            </a:r>
            <a:r>
              <a:rPr lang="en-US" altLang="de-DE" sz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and WN,  Phys. Rev. C69, 054311 (2004)</a:t>
            </a:r>
          </a:p>
        </p:txBody>
      </p:sp>
    </p:spTree>
    <p:extLst>
      <p:ext uri="{BB962C8B-B14F-4D97-AF65-F5344CB8AC3E}">
        <p14:creationId xmlns:p14="http://schemas.microsoft.com/office/powerpoint/2010/main" val="40345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 – decay of the I</a:t>
            </a:r>
            <a:r>
              <a:rPr lang="el-GR" alt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alt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isomer in </a:t>
            </a:r>
            <a:r>
              <a:rPr lang="en-US" alt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el-GR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decay-schem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0836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7950" y="3638550"/>
            <a:ext cx="4032250" cy="1538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decay of the excited 10</a:t>
            </a:r>
            <a:r>
              <a:rPr kumimoji="0" lang="en-US" altLang="de-DE" sz="18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-state by  proton emission and </a:t>
            </a: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-radiation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0000" y="6300000"/>
            <a:ext cx="4015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de-DE" sz="1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Rudolph, R. Hoischen et al., Phys.Rev.C78 (2008), 021301</a:t>
            </a:r>
          </a:p>
        </p:txBody>
      </p:sp>
      <p:pic>
        <p:nvPicPr>
          <p:cNvPr id="24584" name="Picture 8" descr="ri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75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2875" y="3059113"/>
            <a:ext cx="38163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1-proton emission</a:t>
            </a:r>
            <a:r>
              <a:rPr lang="en-US" altLang="de-DE" sz="1600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endParaRPr lang="en-US" altLang="de-DE" sz="1600" dirty="0"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latin typeface="Times New Roman" pitchFamily="18" charset="0"/>
              </a:rPr>
              <a:t>-120 </a:t>
            </a:r>
            <a:r>
              <a:rPr lang="en-US" altLang="de-DE" sz="1400" dirty="0" err="1">
                <a:latin typeface="Times New Roman" pitchFamily="18" charset="0"/>
              </a:rPr>
              <a:t>keV</a:t>
            </a:r>
            <a:r>
              <a:rPr lang="en-US" altLang="de-DE" sz="1400" dirty="0">
                <a:latin typeface="Times New Roman" pitchFamily="18" charset="0"/>
              </a:rPr>
              <a:t> &lt; </a:t>
            </a:r>
            <a:r>
              <a:rPr lang="en-US" altLang="de-DE" sz="1400" dirty="0" err="1">
                <a:latin typeface="Times New Roman" pitchFamily="18" charset="0"/>
              </a:rPr>
              <a:t>S</a:t>
            </a:r>
            <a:r>
              <a:rPr lang="en-US" altLang="de-DE" sz="1400" baseline="-25000" dirty="0" err="1">
                <a:latin typeface="Times New Roman" pitchFamily="18" charset="0"/>
              </a:rPr>
              <a:t>p</a:t>
            </a:r>
            <a:r>
              <a:rPr lang="en-US" altLang="de-DE" sz="1400" dirty="0">
                <a:latin typeface="Times New Roman" pitchFamily="18" charset="0"/>
              </a:rPr>
              <a:t> &lt; 70 </a:t>
            </a:r>
            <a:r>
              <a:rPr lang="en-US" altLang="de-DE" sz="1400" dirty="0" err="1">
                <a:latin typeface="Times New Roman" pitchFamily="18" charset="0"/>
              </a:rPr>
              <a:t>keV</a:t>
            </a:r>
            <a:endParaRPr lang="en-US" altLang="de-DE" sz="1400" dirty="0">
              <a:latin typeface="Times New Roman" pitchFamily="18" charset="0"/>
            </a:endParaRPr>
          </a:p>
          <a:p>
            <a:r>
              <a:rPr lang="en-US" altLang="de-DE" sz="1400" dirty="0"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latin typeface="Times New Roman" pitchFamily="18" charset="0"/>
              </a:rPr>
              <a:t>1/2</a:t>
            </a:r>
            <a:r>
              <a:rPr lang="en-US" altLang="de-DE" sz="1400" dirty="0">
                <a:latin typeface="Times New Roman" pitchFamily="18" charset="0"/>
              </a:rPr>
              <a:t> &gt; 100s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772518"/>
            <a:ext cx="494188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24000"/>
            <a:ext cx="20923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258888" y="3413125"/>
          <a:ext cx="1400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1117440" imgH="241200" progId="Equation.3">
                  <p:embed/>
                </p:oleObj>
              </mc:Choice>
              <mc:Fallback>
                <p:oleObj name="Equation" r:id="rId6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13125"/>
                        <a:ext cx="14001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258888" y="4635500"/>
          <a:ext cx="13366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1066680" imgH="241200" progId="Equation.3">
                  <p:embed/>
                </p:oleObj>
              </mc:Choice>
              <mc:Fallback>
                <p:oleObj name="Equation" r:id="rId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35500"/>
                        <a:ext cx="13366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91" y="4401072"/>
            <a:ext cx="1762656" cy="16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15" y="4401072"/>
            <a:ext cx="2248525" cy="177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75760" y="4077072"/>
            <a:ext cx="914033" cy="30777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sequential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420447" y="4077072"/>
            <a:ext cx="1103187" cy="30777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err="1" smtClean="0">
                <a:solidFill>
                  <a:srgbClr val="FF0000"/>
                </a:solidFill>
                <a:latin typeface="Times New Roman" pitchFamily="18" charset="0"/>
              </a:rPr>
              <a:t>simultanious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0000" y="6300000"/>
            <a:ext cx="8803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proposed by V.I.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Goldansky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Nucl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. Phys. 19 (1960), 482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Nucl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. Phys. 27 (1961), 648      discovered by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M.Pfützner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et al., EPJA 14 (2002) 279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5508625" y="843955"/>
            <a:ext cx="3095625" cy="3097213"/>
          </a:xfrm>
          <a:prstGeom prst="line">
            <a:avLst/>
          </a:prstGeom>
          <a:noFill/>
          <a:ln w="25400">
            <a:solidFill>
              <a:srgbClr val="0000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372475" y="54868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0000CC"/>
                </a:solidFill>
                <a:latin typeface="Times New Roman" pitchFamily="18" charset="0"/>
              </a:rPr>
              <a:t>N=Z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4000" y="3060000"/>
            <a:ext cx="38163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1-proton emission:</a:t>
            </a:r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dirty="0"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-120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de-DE" sz="1400" baseline="-25000" dirty="0" err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70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&gt; 100s</a:t>
            </a:r>
          </a:p>
          <a:p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2-proton emission</a:t>
            </a:r>
            <a:r>
              <a:rPr lang="en-US" altLang="de-DE" sz="1600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-1000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S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2p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-1300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~10</a:t>
            </a:r>
            <a:r>
              <a:rPr lang="en-US" altLang="de-DE" sz="1400" baseline="30000" dirty="0">
                <a:solidFill>
                  <a:srgbClr val="000000"/>
                </a:solidFill>
                <a:latin typeface="Times New Roman" pitchFamily="18" charset="0"/>
              </a:rPr>
              <a:t>-6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 – 1s</a:t>
            </a:r>
          </a:p>
        </p:txBody>
      </p:sp>
    </p:spTree>
    <p:extLst>
      <p:ext uri="{BB962C8B-B14F-4D97-AF65-F5344CB8AC3E}">
        <p14:creationId xmlns:p14="http://schemas.microsoft.com/office/powerpoint/2010/main" val="18386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2875" y="1341438"/>
            <a:ext cx="428466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Tunneling through a potential barrier:</a:t>
            </a:r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spectroscopic factor for 2-proton creation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frequency, with which both protons hit the barrier</a:t>
            </a:r>
          </a:p>
          <a:p>
            <a:pPr>
              <a:buFontTx/>
              <a:buChar char="-"/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penetrability, the probability for a tunneling </a:t>
            </a: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process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898525" y="1798638"/>
          <a:ext cx="9223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98638"/>
                        <a:ext cx="922338" cy="222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412875"/>
            <a:ext cx="206216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429000"/>
            <a:ext cx="3582987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500438"/>
            <a:ext cx="19843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0000" y="6300000"/>
            <a:ext cx="8803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proposed by V.I.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Goldansky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Nucl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. Phys. 19 (1960), 482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Nucl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. Phys. 27 (1961), 648      discovered by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M.Pfützner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et al., EPJA 14 (2002) 279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38388"/>
            <a:ext cx="80200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908720"/>
            <a:ext cx="1746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99207"/>
            <a:ext cx="14541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908720"/>
            <a:ext cx="16541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195436" y="5703699"/>
            <a:ext cx="7343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Monte Carlo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simulation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(200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events) of the </a:t>
            </a:r>
            <a:r>
              <a:rPr lang="en-US" altLang="de-DE" sz="1400" dirty="0" smtClean="0">
                <a:solidFill>
                  <a:srgbClr val="003399"/>
                </a:solidFill>
                <a:latin typeface="Times New Roman" pitchFamily="18" charset="0"/>
              </a:rPr>
              <a:t>opening angles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between both protons for the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 decay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60000" y="6300000"/>
            <a:ext cx="5175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L.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Grigorenko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 Phys.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Rev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Lett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85 (2000), 22,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. A714 (2003), 425</a:t>
            </a:r>
          </a:p>
        </p:txBody>
      </p:sp>
    </p:spTree>
    <p:extLst>
      <p:ext uri="{BB962C8B-B14F-4D97-AF65-F5344CB8AC3E}">
        <p14:creationId xmlns:p14="http://schemas.microsoft.com/office/powerpoint/2010/main" val="3319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nuclear decays in digital photography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737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G.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Charpak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NIM A269 (1988), 142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900000"/>
            <a:ext cx="4168775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5040000" y="3960000"/>
            <a:ext cx="2376487" cy="2366962"/>
            <a:chOff x="6011863" y="1268413"/>
            <a:chExt cx="2376487" cy="2366962"/>
          </a:xfrm>
        </p:grpSpPr>
        <p:pic>
          <p:nvPicPr>
            <p:cNvPr id="18" name="Picture 14" descr="2-proton-de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1268413"/>
              <a:ext cx="2376487" cy="2366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288213" y="1987550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24750" y="29241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443663" y="2133600"/>
              <a:ext cx="485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 baseline="30000">
                  <a:solidFill>
                    <a:schemeClr val="bg1"/>
                  </a:solidFill>
                  <a:latin typeface="Times New Roman" pitchFamily="18" charset="0"/>
                </a:rPr>
                <a:t>45</a:t>
              </a:r>
              <a:r>
                <a:rPr lang="en-US" altLang="de-DE" sz="1400" b="1">
                  <a:solidFill>
                    <a:schemeClr val="bg1"/>
                  </a:solidFill>
                  <a:latin typeface="Times New Roman" pitchFamily="18" charset="0"/>
                </a:rPr>
                <a:t>Fe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60002" y="4964975"/>
            <a:ext cx="432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Gaseous ionization detector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 =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Triethylamine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N(C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developed to measure the angular and energy correlations between the protons emitted in 2p decay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7" y="1292985"/>
            <a:ext cx="2896648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time projection chamber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737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G.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Charpak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et al., NIM A269 (1988), 142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60000"/>
            <a:ext cx="7400925" cy="4619625"/>
          </a:xfrm>
          <a:prstGeom prst="rect">
            <a:avLst/>
          </a:prstGeom>
        </p:spPr>
      </p:pic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82</Paragraphs>
  <Slides>19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Symbol</vt:lpstr>
      <vt:lpstr>Times</vt:lpstr>
      <vt:lpstr>Times New Roman</vt:lpstr>
      <vt:lpstr>1_Larissa</vt:lpstr>
      <vt:lpstr>Equation</vt:lpstr>
      <vt:lpstr>Outline: 2-proton emitter</vt:lpstr>
      <vt:lpstr>PowerPoint-Präsentation</vt:lpstr>
      <vt:lpstr>Spectroscopy of open systems: proton emitters</vt:lpstr>
      <vt:lpstr>Proton radioactivity – decay of the Iπ=10+ isomer in 54Ni</vt:lpstr>
      <vt:lpstr>2-proton radioactivity of 45Fe</vt:lpstr>
      <vt:lpstr>2-proton radioactivity of 45Fe</vt:lpstr>
      <vt:lpstr>2-proton radioactivity of 45Fe</vt:lpstr>
      <vt:lpstr>Exotic nuclear decays in digital photography</vt:lpstr>
      <vt:lpstr>Optical time projection chamber</vt:lpstr>
      <vt:lpstr>Optical time projection chamber</vt:lpstr>
      <vt:lpstr>Principle of operational of the optical time projection chamber</vt:lpstr>
      <vt:lpstr>2p decay of 45Fe</vt:lpstr>
      <vt:lpstr>2p decay of 45Fe</vt:lpstr>
      <vt:lpstr>2p decay of 45Fe</vt:lpstr>
      <vt:lpstr>Event reconstruction</vt:lpstr>
      <vt:lpstr>Optical time projection chamber</vt:lpstr>
      <vt:lpstr>2-proton radioactivity of 45Fe</vt:lpstr>
      <vt:lpstr>45Fe decay channels observed</vt:lpstr>
      <vt:lpstr>Isobar Analog States IAS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434</cp:revision>
  <dcterms:created xsi:type="dcterms:W3CDTF">2016-04-06T12:04:03Z</dcterms:created>
  <dcterms:modified xsi:type="dcterms:W3CDTF">2022-05-14T12:48:06Z</dcterms:modified>
</cp:coreProperties>
</file>