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2" r:id="rId2"/>
    <p:sldId id="293" r:id="rId3"/>
    <p:sldId id="291" r:id="rId4"/>
    <p:sldId id="273" r:id="rId5"/>
    <p:sldId id="274" r:id="rId6"/>
    <p:sldId id="286" r:id="rId7"/>
    <p:sldId id="275" r:id="rId8"/>
    <p:sldId id="276" r:id="rId9"/>
    <p:sldId id="277" r:id="rId10"/>
    <p:sldId id="278" r:id="rId11"/>
    <p:sldId id="288" r:id="rId12"/>
    <p:sldId id="296" r:id="rId13"/>
    <p:sldId id="279" r:id="rId14"/>
    <p:sldId id="283" r:id="rId15"/>
    <p:sldId id="295" r:id="rId16"/>
    <p:sldId id="297" r:id="rId17"/>
    <p:sldId id="284" r:id="rId18"/>
    <p:sldId id="298" r:id="rId19"/>
    <p:sldId id="299" r:id="rId20"/>
    <p:sldId id="300" r:id="rId21"/>
    <p:sldId id="285" r:id="rId22"/>
    <p:sldId id="301" r:id="rId23"/>
    <p:sldId id="280" r:id="rId24"/>
    <p:sldId id="292" r:id="rId25"/>
    <p:sldId id="281" r:id="rId26"/>
    <p:sldId id="302" r:id="rId27"/>
    <p:sldId id="282" r:id="rId28"/>
    <p:sldId id="287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6699FF"/>
    <a:srgbClr val="FFCC00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3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20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6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84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- 2025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1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Transmutation for Nuclear Waste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Yacine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Kadi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16470" y="5157192"/>
            <a:ext cx="3551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nuclear waste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reactor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Transmutation and incineration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 Driven System ADS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8514" y="2135712"/>
            <a:ext cx="3526972" cy="26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the reaction products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20000" y="720000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Fuel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reserve for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200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1260000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63285"/>
              </p:ext>
            </p:extLst>
          </p:nvPr>
        </p:nvGraphicFramePr>
        <p:xfrm>
          <a:off x="4320000" y="1332000"/>
          <a:ext cx="4488160" cy="2966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87760">
                  <a:extLst>
                    <a:ext uri="{9D8B030D-6E8A-4147-A177-3AD203B41FA5}">
                      <a16:colId xmlns:a16="http://schemas.microsoft.com/office/drawing/2014/main" val="41214036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42574140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17311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Isotope</a:t>
                      </a:r>
                      <a:endParaRPr lang="en-US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lifetime</a:t>
                      </a:r>
                      <a:endParaRPr lang="en-US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MW, 1 year</a:t>
                      </a:r>
                      <a:endParaRPr lang="en-US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8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en-US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en-US" baseline="300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years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 kg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75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lang="en-US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endParaRPr lang="en-US" baseline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million years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 kg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88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210000 years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 kg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25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 million years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 kg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67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years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 kg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6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 million years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 kg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million years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 kg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92042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20000" y="4392000"/>
            <a:ext cx="358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Fuel or dangerous waste?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99381"/>
              </p:ext>
            </p:extLst>
          </p:nvPr>
        </p:nvGraphicFramePr>
        <p:xfrm>
          <a:off x="4320000" y="4500000"/>
          <a:ext cx="4488160" cy="7416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87760">
                  <a:extLst>
                    <a:ext uri="{9D8B030D-6E8A-4147-A177-3AD203B41FA5}">
                      <a16:colId xmlns:a16="http://schemas.microsoft.com/office/drawing/2014/main" val="41214036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42574140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17311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Isotope</a:t>
                      </a:r>
                      <a:endParaRPr lang="en-US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lifetime</a:t>
                      </a:r>
                      <a:endParaRPr lang="en-US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MW, 1 year</a:t>
                      </a:r>
                      <a:endParaRPr lang="en-US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8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r>
                        <a:rPr lang="en-US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endParaRPr lang="en-US" baseline="300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24119 years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123.1 kg</a:t>
                      </a:r>
                      <a:endParaRPr lang="en-US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754246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720000" y="5400000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actinides produced by breeding: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not fissile by neutrons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43608" y="5847655"/>
            <a:ext cx="4711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Balance: After a few years, the fuel is consumed.</a:t>
            </a:r>
          </a:p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neutron capture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poisoning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radiotoxicity over time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95" y="1340768"/>
            <a:ext cx="6706609" cy="318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spallation process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570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nuclear reactions are capable of producing neutrons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1" y="1440000"/>
            <a:ext cx="8255318" cy="41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Transmutation of radioactive waste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0000" y="720000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spallation neutrons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13" y="1181665"/>
            <a:ext cx="5113973" cy="155400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80000" y="2627620"/>
            <a:ext cx="252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consumption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0000" y="3060000"/>
            <a:ext cx="724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an hybrid reactor (accelerator driven system ADS)?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0" y="3504156"/>
            <a:ext cx="3538538" cy="212883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80000" y="5760000"/>
            <a:ext cx="713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subcritical reactor with additional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neutrons produced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1 GeV protons.</a:t>
            </a:r>
          </a:p>
        </p:txBody>
      </p:sp>
    </p:spTree>
    <p:extLst>
      <p:ext uri="{BB962C8B-B14F-4D97-AF65-F5344CB8AC3E}">
        <p14:creationId xmlns:p14="http://schemas.microsoft.com/office/powerpoint/2010/main" val="13969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Transmutation with an accelerator driven system (ADS)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79" y="1488183"/>
            <a:ext cx="4882242" cy="4149907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2627784" y="1196752"/>
            <a:ext cx="1584176" cy="504056"/>
            <a:chOff x="1259632" y="1196752"/>
            <a:chExt cx="1584176" cy="504056"/>
          </a:xfrm>
        </p:grpSpPr>
        <p:sp>
          <p:nvSpPr>
            <p:cNvPr id="8" name="Ellipse 7"/>
            <p:cNvSpPr/>
            <p:nvPr/>
          </p:nvSpPr>
          <p:spPr>
            <a:xfrm>
              <a:off x="1259632" y="1196752"/>
              <a:ext cx="1584176" cy="5040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475656" y="1268760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Accelerator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7243881" y="2454436"/>
            <a:ext cx="1756828" cy="409982"/>
            <a:chOff x="5436096" y="1300118"/>
            <a:chExt cx="1756828" cy="409982"/>
          </a:xfrm>
        </p:grpSpPr>
        <p:sp>
          <p:nvSpPr>
            <p:cNvPr id="11" name="Ellipse 10"/>
            <p:cNvSpPr/>
            <p:nvPr/>
          </p:nvSpPr>
          <p:spPr>
            <a:xfrm>
              <a:off x="5436096" y="1300118"/>
              <a:ext cx="1700145" cy="4006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436096" y="1340768"/>
              <a:ext cx="1756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Spallation Target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480000" y="3419708"/>
            <a:ext cx="1985442" cy="513348"/>
            <a:chOff x="6979046" y="3275692"/>
            <a:chExt cx="1985442" cy="513348"/>
          </a:xfrm>
        </p:grpSpPr>
        <p:sp>
          <p:nvSpPr>
            <p:cNvPr id="18" name="Ellipse 17"/>
            <p:cNvSpPr/>
            <p:nvPr/>
          </p:nvSpPr>
          <p:spPr>
            <a:xfrm>
              <a:off x="6979046" y="3275692"/>
              <a:ext cx="1985442" cy="5133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136241" y="3356992"/>
              <a:ext cx="1768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Sub-critical Core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Gerade Verbindung mit Pfeil 20"/>
          <p:cNvCxnSpPr/>
          <p:nvPr/>
        </p:nvCxnSpPr>
        <p:spPr>
          <a:xfrm flipH="1">
            <a:off x="4500000" y="2903621"/>
            <a:ext cx="3408758" cy="1290251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4788000" y="4017523"/>
            <a:ext cx="2684721" cy="445741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80768"/>
              </p:ext>
            </p:extLst>
          </p:nvPr>
        </p:nvGraphicFramePr>
        <p:xfrm>
          <a:off x="143291" y="604800"/>
          <a:ext cx="2378225" cy="20421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54089">
                  <a:extLst>
                    <a:ext uri="{9D8B030D-6E8A-4147-A177-3AD203B41FA5}">
                      <a16:colId xmlns:a16="http://schemas.microsoft.com/office/drawing/2014/main" val="281487624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43226300"/>
                    </a:ext>
                  </a:extLst>
                </a:gridCol>
              </a:tblGrid>
              <a:tr h="28605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accelerator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716861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918742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MeV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367712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2.4-4 mA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07387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29238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MTBF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250 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62638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64075"/>
              </p:ext>
            </p:extLst>
          </p:nvPr>
        </p:nvGraphicFramePr>
        <p:xfrm>
          <a:off x="6279099" y="4337086"/>
          <a:ext cx="2811802" cy="20421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3941">
                  <a:extLst>
                    <a:ext uri="{9D8B030D-6E8A-4147-A177-3AD203B41FA5}">
                      <a16:colId xmlns:a16="http://schemas.microsoft.com/office/drawing/2014/main" val="2814876246"/>
                    </a:ext>
                  </a:extLst>
                </a:gridCol>
                <a:gridCol w="1847861">
                  <a:extLst>
                    <a:ext uri="{9D8B030D-6E8A-4147-A177-3AD203B41FA5}">
                      <a16:colId xmlns:a16="http://schemas.microsoft.com/office/drawing/2014/main" val="1143226300"/>
                    </a:ext>
                  </a:extLst>
                </a:gridCol>
              </a:tblGrid>
              <a:tr h="28605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reactor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716861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6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918742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6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367712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spectrum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(flexible)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07387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30-35%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 MOX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29238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coolant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LBE (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PbBi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62638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86894"/>
              </p:ext>
            </p:extLst>
          </p:nvPr>
        </p:nvGraphicFramePr>
        <p:xfrm>
          <a:off x="5580112" y="604342"/>
          <a:ext cx="3473732" cy="1706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01524">
                  <a:extLst>
                    <a:ext uri="{9D8B030D-6E8A-4147-A177-3AD203B41FA5}">
                      <a16:colId xmlns:a16="http://schemas.microsoft.com/office/drawing/2014/main" val="281487624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143226300"/>
                    </a:ext>
                  </a:extLst>
                </a:gridCol>
              </a:tblGrid>
              <a:tr h="28605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716861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reaction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spallation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918742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2·10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n/s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367712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LBE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coolant)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07387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MW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2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9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versus Sub-critical Systems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8000"/>
            <a:ext cx="4386462" cy="2592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5" y="647999"/>
            <a:ext cx="3591878" cy="282892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0000" y="3717032"/>
            <a:ext cx="37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neutron multiplication factor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937048" y="4086364"/>
                <a:ext cx="2546595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𝑝𝑟𝑜𝑑𝑢𝑐𝑡𝑖𝑜𝑛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𝑎𝑏𝑠𝑜𝑟𝑝𝑡𝑖𝑜𝑛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𝑙𝑜𝑠𝑠𝑒𝑠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48" y="4086364"/>
                <a:ext cx="2546595" cy="572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>
                <a:spLocks noChangeAspect="1"/>
              </p:cNvSpPr>
              <p:nvPr/>
            </p:nvSpPr>
            <p:spPr>
              <a:xfrm>
                <a:off x="4517827" y="4149265"/>
                <a:ext cx="4420313" cy="446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𝑔𝑎𝑖𝑛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𝑝𝑟𝑜𝑑𝑢𝑐𝑒𝑑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𝑝𝑟𝑜𝑣𝑖𝑑𝑒𝑑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27" y="4149265"/>
                <a:ext cx="4420313" cy="446789"/>
              </a:xfrm>
              <a:prstGeom prst="rect">
                <a:avLst/>
              </a:prstGeom>
              <a:blipFill>
                <a:blip r:embed="rId5"/>
                <a:stretch>
                  <a:fillRect l="-414" t="-2740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900000" y="4860000"/>
            <a:ext cx="268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self-sustained process: k=1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(if k&lt;1 the reactor stops)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(if k&gt;1 the reactor is super-critical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500000" y="4860000"/>
            <a:ext cx="3669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externally driven process: k&lt;1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(k=0.98)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=2.7 for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4590851" y="5578857"/>
                <a:ext cx="132068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851" y="5578857"/>
                <a:ext cx="1320683" cy="298415"/>
              </a:xfrm>
              <a:prstGeom prst="rect">
                <a:avLst/>
              </a:prstGeom>
              <a:blipFill>
                <a:blip r:embed="rId6"/>
                <a:stretch>
                  <a:fillRect l="-3687" r="-13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4500000" y="6248345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 ≡ energy amplifier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gain in ADS systems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720000"/>
            <a:ext cx="852106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production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8767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Neutrons are produced through the spallation process on heavy 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1 GeV, each proton produce 32 neutrons by spallation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24264"/>
            <a:ext cx="4429125" cy="199072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04048" y="1988840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Spallation: A nuclear process in which a high energy proton excites a neutron rich nucleus which decays sending out neutrons (and other particles)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14989"/>
            <a:ext cx="3819525" cy="271462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60000" y="4293096"/>
            <a:ext cx="4321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energy deposited on the target, about 50 MeV/A, is lower than for deuteron induced nuclear processes.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Neutrons with a broad energy spectrum peaked at 1 MeV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ADS parameters choice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56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of subcritical systems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55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process is nuclear transmutation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" y="720000"/>
                <a:ext cx="8604488" cy="3698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1919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Rutherford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sPr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e>
                        </m:sPr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Pre>
                          <m:sPre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sup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sPr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210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 accelerator!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1940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E.O. Lawrence/USA and W.N. Semenov/USSR proposed to use a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accelerator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as a neutron source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1941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 Seaborg produced the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</a:t>
                </a:r>
                <a:r>
                  <a:rPr lang="el-G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de-DE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239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Berkeley 60 inch cyclotron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1950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E.O. Lawrence proposed the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Materials Testing Accelerator (MTA)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Lawrence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Livermore Radiation Lab, to produce 239Pu from Oak Ridge depleted Uranium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1952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W.B. Lewis in Canada proposed to use an accelerator to produce 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233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from Thorium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CANDU reactors (electro-breeder concept)</a:t>
                </a: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MTA and Lewis‘ projects dropped or slowed down when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a) rich Uranium deposits were discovered in USA, and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b) it was realized that it required several hundred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</a:p>
              <a:p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intensity, hundred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MW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produce the beam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8604488" cy="3698769"/>
              </a:xfrm>
              <a:prstGeom prst="rect">
                <a:avLst/>
              </a:prstGeom>
              <a:blipFill>
                <a:blip r:embed="rId3"/>
                <a:stretch>
                  <a:fillRect l="-567" t="-659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8" y="3284984"/>
            <a:ext cx="21907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ADS parameters choice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563493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692696"/>
            <a:ext cx="9144000" cy="31683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Myrrha project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43015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808000"/>
            <a:ext cx="2296954" cy="370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Myrrha project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990" y="554400"/>
            <a:ext cx="10507980" cy="59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Hybrid System (ADS)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00000" y="900000"/>
            <a:ext cx="4017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under-critical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Controllable by spallation neutrons,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produced by 1 GeV protons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0000" y="2340000"/>
            <a:ext cx="4382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operated with 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→ 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reserves sufficient for 21000 years</a:t>
            </a:r>
            <a:endParaRPr lang="en-US" baseline="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00000" y="3420000"/>
            <a:ext cx="7273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some ´poisoning´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transmute or incinerate nuclear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insensitive to some variation of the criticality during long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operation of fuel rods</a:t>
            </a:r>
            <a:endParaRPr lang="en-US" baseline="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00000" y="4860000"/>
            <a:ext cx="49510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Problems: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reactions up to 1 GeV must be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of spallation 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radioactive nuclei by spallation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damages due to irradiation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Hybrid System (ADS)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8" y="692696"/>
            <a:ext cx="8666704" cy="574313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79912" y="5724000"/>
            <a:ext cx="5339923" cy="8002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Thorium is a major asset to minimize waste production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7 neutron captures to go from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to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 equilibrium concentration ~ 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opposed to 15% in U-Pu system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43608" y="1916832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5580168" y="4509176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Program at GSI </a:t>
            </a:r>
            <a:r>
              <a:rPr lang="en-US" sz="2000" dirty="0" smtClean="0">
                <a:solidFill>
                  <a:schemeClr val="tx1"/>
                </a:solidFill>
              </a:rPr>
              <a:t>for Transmutation and Incineration of radioactive nuclear waste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720000"/>
            <a:ext cx="539442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Measurements of isotopic yields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(800 A MeV) + 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(1 A GeV) + 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(1 A GeV) + 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(500 A MeV) + 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(1 A GeV) + 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(1 A GeV) + 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(1 A GeV) + 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nuclear-reaction models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540000" y="947393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Proton- and </a:t>
            </a:r>
            <a:r>
              <a:rPr lang="en-US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heavy-ion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induced reactions give very similar isotope distribution:</a:t>
            </a:r>
          </a:p>
        </p:txBody>
      </p: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836712"/>
            <a:ext cx="4655517" cy="498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080100" y="4448561"/>
            <a:ext cx="15499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GeV p + </a:t>
            </a:r>
            <a:r>
              <a:rPr lang="en-US" altLang="de-DE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de-DE" altLang="de-DE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7596969" y="4619377"/>
            <a:ext cx="28739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7200000" y="1991393"/>
            <a:ext cx="14809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GeV </a:t>
            </a:r>
            <a:r>
              <a:rPr lang="en-US" altLang="de-DE" sz="16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altLang="de-DE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Ca+Be</a:t>
            </a:r>
            <a:endParaRPr lang="de-DE" altLang="de-DE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0"/>
          <p:cNvSpPr>
            <a:spLocks noChangeAspect="1" noChangeShapeType="1"/>
          </p:cNvSpPr>
          <p:nvPr/>
        </p:nvSpPr>
        <p:spPr bwMode="auto">
          <a:xfrm flipH="1">
            <a:off x="7020272" y="2241357"/>
            <a:ext cx="258659" cy="262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7879179" y="1138216"/>
            <a:ext cx="574798" cy="45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Arial Unicode MS" pitchFamily="34" charset="-128"/>
              </a:rPr>
              <a:t>Na</a:t>
            </a:r>
            <a:endParaRPr lang="de-DE" altLang="de-DE" sz="24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0000" y="2207393"/>
            <a:ext cx="3659463" cy="116955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fragmentation:  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 p +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A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 fragmentation: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GeV/u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p → A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equivalent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Proton- versus heavy-ion induced reactions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183" cy="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 Pattern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12493" y="720000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+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1GeV/A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440000"/>
            <a:ext cx="4070959" cy="30099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440000"/>
            <a:ext cx="4058433" cy="29686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40000" y="6228000"/>
            <a:ext cx="3074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Enqvist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A686 (2001), 481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</a:t>
            </a:r>
            <a:r>
              <a:rPr lang="en-US" dirty="0"/>
              <a:t>c</a:t>
            </a:r>
            <a:r>
              <a:rPr lang="en-US" dirty="0" smtClean="0"/>
              <a:t>ross sections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642668"/>
            <a:ext cx="8770776" cy="557266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760000" y="4860000"/>
            <a:ext cx="319529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Rejmund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NPA 683 (2001) 540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Benlliure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NPA 683 (2001) 513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Enqvist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NPA 686 (2001) 481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Enqvist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NPA 703 (2002) 435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Bernas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to be published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PhD: B. Mustapha, E.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Casarejos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Taieb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M.V.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Ricciardi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J. Pereira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nuclear waste transmutation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0000" y="720000"/>
            <a:ext cx="89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transmute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to convert one element to another and by extension one isotope to another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0000" y="1800000"/>
            <a:ext cx="885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physical process to perform useful transmutation is nuclear fission. One example of transmutation by fission can be: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540000" y="2541862"/>
                <a:ext cx="7932300" cy="276999"/>
              </a:xfrm>
              <a:prstGeom prst="rect">
                <a:avLst/>
              </a:prstGeom>
              <a:noFill/>
              <a:ln cmpd="dbl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+239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𝑃𝑢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24000 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𝑦𝑒𝑎𝑟𝑠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134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𝑦𝑒𝑎𝑟𝑠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104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𝑅𝑢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𝑠𝑡𝑎𝑏𝑙𝑒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+200 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541862"/>
                <a:ext cx="7932300" cy="276999"/>
              </a:xfrm>
              <a:prstGeom prst="rect">
                <a:avLst/>
              </a:prstGeom>
              <a:blipFill>
                <a:blip r:embed="rId2"/>
                <a:stretch>
                  <a:fillRect b="-23404"/>
                </a:stretch>
              </a:blipFill>
              <a:ln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180000" y="3060000"/>
            <a:ext cx="885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one or several captures and decays must take place before fission can perform the useful transmutation: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0000" y="3780000"/>
                <a:ext cx="7669279" cy="553998"/>
              </a:xfrm>
              <a:prstGeom prst="rect">
                <a:avLst/>
              </a:prstGeom>
              <a:noFill/>
              <a:ln cmpd="dbl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0" dirty="0" smtClean="0"/>
                  <a:t> n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baseline="30000" smtClean="0">
                        <a:latin typeface="Cambria Math" panose="02040503050406030204" pitchFamily="18" charset="0"/>
                      </a:rPr>
                      <m:t>240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6600 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𝑦𝑒𝑎𝑟𝑠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241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14 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𝑦𝑒𝑎𝑟𝑠</m:t>
                        </m:r>
                      </m:e>
                    </m:d>
                  </m:oMath>
                </a14:m>
                <a:endParaRPr lang="de-DE" dirty="0" smtClean="0"/>
              </a:p>
              <a:p>
                <a:r>
                  <a:rPr lang="en-US" dirty="0" smtClean="0"/>
                  <a:t>        n+</a:t>
                </a:r>
                <a:r>
                  <a:rPr lang="en-US" baseline="30000" dirty="0" smtClean="0"/>
                  <a:t>241</a:t>
                </a:r>
                <a:r>
                  <a:rPr lang="en-US" dirty="0" smtClean="0"/>
                  <a:t>Pu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14 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𝑦𝑒𝑎𝑟𝑠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134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𝑠𝑡𝑎𝑏𝑙𝑒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baseline="30000" smtClean="0">
                        <a:latin typeface="Cambria Math" panose="02040503050406030204" pitchFamily="18" charset="0"/>
                      </a:rPr>
                      <m:t>105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𝑅h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35 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h𝑜𝑢𝑟𝑠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+200 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780000"/>
                <a:ext cx="7669279" cy="553998"/>
              </a:xfrm>
              <a:prstGeom prst="rect">
                <a:avLst/>
              </a:prstGeom>
              <a:blipFill>
                <a:blip r:embed="rId3"/>
                <a:stretch>
                  <a:fillRect l="-1111" t="-12903" b="-23656"/>
                </a:stretch>
              </a:blipFill>
              <a:ln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540000" y="4725144"/>
                <a:ext cx="7306552" cy="1107996"/>
              </a:xfrm>
              <a:prstGeom prst="rect">
                <a:avLst/>
              </a:prstGeom>
              <a:noFill/>
              <a:ln cmpd="dbl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+241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𝐴𝑚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432 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𝑦𝑒𝑎𝑟𝑠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𝐴𝑚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h𝑜𝑢𝑟𝑠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𝑐𝑎𝑝𝑡𝑢𝑟𝑒</m:t>
                          </m:r>
                        </m:e>
                      </m:d>
                    </m:oMath>
                  </m:oMathPara>
                </a14:m>
                <a:endParaRPr lang="de-DE" b="0" dirty="0" smtClean="0"/>
              </a:p>
              <a:p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242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16 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h𝑜𝑢𝑟𝑠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242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𝐶𝑚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163 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𝑑𝑎𝑦𝑠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𝑑𝑒𝑐𝑎𝑦</m:t>
                        </m:r>
                      </m:e>
                    </m:d>
                  </m:oMath>
                </a14:m>
                <a:endParaRPr lang="de-DE" b="0" dirty="0" smtClean="0"/>
              </a:p>
              <a:p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242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163 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𝑑𝑎𝑦𝑠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238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88 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𝑦𝑒𝑎𝑟𝑠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𝑑𝑒𝑐𝑎𝑦</m:t>
                        </m:r>
                      </m:e>
                    </m:d>
                  </m:oMath>
                </a14:m>
                <a:endParaRPr lang="de-DE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+238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𝑃𝑢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88 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𝑦𝑒𝑎𝑟𝑠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𝑠𝑡𝑎𝑏𝑙𝑒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baseline="30000" smtClean="0">
                          <a:latin typeface="Cambria Math" panose="02040503050406030204" pitchFamily="18" charset="0"/>
                        </a:rPr>
                        <m:t>95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𝑍𝑟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64 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𝑑𝑎𝑦𝑠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+200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725144"/>
                <a:ext cx="7306552" cy="1107996"/>
              </a:xfrm>
              <a:prstGeom prst="rect">
                <a:avLst/>
              </a:prstGeom>
              <a:blipFill>
                <a:blip r:embed="rId4"/>
                <a:stretch>
                  <a:fillRect l="-1250" b="-7065"/>
                </a:stretch>
              </a:blipFill>
              <a:ln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8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properties of nuclear fission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81075"/>
            <a:ext cx="834548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699792" y="4608000"/>
            <a:ext cx="154800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Primordial heavy nuclei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20000" y="720000"/>
            <a:ext cx="3195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Th: Z=90, N=142</a:t>
            </a:r>
          </a:p>
          <a:p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234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U: Z=92, N=142 (0.0055%)</a:t>
            </a:r>
          </a:p>
          <a:p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235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U: Z=92, N=143 (0.72%)</a:t>
            </a:r>
          </a:p>
          <a:p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238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U: Z=92, N=146 (99.2745%)</a:t>
            </a:r>
            <a:endParaRPr lang="de-DE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5" y="2281830"/>
            <a:ext cx="7096125" cy="2895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72229" y="2020198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 by thermal neutrons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0" y="5177430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nuclei with odd neutron number fission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capture of thermal neutrons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even neutron number are fertile.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capture of thermal neutrons, a nucleus with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 neutron number is formed.)</a:t>
            </a:r>
          </a:p>
          <a:p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natural nuclear fuel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fission reactors is </a:t>
            </a:r>
            <a:r>
              <a:rPr lang="de-DE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9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Absorption- and fission cross sections for neutrons </a:t>
            </a:r>
            <a:endParaRPr lang="en-US" dirty="0"/>
          </a:p>
        </p:txBody>
      </p:sp>
      <p:graphicFrame>
        <p:nvGraphicFramePr>
          <p:cNvPr id="20" name="Object 11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547200" y="1800000"/>
          <a:ext cx="16446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4" imgW="1320480" imgH="469800" progId="Equation.3">
                  <p:embed/>
                </p:oleObj>
              </mc:Choice>
              <mc:Fallback>
                <p:oleObj name="Equation" r:id="rId4" imgW="1320480" imgH="469800" progId="Equation.3">
                  <p:embed/>
                  <p:pic>
                    <p:nvPicPr>
                      <p:cNvPr id="2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00" y="1800000"/>
                        <a:ext cx="164465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908050"/>
            <a:ext cx="4538663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65125" y="912813"/>
            <a:ext cx="35639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start with thermalized neutrons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de-DE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average number of fission neutrons per thermalized neutron.</a:t>
            </a:r>
            <a:endParaRPr lang="el-GR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5125" y="3644900"/>
            <a:ext cx="3702050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altLang="de-DE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de-DE" altLang="de-DE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de-DE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584 b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l-GR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de-DE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97 b, &lt;</a:t>
            </a:r>
            <a:r>
              <a:rPr lang="el-GR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&gt;=2.4</a:t>
            </a:r>
          </a:p>
          <a:p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altLang="de-DE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de-DE" altLang="de-DE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de-DE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 b    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l-GR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de-DE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2.1 b</a:t>
            </a:r>
            <a:endParaRPr lang="el-GR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644900"/>
            <a:ext cx="43402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23850" y="4346575"/>
            <a:ext cx="381635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value of </a:t>
            </a:r>
            <a:r>
              <a:rPr lang="el-GR" altLang="de-DE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de-DE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1.3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natural Uranium is too small for chain reaction.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de-DE" altLang="de-DE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to be enriched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de-DE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3%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de-DE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de-DE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=1.8)</a:t>
            </a:r>
            <a:endParaRPr lang="el-GR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5454650" y="1057275"/>
            <a:ext cx="0" cy="2411413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219700" y="1149350"/>
            <a:ext cx="63500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altLang="de-DE" sz="1200" dirty="0">
                <a:solidFill>
                  <a:srgbClr val="FF0000"/>
                </a:solidFill>
                <a:latin typeface="Times New Roman" pitchFamily="18" charset="0"/>
              </a:rPr>
              <a:t>0.0253 eV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076825" y="2924175"/>
            <a:ext cx="916918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de-DE" sz="1400" b="1" dirty="0" smtClean="0">
                <a:solidFill>
                  <a:srgbClr val="FF0000"/>
                </a:solidFill>
                <a:latin typeface="Times New Roman" pitchFamily="18" charset="0"/>
              </a:rPr>
              <a:t>thermalized</a:t>
            </a:r>
            <a:endParaRPr lang="en-US" altLang="de-DE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8" name="Object 12"/>
          <p:cNvGraphicFramePr>
            <a:graphicFrameLocks noChangeAspect="1"/>
          </p:cNvGraphicFramePr>
          <p:nvPr/>
        </p:nvGraphicFramePr>
        <p:xfrm>
          <a:off x="547688" y="2513013"/>
          <a:ext cx="301466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8" imgW="3047760" imgH="393480" progId="Equation.3">
                  <p:embed/>
                </p:oleObj>
              </mc:Choice>
              <mc:Fallback>
                <p:oleObj name="Equation" r:id="rId8" imgW="3047760" imgH="393480" progId="Equation.3">
                  <p:embed/>
                  <p:pic>
                    <p:nvPicPr>
                      <p:cNvPr id="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513013"/>
                        <a:ext cx="301466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547688" y="2924175"/>
          <a:ext cx="29876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10" imgW="3022560" imgH="393480" progId="Equation.3">
                  <p:embed/>
                </p:oleObj>
              </mc:Choice>
              <mc:Fallback>
                <p:oleObj name="Equation" r:id="rId10" imgW="3022560" imgH="393480" progId="Equation.3">
                  <p:embed/>
                  <p:pic>
                    <p:nvPicPr>
                      <p:cNvPr id="2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924175"/>
                        <a:ext cx="29876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0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reactor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85" y="720000"/>
            <a:ext cx="2526030" cy="25146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80000" y="3600000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chain reaction</a:t>
            </a:r>
          </a:p>
          <a:p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"Fuel"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enriched from 0,72% to 3,5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Fission → 2.2 to 3 neutrons,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exactly one of those induces another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fission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criticality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1)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reactor possible due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delayed neutrons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criticality by rods,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absorbing neutrons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nuclear waste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31757" y="1124744"/>
            <a:ext cx="5280485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kind of waste?</a:t>
            </a:r>
          </a:p>
          <a:p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Fission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Plutonium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Dangerous waste or fuel?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actinides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solutions</a:t>
            </a:r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safe?, accepted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Transmutation and incineration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"Cleaning up" in reasonable time?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reactions in the reactor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0000"/>
            <a:ext cx="4300538" cy="27765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06" y="1347263"/>
            <a:ext cx="3807619" cy="19997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0000" y="72000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Fission: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08104" y="719999"/>
            <a:ext cx="258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neutron-breeding: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01018" y="4680000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(15.7·10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y)</a:t>
            </a:r>
          </a:p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 (6.5·10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y)</a:t>
            </a:r>
          </a:p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(2·10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y)</a:t>
            </a:r>
          </a:p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 (1.5·10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y) 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12000" y="4680000"/>
            <a:ext cx="253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Pu, Am, Cm, Np isotopes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1535</Words>
  <Application>Microsoft Office PowerPoint</Application>
  <PresentationFormat>Bildschirmpräsentation (4:3)</PresentationFormat>
  <Paragraphs>263</Paragraphs>
  <Slides>28</Slides>
  <Notes>3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Arial Unicode MS</vt:lpstr>
      <vt:lpstr>Calibri</vt:lpstr>
      <vt:lpstr>Cambria Math</vt:lpstr>
      <vt:lpstr>Comic Sans MS</vt:lpstr>
      <vt:lpstr>Times New Roman</vt:lpstr>
      <vt:lpstr>Wingdings</vt:lpstr>
      <vt:lpstr>2_Larissa</vt:lpstr>
      <vt:lpstr>Equation</vt:lpstr>
      <vt:lpstr>Outline: Transmutation for Nuclear Waste Yacine Kadi</vt:lpstr>
      <vt:lpstr>The basic process is nuclear transmutation</vt:lpstr>
      <vt:lpstr>What is the nuclear waste transmutation</vt:lpstr>
      <vt:lpstr>Characteristic properties of nuclear fission</vt:lpstr>
      <vt:lpstr>Primordial heavy nuclei</vt:lpstr>
      <vt:lpstr>Absorption- and fission cross sections for neutrons </vt:lpstr>
      <vt:lpstr>Nuclear reactor</vt:lpstr>
      <vt:lpstr>Problem of nuclear waste</vt:lpstr>
      <vt:lpstr>Nuclear reactions in the reactor</vt:lpstr>
      <vt:lpstr>List of the reaction products</vt:lpstr>
      <vt:lpstr>Variation in radiotoxicity over time</vt:lpstr>
      <vt:lpstr>The spallation process</vt:lpstr>
      <vt:lpstr>Transmutation of radioactive waste</vt:lpstr>
      <vt:lpstr>Transmutation with an accelerator driven system (ADS)</vt:lpstr>
      <vt:lpstr>Critical versus Sub-critical Systems</vt:lpstr>
      <vt:lpstr>Energy gain in ADS systems</vt:lpstr>
      <vt:lpstr>Neutron production</vt:lpstr>
      <vt:lpstr>Guidelines for ADS parameters choice</vt:lpstr>
      <vt:lpstr>Physics of subcritical systems</vt:lpstr>
      <vt:lpstr>Guidelines for ADS parameters choice</vt:lpstr>
      <vt:lpstr>Myrrha project</vt:lpstr>
      <vt:lpstr>Myrrha project</vt:lpstr>
      <vt:lpstr>The Hybrid System (ADS)</vt:lpstr>
      <vt:lpstr>The Hybrid System (ADS)</vt:lpstr>
      <vt:lpstr>Research Program at GSI for Transmutation and Incineration of radioactive nuclear waste</vt:lpstr>
      <vt:lpstr>Proton- versus heavy-ion induced reactions</vt:lpstr>
      <vt:lpstr>Identification Pattern</vt:lpstr>
      <vt:lpstr>Production cross sections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541</cp:revision>
  <dcterms:created xsi:type="dcterms:W3CDTF">2016-04-06T12:04:03Z</dcterms:created>
  <dcterms:modified xsi:type="dcterms:W3CDTF">2025-01-30T10:09:15Z</dcterms:modified>
</cp:coreProperties>
</file>