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72" r:id="rId2"/>
    <p:sldId id="273" r:id="rId3"/>
    <p:sldId id="336" r:id="rId4"/>
    <p:sldId id="285" r:id="rId5"/>
    <p:sldId id="274" r:id="rId6"/>
    <p:sldId id="310" r:id="rId7"/>
    <p:sldId id="275" r:id="rId8"/>
    <p:sldId id="311" r:id="rId9"/>
    <p:sldId id="276" r:id="rId10"/>
    <p:sldId id="278" r:id="rId11"/>
    <p:sldId id="280" r:id="rId12"/>
    <p:sldId id="330" r:id="rId13"/>
    <p:sldId id="284" r:id="rId14"/>
    <p:sldId id="281" r:id="rId15"/>
    <p:sldId id="282" r:id="rId16"/>
    <p:sldId id="283" r:id="rId17"/>
    <p:sldId id="279" r:id="rId18"/>
    <p:sldId id="312" r:id="rId19"/>
    <p:sldId id="313" r:id="rId20"/>
    <p:sldId id="335" r:id="rId21"/>
    <p:sldId id="323" r:id="rId22"/>
    <p:sldId id="314" r:id="rId23"/>
    <p:sldId id="315" r:id="rId24"/>
    <p:sldId id="316" r:id="rId25"/>
    <p:sldId id="287" r:id="rId26"/>
    <p:sldId id="297" r:id="rId27"/>
    <p:sldId id="317" r:id="rId28"/>
    <p:sldId id="298" r:id="rId29"/>
    <p:sldId id="288" r:id="rId30"/>
    <p:sldId id="333" r:id="rId31"/>
    <p:sldId id="334" r:id="rId32"/>
    <p:sldId id="289" r:id="rId33"/>
    <p:sldId id="322" r:id="rId34"/>
    <p:sldId id="290" r:id="rId35"/>
    <p:sldId id="325" r:id="rId36"/>
    <p:sldId id="326" r:id="rId37"/>
    <p:sldId id="327" r:id="rId38"/>
    <p:sldId id="328" r:id="rId39"/>
    <p:sldId id="299" r:id="rId40"/>
    <p:sldId id="300" r:id="rId41"/>
    <p:sldId id="301" r:id="rId42"/>
    <p:sldId id="292" r:id="rId43"/>
    <p:sldId id="302" r:id="rId44"/>
    <p:sldId id="303" r:id="rId45"/>
    <p:sldId id="304" r:id="rId46"/>
    <p:sldId id="329" r:id="rId47"/>
    <p:sldId id="293" r:id="rId48"/>
    <p:sldId id="305" r:id="rId49"/>
    <p:sldId id="324" r:id="rId50"/>
    <p:sldId id="306" r:id="rId51"/>
    <p:sldId id="295" r:id="rId52"/>
    <p:sldId id="296" r:id="rId53"/>
    <p:sldId id="307" r:id="rId54"/>
    <p:sldId id="308" r:id="rId55"/>
    <p:sldId id="309" r:id="rId56"/>
    <p:sldId id="318" r:id="rId57"/>
    <p:sldId id="319" r:id="rId58"/>
    <p:sldId id="320" r:id="rId59"/>
    <p:sldId id="321" r:id="rId6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3333FF"/>
    <a:srgbClr val="99CCFF"/>
    <a:srgbClr val="6699FF"/>
    <a:srgbClr val="00CC00"/>
    <a:srgbClr val="FF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7.wmf"/><Relationship Id="rId1" Type="http://schemas.openxmlformats.org/officeDocument/2006/relationships/image" Target="../media/image98.wmf"/><Relationship Id="rId4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5.wmf"/><Relationship Id="rId5" Type="http://schemas.openxmlformats.org/officeDocument/2006/relationships/image" Target="../media/image52.wmf"/><Relationship Id="rId4" Type="http://schemas.openxmlformats.org/officeDocument/2006/relationships/image" Target="../media/image10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3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4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-tech.mit.edu/cgi-bin/imagemap/Projects/Chemicool/pertable.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340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5.pn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5.e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9.jpg"/><Relationship Id="rId7" Type="http://schemas.openxmlformats.org/officeDocument/2006/relationships/image" Target="../media/image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0.jpg"/><Relationship Id="rId9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5.jpeg"/><Relationship Id="rId4" Type="http://schemas.openxmlformats.org/officeDocument/2006/relationships/image" Target="../media/image8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hyperlink" Target="http://en.wikipedia.org/wiki/Image:Nobel_medal_dsc06171.jpg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49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5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100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57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0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0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Nuclear Astrophysics</a:t>
            </a:r>
            <a:r>
              <a:rPr lang="en-US" sz="1800" dirty="0" smtClean="0">
                <a:solidFill>
                  <a:schemeClr val="tx1"/>
                </a:solidFill>
              </a:rPr>
              <a:t> M. </a:t>
            </a:r>
            <a:r>
              <a:rPr lang="en-US" sz="1800" dirty="0" err="1" smtClean="0">
                <a:solidFill>
                  <a:schemeClr val="tx1"/>
                </a:solidFill>
              </a:rPr>
              <a:t>Aliotta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914377" y="5517232"/>
            <a:ext cx="3025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thermonuclear reactions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 rates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&amp; resonant reactions</a:t>
            </a:r>
          </a:p>
        </p:txBody>
      </p:sp>
    </p:spTree>
    <p:extLst>
      <p:ext uri="{BB962C8B-B14F-4D97-AF65-F5344CB8AC3E}">
        <p14:creationId xmlns:p14="http://schemas.microsoft.com/office/powerpoint/2010/main" val="1946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reaction rates</a:t>
            </a:r>
            <a:endParaRPr lang="en-US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12000" y="576000"/>
            <a:ext cx="5032147" cy="7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reactions in stars: 	</a:t>
            </a:r>
            <a:r>
              <a:rPr lang="en-GB" altLang="de-DE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produce energy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en-GB" altLang="de-DE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b) synthesise elements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997009"/>
              </p:ext>
            </p:extLst>
          </p:nvPr>
        </p:nvGraphicFramePr>
        <p:xfrm>
          <a:off x="7560000" y="554402"/>
          <a:ext cx="1347976" cy="131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0" name="Fotografia Photo Editor" r:id="rId4" imgW="2695951" imgH="2638095" progId="MSPhotoEd.3">
                  <p:embed/>
                </p:oleObj>
              </mc:Choice>
              <mc:Fallback>
                <p:oleObj name="Fotografia Photo Editor" r:id="rId4" imgW="2695951" imgH="2638095" progId="MSPhotoEd.3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000" y="554402"/>
                        <a:ext cx="1347976" cy="1319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795588" y="1404000"/>
            <a:ext cx="3156633" cy="338554"/>
          </a:xfrm>
          <a:prstGeom prst="rect">
            <a:avLst/>
          </a:prstGeom>
          <a:solidFill>
            <a:schemeClr val="accent2">
              <a:alpha val="14902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stars = cooking pots of the Universe</a:t>
            </a:r>
          </a:p>
        </p:txBody>
      </p:sp>
      <p:sp>
        <p:nvSpPr>
          <p:cNvPr id="27" name="Text Box 125"/>
          <p:cNvSpPr txBox="1">
            <a:spLocks noChangeArrowheads="1"/>
          </p:cNvSpPr>
          <p:nvPr/>
        </p:nvSpPr>
        <p:spPr bwMode="auto">
          <a:xfrm>
            <a:off x="611560" y="3060000"/>
            <a:ext cx="3210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Q &gt; 0 </a:t>
            </a: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net production of e</a:t>
            </a: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nergy</a:t>
            </a:r>
          </a:p>
        </p:txBody>
      </p:sp>
      <p:sp>
        <p:nvSpPr>
          <p:cNvPr id="28" name="Text Box 126"/>
          <p:cNvSpPr txBox="1">
            <a:spLocks noChangeArrowheads="1"/>
          </p:cNvSpPr>
          <p:nvPr/>
        </p:nvSpPr>
        <p:spPr bwMode="auto">
          <a:xfrm>
            <a:off x="611560" y="2700000"/>
            <a:ext cx="43669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Q-value:  	Q=[(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GB" alt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GB" alt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)]c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127"/>
          <p:cNvSpPr txBox="1">
            <a:spLocks noChangeArrowheads="1"/>
          </p:cNvSpPr>
          <p:nvPr/>
        </p:nvSpPr>
        <p:spPr bwMode="auto">
          <a:xfrm>
            <a:off x="5291560" y="5917455"/>
            <a:ext cx="1037463" cy="3693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Symbol" panose="05050102010706020507" pitchFamily="18" charset="2"/>
              </a:rPr>
              <a:t>e</a:t>
            </a: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alt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r·Q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de-DE" dirty="0" smtClean="0">
                <a:latin typeface="Symbol" panose="05050102010706020507" pitchFamily="18" charset="2"/>
              </a:rPr>
              <a:t>r</a:t>
            </a:r>
            <a:endParaRPr lang="en-GB" altLang="de-DE" dirty="0">
              <a:latin typeface="Symbol" panose="05050102010706020507" pitchFamily="18" charset="2"/>
            </a:endParaRPr>
          </a:p>
        </p:txBody>
      </p:sp>
      <p:sp>
        <p:nvSpPr>
          <p:cNvPr id="30" name="Text Box 128"/>
          <p:cNvSpPr txBox="1">
            <a:spLocks noChangeArrowheads="1"/>
          </p:cNvSpPr>
          <p:nvPr/>
        </p:nvSpPr>
        <p:spPr bwMode="auto">
          <a:xfrm>
            <a:off x="5291560" y="2726329"/>
            <a:ext cx="24698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(energy per single reaction)</a:t>
            </a:r>
          </a:p>
        </p:txBody>
      </p:sp>
      <p:sp>
        <p:nvSpPr>
          <p:cNvPr id="31" name="Text Box 129"/>
          <p:cNvSpPr txBox="1">
            <a:spLocks noChangeArrowheads="1"/>
          </p:cNvSpPr>
          <p:nvPr/>
        </p:nvSpPr>
        <p:spPr bwMode="auto">
          <a:xfrm>
            <a:off x="611560" y="3717181"/>
            <a:ext cx="4294765" cy="6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de-DE" dirty="0">
                <a:solidFill>
                  <a:srgbClr val="336699"/>
                </a:solidFill>
              </a:rPr>
              <a:t>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GB" altLang="de-DE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per volume </a:t>
            </a:r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(number of reactions per unit time and volume)</a:t>
            </a:r>
          </a:p>
        </p:txBody>
      </p:sp>
      <p:sp>
        <p:nvSpPr>
          <p:cNvPr id="32" name="Text Box 131"/>
          <p:cNvSpPr txBox="1">
            <a:spLocks noChangeArrowheads="1"/>
          </p:cNvSpPr>
          <p:nvPr/>
        </p:nvSpPr>
        <p:spPr bwMode="auto">
          <a:xfrm>
            <a:off x="863110" y="4553793"/>
            <a:ext cx="40895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density of interacting species</a:t>
            </a:r>
          </a:p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relative velocity</a:t>
            </a:r>
          </a:p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f(v) = velocity distribution in plasma</a:t>
            </a:r>
          </a:p>
          <a:p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σ(v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reaction cross section</a:t>
            </a:r>
          </a:p>
        </p:txBody>
      </p:sp>
      <p:graphicFrame>
        <p:nvGraphicFramePr>
          <p:cNvPr id="33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427013"/>
              </p:ext>
            </p:extLst>
          </p:nvPr>
        </p:nvGraphicFramePr>
        <p:xfrm>
          <a:off x="5291560" y="3757479"/>
          <a:ext cx="1778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1" name="Formel" r:id="rId6" imgW="1777680" imgH="583920" progId="Equation.3">
                  <p:embed/>
                </p:oleObj>
              </mc:Choice>
              <mc:Fallback>
                <p:oleObj name="Formel" r:id="rId6" imgW="1777680" imgH="583920" progId="Equation.3">
                  <p:embed/>
                  <p:pic>
                    <p:nvPicPr>
                      <p:cNvPr id="11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560" y="3757479"/>
                        <a:ext cx="1778000" cy="58420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33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34"/>
          <p:cNvSpPr txBox="1">
            <a:spLocks noChangeArrowheads="1"/>
          </p:cNvSpPr>
          <p:nvPr/>
        </p:nvSpPr>
        <p:spPr bwMode="auto">
          <a:xfrm>
            <a:off x="6526401" y="5917455"/>
            <a:ext cx="2237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units: MeV g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35" name="Text Box 139"/>
          <p:cNvSpPr txBox="1">
            <a:spLocks noChangeArrowheads="1"/>
          </p:cNvSpPr>
          <p:nvPr/>
        </p:nvSpPr>
        <p:spPr bwMode="auto">
          <a:xfrm>
            <a:off x="718648" y="5811093"/>
            <a:ext cx="26603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de-DE" dirty="0">
                <a:solidFill>
                  <a:srgbClr val="336699"/>
                </a:solidFill>
              </a:rPr>
              <a:t>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production rate </a:t>
            </a:r>
            <a:r>
              <a:rPr lang="el-GR" altLang="de-DE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GB" altLang="de-DE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56328"/>
              </p:ext>
            </p:extLst>
          </p:nvPr>
        </p:nvGraphicFramePr>
        <p:xfrm>
          <a:off x="5291560" y="4869706"/>
          <a:ext cx="175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" name="Formel" r:id="rId8" imgW="1752480" imgH="279360" progId="Equation.3">
                  <p:embed/>
                </p:oleObj>
              </mc:Choice>
              <mc:Fallback>
                <p:oleObj name="Formel" r:id="rId8" imgW="1752480" imgH="279360" progId="Equation.3">
                  <p:embed/>
                  <p:pic>
                    <p:nvPicPr>
                      <p:cNvPr id="15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560" y="4869706"/>
                        <a:ext cx="1752600" cy="27940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33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144"/>
          <p:cNvSpPr txBox="1">
            <a:spLocks noChangeArrowheads="1"/>
          </p:cNvSpPr>
          <p:nvPr/>
        </p:nvSpPr>
        <p:spPr bwMode="auto">
          <a:xfrm>
            <a:off x="611560" y="2160000"/>
            <a:ext cx="38779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reaction:	T(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p,e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)R</a:t>
            </a:r>
            <a:r>
              <a:rPr lang="en-GB" altLang="de-DE" dirty="0"/>
              <a:t>		</a:t>
            </a:r>
          </a:p>
        </p:txBody>
      </p:sp>
      <p:sp>
        <p:nvSpPr>
          <p:cNvPr id="38" name="Rectangle 145"/>
          <p:cNvSpPr>
            <a:spLocks noChangeArrowheads="1"/>
          </p:cNvSpPr>
          <p:nvPr/>
        </p:nvSpPr>
        <p:spPr bwMode="auto">
          <a:xfrm>
            <a:off x="4823560" y="2139206"/>
            <a:ext cx="4351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target</a:t>
            </a: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projectile</a:t>
            </a: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n-GB" altLang="de-DE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ejectile</a:t>
            </a: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recoil</a:t>
            </a: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Rectangle 146"/>
          <p:cNvSpPr>
            <a:spLocks noChangeArrowheads="1"/>
          </p:cNvSpPr>
          <p:nvPr/>
        </p:nvSpPr>
        <p:spPr bwMode="auto">
          <a:xfrm>
            <a:off x="2518873" y="2132856"/>
            <a:ext cx="936625" cy="360362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 Box 147"/>
          <p:cNvSpPr txBox="1">
            <a:spLocks noChangeArrowheads="1"/>
          </p:cNvSpPr>
          <p:nvPr/>
        </p:nvSpPr>
        <p:spPr bwMode="auto">
          <a:xfrm>
            <a:off x="7180865" y="4824740"/>
            <a:ext cx="19009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QUANTITY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6264000"/>
            <a:ext cx="435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Kronecker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applies for identical particles to avoid double counting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/>
      <p:bldP spid="31" grpId="0"/>
      <p:bldP spid="32" grpId="0"/>
      <p:bldP spid="37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nuclear reaction rates in stars</a:t>
            </a:r>
            <a:endParaRPr lang="en-US" dirty="0"/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2135981" y="2650227"/>
            <a:ext cx="4873450" cy="369332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aseline="30000" dirty="0">
                <a:sym typeface="Wingdings" panose="05000000000000000000" pitchFamily="2" charset="2"/>
              </a:rPr>
              <a:t>12</a:t>
            </a:r>
            <a:r>
              <a:rPr lang="en-GB" altLang="de-DE" dirty="0">
                <a:sym typeface="Wingdings" panose="05000000000000000000" pitchFamily="2" charset="2"/>
              </a:rPr>
              <a:t>C(</a:t>
            </a:r>
            <a:r>
              <a:rPr lang="en-GB" altLang="de-DE" dirty="0" err="1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GB" altLang="de-DE" dirty="0" err="1">
                <a:sym typeface="Wingdings" panose="05000000000000000000" pitchFamily="2" charset="2"/>
              </a:rPr>
              <a:t>,</a:t>
            </a:r>
            <a:r>
              <a:rPr lang="en-GB" altLang="de-DE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GB" altLang="de-DE" dirty="0">
                <a:sym typeface="Wingdings" panose="05000000000000000000" pitchFamily="2" charset="2"/>
              </a:rPr>
              <a:t>)</a:t>
            </a:r>
            <a:r>
              <a:rPr lang="en-GB" altLang="de-DE" baseline="30000" dirty="0">
                <a:sym typeface="Wingdings" panose="05000000000000000000" pitchFamily="2" charset="2"/>
              </a:rPr>
              <a:t>13</a:t>
            </a:r>
            <a:r>
              <a:rPr lang="en-GB" altLang="de-DE" dirty="0">
                <a:sym typeface="Wingdings" panose="05000000000000000000" pitchFamily="2" charset="2"/>
              </a:rPr>
              <a:t>N(</a:t>
            </a:r>
            <a:r>
              <a:rPr lang="en-GB" altLang="de-DE" dirty="0">
                <a:solidFill>
                  <a:srgbClr val="0000CC"/>
                </a:solidFill>
              </a:rPr>
              <a:t>e</a:t>
            </a:r>
            <a:r>
              <a:rPr lang="en-GB" altLang="de-DE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+</a:t>
            </a:r>
            <a:r>
              <a:rPr lang="en-GB" altLang="de-DE" dirty="0">
                <a:solidFill>
                  <a:srgbClr val="0000CC"/>
                </a:solidFill>
                <a:sym typeface="Symbol" panose="05050102010706020507" pitchFamily="18" charset="2"/>
              </a:rPr>
              <a:t></a:t>
            </a:r>
            <a:r>
              <a:rPr lang="en-GB" altLang="de-DE" dirty="0"/>
              <a:t>)</a:t>
            </a:r>
            <a:r>
              <a:rPr lang="en-GB" altLang="de-DE" baseline="30000" dirty="0">
                <a:sym typeface="Wingdings" panose="05000000000000000000" pitchFamily="2" charset="2"/>
              </a:rPr>
              <a:t>13</a:t>
            </a:r>
            <a:r>
              <a:rPr lang="en-GB" altLang="de-DE" dirty="0">
                <a:sym typeface="Wingdings" panose="05000000000000000000" pitchFamily="2" charset="2"/>
              </a:rPr>
              <a:t>C(</a:t>
            </a:r>
            <a:r>
              <a:rPr lang="en-GB" altLang="de-DE" dirty="0" err="1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GB" altLang="de-DE" dirty="0" err="1">
                <a:sym typeface="Wingdings" panose="05000000000000000000" pitchFamily="2" charset="2"/>
              </a:rPr>
              <a:t>,</a:t>
            </a:r>
            <a:r>
              <a:rPr lang="en-GB" altLang="de-DE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GB" altLang="de-DE" dirty="0">
                <a:sym typeface="Wingdings" panose="05000000000000000000" pitchFamily="2" charset="2"/>
              </a:rPr>
              <a:t>)</a:t>
            </a:r>
            <a:r>
              <a:rPr lang="en-GB" altLang="de-DE" baseline="30000" dirty="0">
                <a:sym typeface="Wingdings" panose="05000000000000000000" pitchFamily="2" charset="2"/>
              </a:rPr>
              <a:t>14</a:t>
            </a:r>
            <a:r>
              <a:rPr lang="en-GB" altLang="de-DE" dirty="0">
                <a:sym typeface="Wingdings" panose="05000000000000000000" pitchFamily="2" charset="2"/>
              </a:rPr>
              <a:t>N(</a:t>
            </a:r>
            <a:r>
              <a:rPr lang="en-GB" altLang="de-DE" dirty="0" err="1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GB" altLang="de-DE" dirty="0" err="1">
                <a:sym typeface="Wingdings" panose="05000000000000000000" pitchFamily="2" charset="2"/>
              </a:rPr>
              <a:t>,</a:t>
            </a:r>
            <a:r>
              <a:rPr lang="en-GB" altLang="de-DE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GB" altLang="de-DE" dirty="0">
                <a:sym typeface="Wingdings" panose="05000000000000000000" pitchFamily="2" charset="2"/>
              </a:rPr>
              <a:t>)</a:t>
            </a:r>
            <a:r>
              <a:rPr lang="en-GB" altLang="de-DE" baseline="30000" dirty="0">
                <a:sym typeface="Wingdings" panose="05000000000000000000" pitchFamily="2" charset="2"/>
              </a:rPr>
              <a:t>15</a:t>
            </a:r>
            <a:r>
              <a:rPr lang="en-GB" altLang="de-DE" dirty="0">
                <a:sym typeface="Wingdings" panose="05000000000000000000" pitchFamily="2" charset="2"/>
              </a:rPr>
              <a:t>O(</a:t>
            </a:r>
            <a:r>
              <a:rPr lang="en-GB" altLang="de-DE" dirty="0">
                <a:solidFill>
                  <a:srgbClr val="0000CC"/>
                </a:solidFill>
              </a:rPr>
              <a:t>e</a:t>
            </a:r>
            <a:r>
              <a:rPr lang="en-GB" altLang="de-DE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+</a:t>
            </a:r>
            <a:r>
              <a:rPr lang="en-GB" altLang="de-DE" dirty="0">
                <a:solidFill>
                  <a:srgbClr val="0000CC"/>
                </a:solidFill>
                <a:sym typeface="Symbol" panose="05050102010706020507" pitchFamily="18" charset="2"/>
              </a:rPr>
              <a:t></a:t>
            </a:r>
            <a:r>
              <a:rPr lang="en-GB" altLang="de-DE" dirty="0"/>
              <a:t>)</a:t>
            </a:r>
            <a:r>
              <a:rPr lang="en-GB" altLang="de-DE" baseline="30000" dirty="0">
                <a:sym typeface="Wingdings" panose="05000000000000000000" pitchFamily="2" charset="2"/>
              </a:rPr>
              <a:t>15</a:t>
            </a:r>
            <a:r>
              <a:rPr lang="en-GB" altLang="de-DE" dirty="0">
                <a:sym typeface="Wingdings" panose="05000000000000000000" pitchFamily="2" charset="2"/>
              </a:rPr>
              <a:t>N(</a:t>
            </a:r>
            <a:r>
              <a:rPr lang="en-GB" altLang="de-DE" dirty="0" err="1">
                <a:solidFill>
                  <a:srgbClr val="FF0000"/>
                </a:solidFill>
                <a:sym typeface="Wingdings" panose="05000000000000000000" pitchFamily="2" charset="2"/>
              </a:rPr>
              <a:t>p,</a:t>
            </a:r>
            <a:r>
              <a:rPr lang="en-GB" altLang="de-DE" dirty="0" err="1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GB" altLang="de-DE" dirty="0">
                <a:sym typeface="Wingdings" panose="05000000000000000000" pitchFamily="2" charset="2"/>
              </a:rPr>
              <a:t>)</a:t>
            </a:r>
            <a:r>
              <a:rPr lang="en-GB" altLang="de-DE" baseline="30000" dirty="0">
                <a:sym typeface="Wingdings" panose="05000000000000000000" pitchFamily="2" charset="2"/>
              </a:rPr>
              <a:t>12</a:t>
            </a:r>
            <a:r>
              <a:rPr lang="en-GB" altLang="de-DE" dirty="0">
                <a:sym typeface="Wingdings" panose="05000000000000000000" pitchFamily="2" charset="2"/>
              </a:rPr>
              <a:t>C</a:t>
            </a:r>
            <a:endParaRPr lang="en-US" altLang="de-DE" dirty="0">
              <a:sym typeface="Wingdings" panose="05000000000000000000" pitchFamily="2" charset="2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auto">
          <a:xfrm>
            <a:off x="813107" y="626153"/>
            <a:ext cx="1217000" cy="378601"/>
          </a:xfrm>
          <a:prstGeom prst="roundRect">
            <a:avLst>
              <a:gd name="adj" fmla="val 2352"/>
            </a:avLst>
          </a:prstGeom>
          <a:solidFill>
            <a:schemeClr val="accent2">
              <a:alpha val="14999"/>
            </a:schemeClr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CNO cycle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3941763" y="1695722"/>
            <a:ext cx="644525" cy="5286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3927475" y="640035"/>
            <a:ext cx="646113" cy="5302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4573588" y="1170260"/>
            <a:ext cx="644525" cy="528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74"/>
          <p:cNvSpPr>
            <a:spLocks noChangeArrowheads="1"/>
          </p:cNvSpPr>
          <p:nvPr/>
        </p:nvSpPr>
        <p:spPr bwMode="auto">
          <a:xfrm>
            <a:off x="3927475" y="1170260"/>
            <a:ext cx="646113" cy="528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75"/>
          <p:cNvSpPr>
            <a:spLocks noChangeArrowheads="1"/>
          </p:cNvSpPr>
          <p:nvPr/>
        </p:nvSpPr>
        <p:spPr bwMode="auto">
          <a:xfrm>
            <a:off x="3282950" y="1170260"/>
            <a:ext cx="644525" cy="528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76"/>
          <p:cNvSpPr>
            <a:spLocks noChangeArrowheads="1"/>
          </p:cNvSpPr>
          <p:nvPr/>
        </p:nvSpPr>
        <p:spPr bwMode="auto">
          <a:xfrm>
            <a:off x="3282950" y="1698897"/>
            <a:ext cx="644525" cy="5302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3282950" y="636860"/>
            <a:ext cx="19367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Line 78"/>
          <p:cNvSpPr>
            <a:spLocks noChangeShapeType="1"/>
          </p:cNvSpPr>
          <p:nvPr/>
        </p:nvSpPr>
        <p:spPr bwMode="auto">
          <a:xfrm>
            <a:off x="3927475" y="657497"/>
            <a:ext cx="0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79"/>
          <p:cNvSpPr>
            <a:spLocks noChangeShapeType="1"/>
          </p:cNvSpPr>
          <p:nvPr/>
        </p:nvSpPr>
        <p:spPr bwMode="auto">
          <a:xfrm>
            <a:off x="4573588" y="657497"/>
            <a:ext cx="0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80"/>
          <p:cNvSpPr>
            <a:spLocks noChangeShapeType="1"/>
          </p:cNvSpPr>
          <p:nvPr/>
        </p:nvSpPr>
        <p:spPr bwMode="auto">
          <a:xfrm>
            <a:off x="3282950" y="1698897"/>
            <a:ext cx="193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81"/>
          <p:cNvSpPr>
            <a:spLocks noChangeShapeType="1"/>
          </p:cNvSpPr>
          <p:nvPr/>
        </p:nvSpPr>
        <p:spPr bwMode="auto">
          <a:xfrm>
            <a:off x="3282950" y="1170260"/>
            <a:ext cx="193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82"/>
          <p:cNvSpPr txBox="1">
            <a:spLocks noChangeArrowheads="1"/>
          </p:cNvSpPr>
          <p:nvPr/>
        </p:nvSpPr>
        <p:spPr bwMode="auto">
          <a:xfrm>
            <a:off x="2771775" y="1787797"/>
            <a:ext cx="330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C</a:t>
            </a:r>
            <a:endParaRPr lang="en-US" altLang="de-DE"/>
          </a:p>
        </p:txBody>
      </p:sp>
      <p:sp>
        <p:nvSpPr>
          <p:cNvPr id="18" name="Text Box 83"/>
          <p:cNvSpPr txBox="1">
            <a:spLocks noChangeArrowheads="1"/>
          </p:cNvSpPr>
          <p:nvPr/>
        </p:nvSpPr>
        <p:spPr bwMode="auto">
          <a:xfrm>
            <a:off x="2771775" y="1255985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N</a:t>
            </a:r>
            <a:endParaRPr lang="en-US" altLang="de-DE"/>
          </a:p>
        </p:txBody>
      </p:sp>
      <p:sp>
        <p:nvSpPr>
          <p:cNvPr id="19" name="Text Box 84"/>
          <p:cNvSpPr txBox="1">
            <a:spLocks noChangeArrowheads="1"/>
          </p:cNvSpPr>
          <p:nvPr/>
        </p:nvSpPr>
        <p:spPr bwMode="auto">
          <a:xfrm>
            <a:off x="2771775" y="687660"/>
            <a:ext cx="342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O</a:t>
            </a:r>
            <a:endParaRPr lang="en-US" altLang="de-DE"/>
          </a:p>
        </p:txBody>
      </p:sp>
      <p:sp>
        <p:nvSpPr>
          <p:cNvPr id="20" name="Line 85"/>
          <p:cNvSpPr>
            <a:spLocks noChangeShapeType="1"/>
          </p:cNvSpPr>
          <p:nvPr/>
        </p:nvSpPr>
        <p:spPr bwMode="auto">
          <a:xfrm flipV="1">
            <a:off x="3548063" y="1321072"/>
            <a:ext cx="0" cy="646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86"/>
          <p:cNvSpPr>
            <a:spLocks noChangeShapeType="1"/>
          </p:cNvSpPr>
          <p:nvPr/>
        </p:nvSpPr>
        <p:spPr bwMode="auto">
          <a:xfrm>
            <a:off x="3548063" y="1336947"/>
            <a:ext cx="647700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87"/>
          <p:cNvSpPr>
            <a:spLocks noChangeShapeType="1"/>
          </p:cNvSpPr>
          <p:nvPr/>
        </p:nvSpPr>
        <p:spPr bwMode="auto">
          <a:xfrm flipV="1">
            <a:off x="4205288" y="817835"/>
            <a:ext cx="0" cy="636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88"/>
          <p:cNvSpPr>
            <a:spLocks noChangeShapeType="1"/>
          </p:cNvSpPr>
          <p:nvPr/>
        </p:nvSpPr>
        <p:spPr bwMode="auto">
          <a:xfrm>
            <a:off x="4211638" y="817835"/>
            <a:ext cx="646112" cy="617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89"/>
          <p:cNvSpPr>
            <a:spLocks noChangeShapeType="1"/>
          </p:cNvSpPr>
          <p:nvPr/>
        </p:nvSpPr>
        <p:spPr bwMode="auto">
          <a:xfrm flipH="1">
            <a:off x="3559175" y="1435372"/>
            <a:ext cx="1290638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Text Box 90"/>
          <p:cNvSpPr txBox="1">
            <a:spLocks noChangeArrowheads="1"/>
          </p:cNvSpPr>
          <p:nvPr/>
        </p:nvSpPr>
        <p:spPr bwMode="auto">
          <a:xfrm>
            <a:off x="4140200" y="1833835"/>
            <a:ext cx="4095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13</a:t>
            </a:r>
            <a:endParaRPr lang="en-US" altLang="de-DE"/>
          </a:p>
        </p:txBody>
      </p:sp>
      <p:sp>
        <p:nvSpPr>
          <p:cNvPr id="26" name="Text Box 91"/>
          <p:cNvSpPr txBox="1">
            <a:spLocks noChangeArrowheads="1"/>
          </p:cNvSpPr>
          <p:nvPr/>
        </p:nvSpPr>
        <p:spPr bwMode="auto">
          <a:xfrm>
            <a:off x="3835400" y="619397"/>
            <a:ext cx="4095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15</a:t>
            </a:r>
            <a:endParaRPr lang="en-US" altLang="de-DE"/>
          </a:p>
        </p:txBody>
      </p:sp>
      <p:sp>
        <p:nvSpPr>
          <p:cNvPr id="27" name="Text Box 92"/>
          <p:cNvSpPr txBox="1">
            <a:spLocks noChangeArrowheads="1"/>
          </p:cNvSpPr>
          <p:nvPr/>
        </p:nvSpPr>
        <p:spPr bwMode="auto">
          <a:xfrm>
            <a:off x="3190875" y="1833835"/>
            <a:ext cx="4095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12</a:t>
            </a:r>
            <a:endParaRPr lang="en-US" altLang="de-DE"/>
          </a:p>
        </p:txBody>
      </p:sp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3190875" y="110358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13</a:t>
            </a:r>
            <a:endParaRPr lang="en-US" altLang="de-DE"/>
          </a:p>
        </p:txBody>
      </p:sp>
      <p:sp>
        <p:nvSpPr>
          <p:cNvPr id="29" name="Text Box 94"/>
          <p:cNvSpPr txBox="1">
            <a:spLocks noChangeArrowheads="1"/>
          </p:cNvSpPr>
          <p:nvPr/>
        </p:nvSpPr>
        <p:spPr bwMode="auto">
          <a:xfrm>
            <a:off x="3835400" y="110358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14</a:t>
            </a:r>
            <a:endParaRPr lang="en-US" altLang="de-DE"/>
          </a:p>
        </p:txBody>
      </p:sp>
      <p:sp>
        <p:nvSpPr>
          <p:cNvPr id="30" name="Text Box 95"/>
          <p:cNvSpPr txBox="1">
            <a:spLocks noChangeArrowheads="1"/>
          </p:cNvSpPr>
          <p:nvPr/>
        </p:nvSpPr>
        <p:spPr bwMode="auto">
          <a:xfrm>
            <a:off x="4781550" y="110358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15</a:t>
            </a:r>
            <a:endParaRPr lang="en-US" altLang="de-DE"/>
          </a:p>
        </p:txBody>
      </p:sp>
      <p:sp>
        <p:nvSpPr>
          <p:cNvPr id="31" name="Text Box 96"/>
          <p:cNvSpPr txBox="1">
            <a:spLocks noChangeArrowheads="1"/>
          </p:cNvSpPr>
          <p:nvPr/>
        </p:nvSpPr>
        <p:spPr bwMode="auto">
          <a:xfrm>
            <a:off x="3373438" y="2225947"/>
            <a:ext cx="2968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6</a:t>
            </a:r>
            <a:endParaRPr lang="en-US" altLang="de-DE"/>
          </a:p>
        </p:txBody>
      </p: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4019550" y="2229122"/>
            <a:ext cx="2968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7</a:t>
            </a:r>
            <a:endParaRPr lang="en-US" altLang="de-DE"/>
          </a:p>
        </p:txBody>
      </p:sp>
      <p:sp>
        <p:nvSpPr>
          <p:cNvPr id="33" name="Text Box 98"/>
          <p:cNvSpPr txBox="1">
            <a:spLocks noChangeArrowheads="1"/>
          </p:cNvSpPr>
          <p:nvPr/>
        </p:nvSpPr>
        <p:spPr bwMode="auto">
          <a:xfrm>
            <a:off x="4665663" y="2229122"/>
            <a:ext cx="2968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8</a:t>
            </a:r>
            <a:endParaRPr lang="en-US" altLang="de-DE"/>
          </a:p>
        </p:txBody>
      </p:sp>
      <p:sp>
        <p:nvSpPr>
          <p:cNvPr id="34" name="Line 99"/>
          <p:cNvSpPr>
            <a:spLocks noChangeShapeType="1"/>
          </p:cNvSpPr>
          <p:nvPr/>
        </p:nvSpPr>
        <p:spPr bwMode="auto">
          <a:xfrm flipV="1">
            <a:off x="4205288" y="1432197"/>
            <a:ext cx="0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Text Box 100"/>
          <p:cNvSpPr txBox="1">
            <a:spLocks noChangeArrowheads="1"/>
          </p:cNvSpPr>
          <p:nvPr/>
        </p:nvSpPr>
        <p:spPr bwMode="auto">
          <a:xfrm>
            <a:off x="1570109" y="3645172"/>
            <a:ext cx="291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CNO isotopes act as catalysts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01"/>
          <p:cNvSpPr txBox="1">
            <a:spLocks noChangeArrowheads="1"/>
          </p:cNvSpPr>
          <p:nvPr/>
        </p:nvSpPr>
        <p:spPr bwMode="auto">
          <a:xfrm>
            <a:off x="1618454" y="4140000"/>
            <a:ext cx="5868000" cy="646331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result: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4p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 + 2e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+ 2</a:t>
            </a:r>
            <a:r>
              <a:rPr lang="en-GB" altLang="de-DE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GB" altLang="de-DE" dirty="0">
                <a:sym typeface="Wingdings" panose="05000000000000000000" pitchFamily="2" charset="2"/>
              </a:rPr>
              <a:t> + </a:t>
            </a:r>
            <a:r>
              <a:rPr lang="en-GB" alt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GB" altLang="de-DE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eff</a:t>
            </a:r>
            <a:r>
              <a:rPr lang="en-GB" alt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r>
              <a:rPr lang="en-GB" alt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GB" altLang="de-DE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eff</a:t>
            </a:r>
            <a:r>
              <a:rPr lang="en-GB" altLang="de-DE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26.73 MeV</a:t>
            </a:r>
            <a:endParaRPr lang="en-US" altLang="de-DE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7" name="Text Box 102"/>
          <p:cNvSpPr txBox="1">
            <a:spLocks noChangeArrowheads="1"/>
          </p:cNvSpPr>
          <p:nvPr/>
        </p:nvSpPr>
        <p:spPr bwMode="auto">
          <a:xfrm>
            <a:off x="1578937" y="3185869"/>
            <a:ext cx="59861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limited by </a:t>
            </a:r>
            <a:r>
              <a:rPr lang="en-GB" altLang="de-DE" dirty="0" smtClean="0">
                <a:sym typeface="Symbol" panose="05050102010706020507" pitchFamily="18" charset="2"/>
              </a:rPr>
              <a:t></a:t>
            </a:r>
            <a:r>
              <a:rPr lang="en-GB" altLang="de-DE" dirty="0">
                <a:sym typeface="Symbol" panose="05050102010706020507" pitchFamily="18" charset="2"/>
              </a:rPr>
              <a:t>-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altLang="de-DE" baseline="30000" dirty="0">
                <a:solidFill>
                  <a:srgbClr val="0000CC"/>
                </a:solidFill>
              </a:rPr>
              <a:t>13</a:t>
            </a:r>
            <a:r>
              <a:rPr lang="en-GB" altLang="de-DE" dirty="0">
                <a:solidFill>
                  <a:srgbClr val="0000CC"/>
                </a:solidFill>
              </a:rPr>
              <a:t>N</a:t>
            </a: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 ~ 10 min) and</a:t>
            </a:r>
            <a:r>
              <a:rPr lang="en-GB" altLang="de-DE" dirty="0"/>
              <a:t> </a:t>
            </a:r>
            <a:r>
              <a:rPr lang="en-GB" altLang="de-DE" baseline="30000" dirty="0">
                <a:solidFill>
                  <a:srgbClr val="0000CC"/>
                </a:solidFill>
              </a:rPr>
              <a:t>15</a:t>
            </a:r>
            <a:r>
              <a:rPr lang="en-GB" altLang="de-DE" dirty="0">
                <a:solidFill>
                  <a:srgbClr val="0000CC"/>
                </a:solidFill>
              </a:rPr>
              <a:t>O</a:t>
            </a: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 ~ 2 min)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05"/>
          <p:cNvSpPr txBox="1">
            <a:spLocks noChangeArrowheads="1"/>
          </p:cNvSpPr>
          <p:nvPr/>
        </p:nvSpPr>
        <p:spPr bwMode="auto">
          <a:xfrm>
            <a:off x="1822450" y="4750420"/>
            <a:ext cx="16987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</a:t>
            </a:r>
          </a:p>
        </p:txBody>
      </p:sp>
      <p:sp>
        <p:nvSpPr>
          <p:cNvPr id="39" name="Line 106"/>
          <p:cNvSpPr>
            <a:spLocks noChangeShapeType="1"/>
          </p:cNvSpPr>
          <p:nvPr/>
        </p:nvSpPr>
        <p:spPr bwMode="auto">
          <a:xfrm flipV="1">
            <a:off x="3479800" y="4509120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Text Box 107"/>
          <p:cNvSpPr txBox="1">
            <a:spLocks noChangeArrowheads="1"/>
          </p:cNvSpPr>
          <p:nvPr/>
        </p:nvSpPr>
        <p:spPr bwMode="auto">
          <a:xfrm>
            <a:off x="5435600" y="4750420"/>
            <a:ext cx="1995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production</a:t>
            </a:r>
          </a:p>
        </p:txBody>
      </p:sp>
      <p:sp>
        <p:nvSpPr>
          <p:cNvPr id="41" name="Line 108"/>
          <p:cNvSpPr>
            <a:spLocks noChangeShapeType="1"/>
          </p:cNvSpPr>
          <p:nvPr/>
        </p:nvSpPr>
        <p:spPr bwMode="auto">
          <a:xfrm flipH="1" flipV="1">
            <a:off x="5280025" y="4509120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Text Box 110"/>
          <p:cNvSpPr txBox="1">
            <a:spLocks noChangeArrowheads="1"/>
          </p:cNvSpPr>
          <p:nvPr/>
        </p:nvSpPr>
        <p:spPr bwMode="auto">
          <a:xfrm>
            <a:off x="852488" y="5359135"/>
            <a:ext cx="77819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stellar conditions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changes in energy production and nucleosynthesis</a:t>
            </a:r>
          </a:p>
        </p:txBody>
      </p:sp>
      <p:sp>
        <p:nvSpPr>
          <p:cNvPr id="43" name="Line 112"/>
          <p:cNvSpPr>
            <a:spLocks noChangeShapeType="1"/>
          </p:cNvSpPr>
          <p:nvPr/>
        </p:nvSpPr>
        <p:spPr bwMode="auto">
          <a:xfrm flipV="1">
            <a:off x="7308850" y="763860"/>
            <a:ext cx="0" cy="646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Line 113"/>
          <p:cNvSpPr>
            <a:spLocks noChangeShapeType="1"/>
          </p:cNvSpPr>
          <p:nvPr/>
        </p:nvSpPr>
        <p:spPr bwMode="auto">
          <a:xfrm>
            <a:off x="7310438" y="1441722"/>
            <a:ext cx="646112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114"/>
          <p:cNvSpPr>
            <a:spLocks noChangeShapeType="1"/>
          </p:cNvSpPr>
          <p:nvPr/>
        </p:nvSpPr>
        <p:spPr bwMode="auto">
          <a:xfrm flipH="1">
            <a:off x="6018213" y="1411560"/>
            <a:ext cx="1290637" cy="528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Text Box 115"/>
          <p:cNvSpPr txBox="1">
            <a:spLocks noChangeArrowheads="1"/>
          </p:cNvSpPr>
          <p:nvPr/>
        </p:nvSpPr>
        <p:spPr bwMode="auto">
          <a:xfrm>
            <a:off x="7432675" y="876572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(p,</a:t>
            </a:r>
            <a:r>
              <a:rPr lang="en-GB" altLang="de-DE">
                <a:latin typeface="Symbol" panose="05050102010706020507" pitchFamily="18" charset="2"/>
              </a:rPr>
              <a:t>g</a:t>
            </a:r>
            <a:r>
              <a:rPr lang="en-GB" altLang="de-DE"/>
              <a:t>)</a:t>
            </a:r>
          </a:p>
        </p:txBody>
      </p:sp>
      <p:sp>
        <p:nvSpPr>
          <p:cNvPr id="47" name="Text Box 116"/>
          <p:cNvSpPr txBox="1">
            <a:spLocks noChangeArrowheads="1"/>
          </p:cNvSpPr>
          <p:nvPr/>
        </p:nvSpPr>
        <p:spPr bwMode="auto">
          <a:xfrm>
            <a:off x="6443663" y="1698897"/>
            <a:ext cx="619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(p,</a:t>
            </a:r>
            <a:r>
              <a:rPr lang="en-GB" altLang="de-DE">
                <a:latin typeface="Symbol" panose="05050102010706020507" pitchFamily="18" charset="2"/>
              </a:rPr>
              <a:t>a</a:t>
            </a:r>
            <a:r>
              <a:rPr lang="en-GB" altLang="de-DE"/>
              <a:t>)</a:t>
            </a:r>
          </a:p>
        </p:txBody>
      </p:sp>
      <p:sp>
        <p:nvSpPr>
          <p:cNvPr id="48" name="Text Box 117"/>
          <p:cNvSpPr txBox="1">
            <a:spLocks noChangeArrowheads="1"/>
          </p:cNvSpPr>
          <p:nvPr/>
        </p:nvSpPr>
        <p:spPr bwMode="auto">
          <a:xfrm>
            <a:off x="7648575" y="1506810"/>
            <a:ext cx="61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(e</a:t>
            </a:r>
            <a:r>
              <a:rPr lang="en-GB" altLang="de-DE" baseline="30000">
                <a:latin typeface="Symbol" panose="05050102010706020507" pitchFamily="18" charset="2"/>
              </a:rPr>
              <a:t>+</a:t>
            </a:r>
            <a:r>
              <a:rPr lang="en-GB" altLang="de-DE">
                <a:latin typeface="Symbol" panose="05050102010706020507" pitchFamily="18" charset="2"/>
              </a:rPr>
              <a:t>n)</a:t>
            </a:r>
          </a:p>
        </p:txBody>
      </p:sp>
      <p:sp>
        <p:nvSpPr>
          <p:cNvPr id="49" name="Text Box 118"/>
          <p:cNvSpPr txBox="1">
            <a:spLocks noChangeArrowheads="1"/>
          </p:cNvSpPr>
          <p:nvPr/>
        </p:nvSpPr>
        <p:spPr bwMode="auto">
          <a:xfrm>
            <a:off x="170247" y="5918405"/>
            <a:ext cx="8832081" cy="4247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know</a:t>
            </a:r>
            <a:r>
              <a:rPr lang="en-GB" altLang="de-DE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all temperatures to determine</a:t>
            </a:r>
            <a:r>
              <a:rPr lang="en-GB" altLang="de-DE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PRODUCTION</a:t>
            </a:r>
            <a:endParaRPr lang="en-GB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/>
      <p:bldP spid="38" grpId="0"/>
      <p:bldP spid="40" grpId="0"/>
      <p:bldP spid="42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 changes and lifetimes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60000" y="720000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reaction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+ 2 → 3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60000" y="1260000"/>
            <a:ext cx="694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of type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destroyed via capture reaction with type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nuclei; type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nuclei are produced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60000" y="1800000"/>
            <a:ext cx="878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live time of type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nuclei in stellar environment is given by the differential equation: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60000" y="3387908"/>
                <a:ext cx="3899978" cy="6584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387908"/>
                <a:ext cx="3899978" cy="6584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feld 52"/>
          <p:cNvSpPr txBox="1"/>
          <p:nvPr/>
        </p:nvSpPr>
        <p:spPr>
          <a:xfrm>
            <a:off x="360000" y="2952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360000" y="2231441"/>
                <a:ext cx="2895408" cy="658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231441"/>
                <a:ext cx="2895408" cy="658450"/>
              </a:xfrm>
              <a:prstGeom prst="rect">
                <a:avLst/>
              </a:prstGeom>
              <a:blipFill>
                <a:blip r:embed="rId3"/>
                <a:stretch>
                  <a:fillRect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feld 100"/>
          <p:cNvSpPr txBox="1"/>
          <p:nvPr/>
        </p:nvSpPr>
        <p:spPr>
          <a:xfrm>
            <a:off x="4320000" y="2232000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lifetime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constant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5040000" y="3420000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Kronecker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symbol disappears often</a:t>
            </a:r>
          </a:p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equations are given: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feld 102"/>
              <p:cNvSpPr txBox="1"/>
              <p:nvPr/>
            </p:nvSpPr>
            <p:spPr>
              <a:xfrm>
                <a:off x="1169549" y="4128999"/>
                <a:ext cx="4472956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feld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49" y="4128999"/>
                <a:ext cx="4472956" cy="563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uppieren 107"/>
          <p:cNvGrpSpPr/>
          <p:nvPr/>
        </p:nvGrpSpPr>
        <p:grpSpPr>
          <a:xfrm>
            <a:off x="360000" y="4775512"/>
            <a:ext cx="5282505" cy="1605816"/>
            <a:chOff x="360000" y="4775512"/>
            <a:chExt cx="5282505" cy="1605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feld 103"/>
                <p:cNvSpPr txBox="1"/>
                <p:nvPr/>
              </p:nvSpPr>
              <p:spPr>
                <a:xfrm>
                  <a:off x="360000" y="4878650"/>
                  <a:ext cx="2503891" cy="565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feld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0" y="4878650"/>
                  <a:ext cx="2503891" cy="5657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feld 104"/>
                <p:cNvSpPr txBox="1"/>
                <p:nvPr/>
              </p:nvSpPr>
              <p:spPr>
                <a:xfrm>
                  <a:off x="360000" y="5647313"/>
                  <a:ext cx="2697470" cy="5654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feld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0" y="5647313"/>
                  <a:ext cx="2697470" cy="5654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Textfeld 105"/>
            <p:cNvSpPr txBox="1"/>
            <p:nvPr/>
          </p:nvSpPr>
          <p:spPr>
            <a:xfrm>
              <a:off x="3406027" y="4878874"/>
              <a:ext cx="214142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density             N</a:t>
              </a:r>
              <a:r>
                <a:rPr lang="en-US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matter density               </a:t>
              </a:r>
              <a:r>
                <a:rPr lang="el-G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ρ</a:t>
              </a:r>
              <a:endPara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Avogadro‘s number      N</a:t>
              </a:r>
              <a:r>
                <a:rPr lang="en-US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 fraction                X</a:t>
              </a:r>
              <a:r>
                <a:rPr lang="en-US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atomic mass                  A</a:t>
              </a:r>
              <a:r>
                <a:rPr lang="en-US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fraction                  Y</a:t>
              </a:r>
              <a:r>
                <a:rPr lang="en-US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360000" y="4775512"/>
              <a:ext cx="5282505" cy="1605816"/>
            </a:xfrm>
            <a:prstGeom prst="rect">
              <a:avLst/>
            </a:prstGeom>
            <a:noFill/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81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 changes and lifetimes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3" y="1109877"/>
            <a:ext cx="71294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reaction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 </a:t>
            </a: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3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where </a:t>
            </a: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destroyed through capture of </a:t>
            </a: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</a:t>
            </a: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produced</a:t>
            </a:r>
            <a:endParaRPr lang="en-GB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3138" y="5301208"/>
            <a:ext cx="374173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define:</a:t>
            </a:r>
          </a:p>
          <a:p>
            <a:pPr eaLnBrk="1" hangingPunct="1">
              <a:lnSpc>
                <a:spcPct val="80000"/>
              </a:lnSpc>
            </a:pPr>
            <a:endParaRPr lang="en-GB" altLang="de-DE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de-DE" sz="1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en-GB" altLang="de-DE" sz="1600" u="sng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 against destruction by with 2: 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44500" y="1735237"/>
            <a:ext cx="5711825" cy="3408363"/>
            <a:chOff x="585" y="1041"/>
            <a:chExt cx="4130" cy="2147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585" y="1041"/>
            <a:ext cx="4130" cy="2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0" name="Graph" r:id="rId3" imgW="3749760" imgH="3041280" progId="Origin50.Graph">
                    <p:embed/>
                  </p:oleObj>
                </mc:Choice>
                <mc:Fallback>
                  <p:oleObj name="Graph" r:id="rId3" imgW="3749760" imgH="3041280" progId="Origin50.Graph">
                    <p:embed/>
                    <p:pic>
                      <p:nvPicPr>
                        <p:cNvPr id="25603" name="Object 3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836" t="2435" r="2901" b="6088"/>
                        <a:stretch>
                          <a:fillRect/>
                        </a:stretch>
                      </p:blipFill>
                      <p:spPr bwMode="auto">
                        <a:xfrm>
                          <a:off x="585" y="1041"/>
                          <a:ext cx="4130" cy="2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1534" y="1344"/>
            <a:ext cx="913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1" name="Formel" r:id="rId5" imgW="1447560" imgH="812520" progId="Equation.3">
                    <p:embed/>
                  </p:oleObj>
                </mc:Choice>
                <mc:Fallback>
                  <p:oleObj name="Formel" r:id="rId5" imgW="1447560" imgH="812520" progId="Equation.3">
                    <p:embed/>
                    <p:pic>
                      <p:nvPicPr>
                        <p:cNvPr id="25604" name="Object 4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4" y="1344"/>
                          <a:ext cx="913" cy="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651" y="2400"/>
              <a:ext cx="9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de-DE" sz="1400" dirty="0">
                  <a:solidFill>
                    <a:srgbClr val="800000"/>
                  </a:solidFill>
                </a:rPr>
                <a:t>1 is destroyed</a:t>
              </a:r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1547" y="2308"/>
            <a:ext cx="607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2" name="Formel" r:id="rId7" imgW="965160" imgH="507960" progId="Equation.3">
                    <p:embed/>
                  </p:oleObj>
                </mc:Choice>
                <mc:Fallback>
                  <p:oleObj name="Formel" r:id="rId7" imgW="965160" imgH="507960" progId="Equation.3">
                    <p:embed/>
                    <p:pic>
                      <p:nvPicPr>
                        <p:cNvPr id="25605" name="Object 5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2308"/>
                          <a:ext cx="607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651" y="1356"/>
              <a:ext cx="9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de-DE" sz="1400" dirty="0">
                  <a:solidFill>
                    <a:srgbClr val="0000CC"/>
                  </a:solidFill>
                </a:rPr>
                <a:t>3 is produced</a:t>
              </a:r>
            </a:p>
          </p:txBody>
        </p:sp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2836" y="2076"/>
            <a:ext cx="8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3" name="Formel" r:id="rId9" imgW="139680" imgH="266400" progId="Equation.3">
                    <p:embed/>
                  </p:oleObj>
                </mc:Choice>
                <mc:Fallback>
                  <p:oleObj name="Formel" r:id="rId9" imgW="139680" imgH="266400" progId="Equation.3">
                    <p:embed/>
                    <p:pic>
                      <p:nvPicPr>
                        <p:cNvPr id="2560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6" y="2076"/>
                          <a:ext cx="8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80898" y="6156000"/>
            <a:ext cx="7582204" cy="338554"/>
          </a:xfrm>
          <a:prstGeom prst="rect">
            <a:avLst/>
          </a:prstGeom>
          <a:solidFill>
            <a:schemeClr val="accent2">
              <a:alpha val="14902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know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all temperatures to determine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470775" y="3338612"/>
            <a:ext cx="644525" cy="5286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456488" y="2282925"/>
            <a:ext cx="646112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8102600" y="2813150"/>
            <a:ext cx="644525" cy="5286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456488" y="2813150"/>
            <a:ext cx="646112" cy="5286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811963" y="2813150"/>
            <a:ext cx="644525" cy="5286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811963" y="3341787"/>
            <a:ext cx="644525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811963" y="2279750"/>
            <a:ext cx="19367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7456488" y="2300387"/>
            <a:ext cx="0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102600" y="2300387"/>
            <a:ext cx="0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6811963" y="3341787"/>
            <a:ext cx="193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6811963" y="2813150"/>
            <a:ext cx="193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389688" y="3430687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 dirty="0">
                <a:solidFill>
                  <a:srgbClr val="FF0000"/>
                </a:solidFill>
              </a:rPr>
              <a:t>C</a:t>
            </a:r>
            <a:endParaRPr lang="en-US" altLang="de-DE" sz="1600" dirty="0">
              <a:solidFill>
                <a:srgbClr val="FF0000"/>
              </a:solidFill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389688" y="28988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 dirty="0">
                <a:solidFill>
                  <a:srgbClr val="0000CC"/>
                </a:solidFill>
              </a:rPr>
              <a:t>N</a:t>
            </a:r>
            <a:endParaRPr lang="en-US" altLang="de-DE" sz="1600" dirty="0">
              <a:solidFill>
                <a:srgbClr val="0000CC"/>
              </a:solidFill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389688" y="2330550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/>
              <a:t>O</a:t>
            </a:r>
            <a:endParaRPr lang="en-US" altLang="de-DE" sz="1600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077075" y="2979837"/>
            <a:ext cx="647700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7734300" y="2460725"/>
            <a:ext cx="0" cy="636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7740650" y="2460725"/>
            <a:ext cx="646113" cy="617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7088188" y="3078262"/>
            <a:ext cx="1290637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669213" y="3476725"/>
            <a:ext cx="4095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/>
              <a:t>13</a:t>
            </a:r>
            <a:endParaRPr lang="en-US" altLang="de-DE" sz="160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364413" y="2262287"/>
            <a:ext cx="40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/>
              <a:t>15</a:t>
            </a:r>
            <a:endParaRPr lang="en-US" altLang="de-DE" sz="1600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719888" y="3476725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 dirty="0">
                <a:solidFill>
                  <a:srgbClr val="FF0000"/>
                </a:solidFill>
              </a:rPr>
              <a:t>12</a:t>
            </a:r>
            <a:endParaRPr lang="en-US" altLang="de-DE" sz="1600" dirty="0">
              <a:solidFill>
                <a:srgbClr val="FF0000"/>
              </a:solidFill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719888" y="274647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 dirty="0">
                <a:solidFill>
                  <a:srgbClr val="0000CC"/>
                </a:solidFill>
              </a:rPr>
              <a:t>13</a:t>
            </a:r>
            <a:endParaRPr lang="en-US" altLang="de-DE" sz="1600" dirty="0">
              <a:solidFill>
                <a:srgbClr val="0000CC"/>
              </a:solidFill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364413" y="274647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/>
              <a:t>14</a:t>
            </a:r>
            <a:endParaRPr lang="en-US" altLang="de-DE" sz="1600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8310563" y="274647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/>
              <a:t>15</a:t>
            </a:r>
            <a:endParaRPr lang="en-US" altLang="de-DE" sz="1600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6902450" y="3868837"/>
            <a:ext cx="296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/>
              <a:t>6</a:t>
            </a:r>
            <a:endParaRPr lang="en-US" altLang="de-DE" sz="1600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7548563" y="3872012"/>
            <a:ext cx="2968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/>
              <a:t>7</a:t>
            </a:r>
            <a:endParaRPr lang="en-US" altLang="de-DE" sz="1600"/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8194675" y="3872012"/>
            <a:ext cx="2968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/>
              <a:t>8</a:t>
            </a:r>
            <a:endParaRPr lang="en-US" altLang="de-DE" sz="1600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V="1">
            <a:off x="7734300" y="3075087"/>
            <a:ext cx="0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AutoShape 43"/>
          <p:cNvSpPr>
            <a:spLocks noChangeArrowheads="1"/>
          </p:cNvSpPr>
          <p:nvPr/>
        </p:nvSpPr>
        <p:spPr bwMode="auto">
          <a:xfrm>
            <a:off x="7019925" y="3054450"/>
            <a:ext cx="71438" cy="503237"/>
          </a:xfrm>
          <a:prstGeom prst="upArrow">
            <a:avLst>
              <a:gd name="adj1" fmla="val 50000"/>
              <a:gd name="adj2" fmla="val 176110"/>
            </a:avLst>
          </a:prstGeom>
          <a:gradFill rotWithShape="1">
            <a:gsLst>
              <a:gs pos="0">
                <a:srgbClr val="336699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7221538" y="1874937"/>
            <a:ext cx="8819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468000" y="548680"/>
            <a:ext cx="7816563" cy="56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are random processes with constant probability (</a:t>
            </a:r>
            <a:r>
              <a:rPr lang="en-GB" altLang="de-DE" sz="1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given conditions</a:t>
            </a:r>
          </a:p>
          <a:p>
            <a:pPr>
              <a:lnSpc>
                <a:spcPct val="12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 change is governed by same laws of radioactive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913570" y="5452015"/>
                <a:ext cx="2266261" cy="567271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570" y="5452015"/>
                <a:ext cx="2266261" cy="5672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0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27" grpId="0"/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quantity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8800" y="1712913"/>
            <a:ext cx="6797695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interacting nuclei in plasma are in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thermal equilibrium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at temperature</a:t>
            </a:r>
            <a:r>
              <a:rPr lang="en-GB" altLang="de-DE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</a:t>
            </a:r>
          </a:p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also assume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non-degenerate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non-relativistic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plasma</a:t>
            </a:r>
          </a:p>
          <a:p>
            <a:pPr>
              <a:lnSpc>
                <a:spcPct val="130000"/>
              </a:lnSpc>
              <a:buFont typeface="Symbol" panose="05050102010706020507" pitchFamily="18" charset="2"/>
              <a:buChar char="Þ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Maxwell-Boltzmann velocity distribution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456113" y="2276475"/>
          <a:ext cx="4364037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6" name="Graph" r:id="rId3" imgW="3578400" imgH="2888640" progId="Origin50.Graph">
                  <p:embed/>
                </p:oleObj>
              </mc:Choice>
              <mc:Fallback>
                <p:oleObj name="Graph" r:id="rId3" imgW="3578400" imgH="2888640" progId="Origin50.Graph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985"/>
                      <a:stretch>
                        <a:fillRect/>
                      </a:stretch>
                    </p:blipFill>
                    <p:spPr bwMode="auto">
                      <a:xfrm>
                        <a:off x="4456113" y="2276475"/>
                        <a:ext cx="4364037" cy="334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935645"/>
              </p:ext>
            </p:extLst>
          </p:nvPr>
        </p:nvGraphicFramePr>
        <p:xfrm>
          <a:off x="973138" y="2924944"/>
          <a:ext cx="30686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7" name="Formel" r:id="rId5" imgW="2908080" imgH="622080" progId="Equation.3">
                  <p:embed/>
                </p:oleObj>
              </mc:Choice>
              <mc:Fallback>
                <p:oleObj name="Formel" r:id="rId5" imgW="2908080" imgH="62208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2924944"/>
                        <a:ext cx="306863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29508"/>
              </p:ext>
            </p:extLst>
          </p:nvPr>
        </p:nvGraphicFramePr>
        <p:xfrm>
          <a:off x="2025650" y="4071119"/>
          <a:ext cx="13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" name="Formel" r:id="rId7" imgW="139680" imgH="266400" progId="Equation.3">
                  <p:embed/>
                </p:oleObj>
              </mc:Choice>
              <mc:Fallback>
                <p:oleObj name="Formel" r:id="rId7" imgW="139680" imgH="266400" progId="Equation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071119"/>
                        <a:ext cx="139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0113" y="3836169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GB" altLang="de-DE" sz="1400" dirty="0"/>
              <a:t> </a:t>
            </a: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4287838" y="3846513"/>
          <a:ext cx="13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9" name="Formel" r:id="rId9" imgW="139680" imgH="266400" progId="Equation.3">
                  <p:embed/>
                </p:oleObj>
              </mc:Choice>
              <mc:Fallback>
                <p:oleObj name="Formel" r:id="rId9" imgW="139680" imgH="266400" progId="Equation.3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3846513"/>
                        <a:ext cx="139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53696"/>
              </p:ext>
            </p:extLst>
          </p:nvPr>
        </p:nvGraphicFramePr>
        <p:xfrm>
          <a:off x="1498600" y="3691706"/>
          <a:ext cx="11747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0" name="Formel" r:id="rId10" imgW="1104840" imgH="609480" progId="Equation.3">
                  <p:embed/>
                </p:oleObj>
              </mc:Choice>
              <mc:Fallback>
                <p:oleObj name="Formel" r:id="rId10" imgW="1104840" imgH="609480" progId="Equation.3">
                  <p:embed/>
                  <p:pic>
                    <p:nvPicPr>
                      <p:cNvPr id="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3691706"/>
                        <a:ext cx="117475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744788" y="3818706"/>
            <a:ext cx="1159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mass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00113" y="4337819"/>
            <a:ext cx="24204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relative </a:t>
            </a:r>
            <a:r>
              <a:rPr lang="en-GB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velocity, E=1/2 </a:t>
            </a:r>
            <a:r>
              <a:rPr lang="el-GR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alt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altLang="de-DE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547813" y="554400"/>
            <a:ext cx="19543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stellar reaction rate</a:t>
            </a: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802155"/>
              </p:ext>
            </p:extLst>
          </p:nvPr>
        </p:nvGraphicFramePr>
        <p:xfrm>
          <a:off x="3635375" y="576000"/>
          <a:ext cx="18732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1" name="Formel" r:id="rId12" imgW="1752480" imgH="279360" progId="Equation.3">
                  <p:embed/>
                </p:oleObj>
              </mc:Choice>
              <mc:Fallback>
                <p:oleObj name="Formel" r:id="rId12" imgW="1752480" imgH="279360" progId="Equation.3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76000"/>
                        <a:ext cx="1873250" cy="29845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33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627313" y="887413"/>
            <a:ext cx="3211135" cy="67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need: 	a) velocity distribution</a:t>
            </a:r>
          </a:p>
          <a:p>
            <a:pPr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cross section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39750" y="1412875"/>
            <a:ext cx="2287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velocity distribution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65238" y="6155457"/>
            <a:ext cx="6425798" cy="397032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    	Sun   	T ~ 15x10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    	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kT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~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1.3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keV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3060967" y="5588204"/>
            <a:ext cx="2571217" cy="36933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8.6 x 10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T[K] 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4803759"/>
            <a:ext cx="3962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cross sections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1620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cross section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66864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nuclear theory available to determine reaction cross section a priori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33490" y="1728000"/>
            <a:ext cx="7028527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sensitively on:</a:t>
            </a:r>
          </a:p>
          <a:p>
            <a:pPr lvl="1"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the nuclei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</a:t>
            </a:r>
          </a:p>
          <a:p>
            <a:pPr lvl="1"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mechanism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can vary by orders of magnitude, depending on </a:t>
            </a:r>
            <a:r>
              <a:rPr lang="en-GB" alt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</a:t>
            </a:r>
            <a:r>
              <a:rPr lang="en-GB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42988" y="6021388"/>
            <a:ext cx="7346948" cy="3693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need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determine stellar reaction rates</a:t>
            </a:r>
            <a:endParaRPr lang="en-GB" altLang="de-DE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824000" y="5313363"/>
            <a:ext cx="19623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barn = 10</a:t>
            </a:r>
            <a:r>
              <a:rPr lang="en-GB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GB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 fm</a:t>
            </a:r>
            <a:r>
              <a:rPr lang="en-GB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90348"/>
              </p:ext>
            </p:extLst>
          </p:nvPr>
        </p:nvGraphicFramePr>
        <p:xfrm>
          <a:off x="2238375" y="3595688"/>
          <a:ext cx="5256213" cy="1646239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val="1287611070"/>
                    </a:ext>
                  </a:extLst>
                </a:gridCol>
                <a:gridCol w="1649413">
                  <a:extLst>
                    <a:ext uri="{9D8B030D-6E8A-4147-A177-3AD203B41FA5}">
                      <a16:colId xmlns:a16="http://schemas.microsoft.com/office/drawing/2014/main" val="224607545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86357426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82131154"/>
                    </a:ext>
                  </a:extLst>
                </a:gridCol>
              </a:tblGrid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Reaction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Force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 </a:t>
                      </a: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(barn)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GB" altLang="de-DE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(MeV)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868656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N(p,</a:t>
                      </a: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)</a:t>
                      </a:r>
                      <a:r>
                        <a:rPr kumimoji="0" lang="en-GB" altLang="de-D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12</a:t>
                      </a: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 </a:t>
                      </a: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76503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He(</a:t>
                      </a: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,)</a:t>
                      </a:r>
                      <a:r>
                        <a:rPr kumimoji="0" lang="en-GB" altLang="de-D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7</a:t>
                      </a: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Be </a:t>
                      </a: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electromagnetic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GB" altLang="de-D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840448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</a:t>
                      </a:r>
                      <a:r>
                        <a:rPr kumimoji="0" lang="en-GB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p,e</a:t>
                      </a:r>
                      <a:r>
                        <a:rPr kumimoji="0" lang="en-GB" altLang="de-D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)d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GB" altLang="de-D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999415"/>
                  </a:ext>
                </a:extLst>
              </a:tr>
            </a:tbl>
          </a:graphicData>
        </a:graphic>
      </p:graphicFrame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827088" y="3573463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31480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properties relevant to reaction rates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4005" y="499033"/>
            <a:ext cx="7127977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de-DE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recall: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nucleons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nuclei arranged in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quantised shells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given energy</a:t>
            </a:r>
          </a:p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nucleus’s configuration as a whole corresponds to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energy levels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500438" y="234818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500438" y="263711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500438" y="335624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500438" y="393251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500438" y="220372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157788" y="220372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2781300" y="206084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16200000">
            <a:off x="1729581" y="2823642"/>
            <a:ext cx="1719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excitation energy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2565400" y="393251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195513" y="374042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492500" y="359596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779963" y="3595960"/>
            <a:ext cx="37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0</a:t>
            </a:r>
            <a:r>
              <a:rPr lang="en-GB" altLang="de-DE" baseline="30000"/>
              <a:t>+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005263" y="4087813"/>
            <a:ext cx="598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aseline="30000"/>
              <a:t>20</a:t>
            </a:r>
            <a:r>
              <a:rPr lang="en-GB" altLang="de-DE"/>
              <a:t>Ne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497263" y="3068910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1.63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779963" y="3068910"/>
            <a:ext cx="37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2</a:t>
            </a:r>
            <a:r>
              <a:rPr lang="en-GB" altLang="de-DE" baseline="30000"/>
              <a:t>+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500438" y="2348185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4.25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500438" y="2060848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4.97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779963" y="2371998"/>
            <a:ext cx="37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4</a:t>
            </a:r>
            <a:r>
              <a:rPr lang="en-GB" altLang="de-DE" baseline="30000"/>
              <a:t>+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779963" y="2060848"/>
            <a:ext cx="34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2</a:t>
            </a:r>
            <a:r>
              <a:rPr lang="en-GB" altLang="de-DE" baseline="30000"/>
              <a:t>-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373688" y="3645173"/>
            <a:ext cx="13195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356225" y="3140348"/>
            <a:ext cx="1608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excited state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373688" y="2421210"/>
            <a:ext cx="1659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excited state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373688" y="2132285"/>
            <a:ext cx="1633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excited state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01305" y="1341438"/>
            <a:ext cx="93166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</a:t>
            </a:r>
          </a:p>
          <a:p>
            <a:pPr algn="ctr"/>
            <a:r>
              <a:rPr lang="en-GB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</a:p>
          <a:p>
            <a:pPr algn="ctr"/>
            <a:r>
              <a:rPr lang="en-GB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[MeV]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639337" y="1341438"/>
            <a:ext cx="65274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</a:p>
          <a:p>
            <a:pPr algn="ctr"/>
            <a:r>
              <a:rPr lang="en-GB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parity</a:t>
            </a:r>
          </a:p>
          <a:p>
            <a:pPr algn="ctr"/>
            <a:r>
              <a:rPr lang="en-GB" altLang="de-DE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de-DE" sz="1400" b="1" baseline="30000" dirty="0" err="1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endParaRPr lang="en-GB" altLang="de-DE" sz="1400" b="1" baseline="30000" dirty="0">
              <a:solidFill>
                <a:srgbClr val="0000CC"/>
              </a:solidFill>
              <a:latin typeface="Symbol" panose="05050102010706020507" pitchFamily="18" charset="2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360001" y="4437063"/>
            <a:ext cx="8784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nucleus in an excited state will eventually decay either by </a:t>
            </a:r>
            <a:r>
              <a:rPr lang="en-GB" altLang="de-DE" b="1" dirty="0">
                <a:solidFill>
                  <a:srgbClr val="0000CC"/>
                </a:solidFill>
                <a:latin typeface="Symbol" panose="05050102010706020507" pitchFamily="18" charset="2"/>
              </a:rPr>
              <a:t>g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p, n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GB" altLang="de-DE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b="1" dirty="0" smtClean="0">
                <a:solidFill>
                  <a:srgbClr val="0000CC"/>
                </a:solidFill>
                <a:latin typeface="Symbol" panose="05050102010706020507" pitchFamily="18" charset="2"/>
              </a:rPr>
              <a:t>a</a:t>
            </a:r>
            <a:r>
              <a:rPr lang="en-GB" altLang="de-DE" b="1" dirty="0">
                <a:solidFill>
                  <a:srgbClr val="0000CC"/>
                </a:solidFill>
              </a:rPr>
              <a:t>-</a:t>
            </a:r>
            <a:r>
              <a:rPr lang="en-GB" altLang="de-D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</a:p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 </a:t>
            </a:r>
            <a:r>
              <a:rPr lang="en-GB" altLang="de-DE" b="1" dirty="0">
                <a:solidFill>
                  <a:srgbClr val="0000CC"/>
                </a:solidFill>
                <a:latin typeface="Symbol" panose="05050102010706020507" pitchFamily="18" charset="2"/>
              </a:rPr>
              <a:t>t</a:t>
            </a:r>
            <a:r>
              <a:rPr lang="en-GB" altLang="de-DE" b="1" dirty="0">
                <a:solidFill>
                  <a:srgbClr val="336699"/>
                </a:solidFill>
              </a:rPr>
              <a:t>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corresponds to a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 </a:t>
            </a:r>
            <a:r>
              <a:rPr lang="en-GB" altLang="de-DE" b="1" dirty="0">
                <a:solidFill>
                  <a:srgbClr val="0000CC"/>
                </a:solidFill>
                <a:latin typeface="Symbol" panose="05050102010706020507" pitchFamily="18" charset="2"/>
              </a:rPr>
              <a:t>G</a:t>
            </a: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excitation energy of the state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3400425" y="55610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de-DE"/>
          </a:p>
        </p:txBody>
      </p:sp>
      <p:graphicFrame>
        <p:nvGraphicFramePr>
          <p:cNvPr id="32" name="Object 41"/>
          <p:cNvGraphicFramePr>
            <a:graphicFrameLocks noChangeAspect="1"/>
          </p:cNvGraphicFramePr>
          <p:nvPr>
            <p:extLst/>
          </p:nvPr>
        </p:nvGraphicFramePr>
        <p:xfrm>
          <a:off x="4502150" y="3006998"/>
          <a:ext cx="13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1" name="Formel" r:id="rId3" imgW="139680" imgH="266400" progId="Equation.3">
                  <p:embed/>
                </p:oleObj>
              </mc:Choice>
              <mc:Fallback>
                <p:oleObj name="Formel" r:id="rId3" imgW="139680" imgH="266400" progId="Equation.3">
                  <p:embed/>
                  <p:pic>
                    <p:nvPicPr>
                      <p:cNvPr id="3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006998"/>
                        <a:ext cx="139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5373688" y="5323977"/>
            <a:ext cx="254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Heisenberg’s relationship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360000" y="5832000"/>
            <a:ext cx="82253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lifetime for each individual exit channel is usually given in terms of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widths</a:t>
            </a: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1827213" y="6182766"/>
            <a:ext cx="1723549" cy="369332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Symbol" panose="05050102010706020507" pitchFamily="18" charset="2"/>
              </a:rPr>
              <a:t>G</a:t>
            </a:r>
            <a:r>
              <a:rPr lang="en-GB" altLang="de-DE" baseline="-25000" dirty="0">
                <a:latin typeface="Symbol" panose="05050102010706020507" pitchFamily="18" charset="2"/>
              </a:rPr>
              <a:t>g</a:t>
            </a:r>
            <a:r>
              <a:rPr lang="en-GB" altLang="de-DE" dirty="0"/>
              <a:t>, </a:t>
            </a:r>
            <a:r>
              <a:rPr lang="en-GB" altLang="de-DE" dirty="0" err="1">
                <a:latin typeface="Symbol" panose="05050102010706020507" pitchFamily="18" charset="2"/>
              </a:rPr>
              <a:t>G</a:t>
            </a:r>
            <a:r>
              <a:rPr lang="en-GB" altLang="de-DE" baseline="-25000" dirty="0" err="1"/>
              <a:t>p</a:t>
            </a:r>
            <a:r>
              <a:rPr lang="en-GB" altLang="de-DE" dirty="0"/>
              <a:t>, </a:t>
            </a:r>
            <a:r>
              <a:rPr lang="en-GB" altLang="de-DE" dirty="0" err="1">
                <a:latin typeface="Symbol" panose="05050102010706020507" pitchFamily="18" charset="2"/>
              </a:rPr>
              <a:t>G</a:t>
            </a:r>
            <a:r>
              <a:rPr lang="en-GB" altLang="de-DE" baseline="-25000" dirty="0" err="1"/>
              <a:t>n</a:t>
            </a: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altLang="de-DE" dirty="0"/>
              <a:t> </a:t>
            </a:r>
            <a:r>
              <a:rPr lang="en-GB" altLang="de-DE" dirty="0">
                <a:latin typeface="Symbol" panose="05050102010706020507" pitchFamily="18" charset="2"/>
              </a:rPr>
              <a:t>G</a:t>
            </a:r>
            <a:r>
              <a:rPr lang="en-GB" altLang="de-DE" baseline="-250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3995738" y="6165304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graphicFrame>
        <p:nvGraphicFramePr>
          <p:cNvPr id="38" name="Object 48"/>
          <p:cNvGraphicFramePr>
            <a:graphicFrameLocks noChangeAspect="1"/>
          </p:cNvGraphicFramePr>
          <p:nvPr>
            <p:extLst/>
          </p:nvPr>
        </p:nvGraphicFramePr>
        <p:xfrm>
          <a:off x="5148263" y="6235154"/>
          <a:ext cx="723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2" name="Formel" r:id="rId5" imgW="723600" imgH="266400" progId="Equation.3">
                  <p:embed/>
                </p:oleObj>
              </mc:Choice>
              <mc:Fallback>
                <p:oleObj name="Formel" r:id="rId5" imgW="723600" imgH="266400" progId="Equation.3">
                  <p:embed/>
                  <p:pic>
                    <p:nvPicPr>
                      <p:cNvPr id="38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6235154"/>
                        <a:ext cx="723900" cy="266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663575" y="1466850"/>
            <a:ext cx="96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087615" y="5250107"/>
                <a:ext cx="613951" cy="52597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615" y="5250107"/>
                <a:ext cx="613951" cy="525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5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6" grpId="0" animBg="1"/>
      <p:bldP spid="37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50974" y="1800000"/>
            <a:ext cx="3042051" cy="18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de-DE" b="1" dirty="0">
                <a:solidFill>
                  <a:srgbClr val="0000CC"/>
                </a:solidFill>
                <a:cs typeface="Times New Roman" panose="02020603050405020304" pitchFamily="18" charset="0"/>
              </a:rPr>
              <a:t>reaction mechanisms:</a:t>
            </a:r>
          </a:p>
          <a:p>
            <a:pPr>
              <a:lnSpc>
                <a:spcPct val="120000"/>
              </a:lnSpc>
            </a:pPr>
            <a:endParaRPr lang="en-GB" altLang="de-DE" b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altLang="de-DE" b="1" dirty="0">
                <a:solidFill>
                  <a:srgbClr val="0000CC"/>
                </a:solidFill>
                <a:cs typeface="Times New Roman" panose="02020603050405020304" pitchFamily="18" charset="0"/>
              </a:rPr>
              <a:t>I. direct reactions</a:t>
            </a:r>
          </a:p>
          <a:p>
            <a:pPr>
              <a:lnSpc>
                <a:spcPct val="120000"/>
              </a:lnSpc>
            </a:pPr>
            <a:r>
              <a:rPr lang="en-GB" altLang="de-DE" b="1" dirty="0">
                <a:solidFill>
                  <a:srgbClr val="0000CC"/>
                </a:solidFill>
                <a:cs typeface="Times New Roman" panose="02020603050405020304" pitchFamily="18" charset="0"/>
              </a:rPr>
              <a:t>II. resonant reactions</a:t>
            </a:r>
          </a:p>
        </p:txBody>
      </p:sp>
    </p:spTree>
    <p:extLst>
      <p:ext uri="{BB962C8B-B14F-4D97-AF65-F5344CB8AC3E}">
        <p14:creationId xmlns:p14="http://schemas.microsoft.com/office/powerpoint/2010/main" val="37184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0000" y="540000"/>
            <a:ext cx="17472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direct process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1989138"/>
            <a:ext cx="4977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		           </a:t>
            </a:r>
            <a:r>
              <a:rPr lang="en-GB" altLang="de-DE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radiative capture  </a:t>
            </a:r>
            <a:r>
              <a:rPr lang="en-GB" altLang="de-DE" dirty="0">
                <a:solidFill>
                  <a:srgbClr val="3333FF"/>
                </a:solidFill>
              </a:rPr>
              <a:t>A(</a:t>
            </a:r>
            <a:r>
              <a:rPr lang="en-GB" altLang="de-DE" dirty="0" err="1">
                <a:solidFill>
                  <a:srgbClr val="3333FF"/>
                </a:solidFill>
              </a:rPr>
              <a:t>x,</a:t>
            </a:r>
            <a:r>
              <a:rPr lang="en-GB" altLang="de-DE" dirty="0" err="1">
                <a:solidFill>
                  <a:srgbClr val="3333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GB" altLang="de-DE" dirty="0">
                <a:solidFill>
                  <a:srgbClr val="3333FF"/>
                </a:solidFill>
                <a:sym typeface="Wingdings" panose="05000000000000000000" pitchFamily="2" charset="2"/>
              </a:rPr>
              <a:t>)B</a:t>
            </a:r>
            <a:endParaRPr lang="en-GB" altLang="de-DE" dirty="0">
              <a:solidFill>
                <a:srgbClr val="3333FF"/>
              </a:solidFill>
              <a:latin typeface="Symbol" panose="05050102010706020507" pitchFamily="18" charset="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55650" y="1440000"/>
            <a:ext cx="3332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transition into a bound state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429125" y="3768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429125" y="34813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429125" y="2781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421063" y="33369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4429125" y="26162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5292725" y="26162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544888" y="3308350"/>
            <a:ext cx="53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A+x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697413" y="3740522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/>
              <a:t>B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149600" y="3379788"/>
            <a:ext cx="34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Q</a:t>
            </a:r>
            <a:endParaRPr lang="en-GB" altLang="de-DE" baseline="-2500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3997325" y="30495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997325" y="30495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4429125" y="3049588"/>
            <a:ext cx="28733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429125" y="3049588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552950" y="2944813"/>
            <a:ext cx="268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492500" y="2876550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E</a:t>
            </a:r>
            <a:r>
              <a:rPr lang="en-GB" altLang="de-DE" baseline="-25000"/>
              <a:t>cm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56000" y="900000"/>
            <a:ext cx="17899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one-step process</a:t>
            </a:r>
          </a:p>
        </p:txBody>
      </p:sp>
      <p:graphicFrame>
        <p:nvGraphicFramePr>
          <p:cNvPr id="24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644337"/>
              </p:ext>
            </p:extLst>
          </p:nvPr>
        </p:nvGraphicFramePr>
        <p:xfrm>
          <a:off x="1763713" y="4053012"/>
          <a:ext cx="20161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Formel" r:id="rId3" imgW="1638000" imgH="444240" progId="Equation.3">
                  <p:embed/>
                </p:oleObj>
              </mc:Choice>
              <mc:Fallback>
                <p:oleObj name="Formel" r:id="rId3" imgW="1638000" imgH="444240" progId="Equation.3">
                  <p:embed/>
                  <p:pic>
                    <p:nvPicPr>
                      <p:cNvPr id="92219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053012"/>
                        <a:ext cx="20161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1692275" y="4959474"/>
            <a:ext cx="5902578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cross section proportional to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matrix element</a:t>
            </a:r>
          </a:p>
          <a:p>
            <a:pPr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occur at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projectile energies</a:t>
            </a:r>
          </a:p>
          <a:p>
            <a:pPr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/>
              <a:t>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energy dependence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cross section</a:t>
            </a:r>
          </a:p>
        </p:txBody>
      </p:sp>
      <p:sp>
        <p:nvSpPr>
          <p:cNvPr id="26" name="Text Box 62"/>
          <p:cNvSpPr txBox="1">
            <a:spLocks noChangeArrowheads="1"/>
          </p:cNvSpPr>
          <p:nvPr/>
        </p:nvSpPr>
        <p:spPr bwMode="auto">
          <a:xfrm>
            <a:off x="4211638" y="4189537"/>
            <a:ext cx="46808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de-DE" sz="1600" dirty="0"/>
              <a:t>H</a:t>
            </a:r>
            <a:r>
              <a:rPr lang="en-GB" altLang="de-DE" sz="1600" baseline="-25000" dirty="0">
                <a:latin typeface="Symbol" panose="05050102010706020507" pitchFamily="18" charset="2"/>
              </a:rPr>
              <a:t>g</a:t>
            </a:r>
            <a:r>
              <a:rPr lang="en-GB" altLang="de-DE" sz="1600" dirty="0"/>
              <a:t> =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operator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describing the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1090166" y="6148065"/>
            <a:ext cx="66779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direct processes: stripping, pickup, charge exchange, Coulomb excitation</a:t>
            </a:r>
          </a:p>
        </p:txBody>
      </p:sp>
      <p:sp>
        <p:nvSpPr>
          <p:cNvPr id="28" name="Rectangle 64"/>
          <p:cNvSpPr>
            <a:spLocks noChangeArrowheads="1"/>
          </p:cNvSpPr>
          <p:nvPr/>
        </p:nvSpPr>
        <p:spPr bwMode="auto">
          <a:xfrm>
            <a:off x="3203575" y="1989138"/>
            <a:ext cx="2447925" cy="360362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1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65"/>
          <p:cNvSpPr>
            <a:spLocks noChangeShapeType="1"/>
          </p:cNvSpPr>
          <p:nvPr/>
        </p:nvSpPr>
        <p:spPr bwMode="auto">
          <a:xfrm>
            <a:off x="3492500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5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</a:t>
            </a:r>
            <a:endParaRPr lang="en-US" dirty="0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40000" y="576000"/>
            <a:ext cx="211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resonant process</a:t>
            </a:r>
          </a:p>
        </p:txBody>
      </p:sp>
      <p:sp>
        <p:nvSpPr>
          <p:cNvPr id="72" name="Rectangle 45"/>
          <p:cNvSpPr>
            <a:spLocks noChangeArrowheads="1"/>
          </p:cNvSpPr>
          <p:nvPr/>
        </p:nvSpPr>
        <p:spPr bwMode="auto">
          <a:xfrm>
            <a:off x="1403350" y="1790700"/>
            <a:ext cx="5903913" cy="4105275"/>
          </a:xfrm>
          <a:prstGeom prst="rect">
            <a:avLst/>
          </a:prstGeom>
          <a:solidFill>
            <a:srgbClr val="FFF7EF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 rot="5400000" flipH="1">
            <a:off x="584994" y="3661569"/>
            <a:ext cx="3600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" name="Line 6"/>
          <p:cNvSpPr>
            <a:spLocks noChangeShapeType="1"/>
          </p:cNvSpPr>
          <p:nvPr/>
        </p:nvSpPr>
        <p:spPr bwMode="auto">
          <a:xfrm rot="5400000" flipH="1">
            <a:off x="1520826" y="3660775"/>
            <a:ext cx="36004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 rot="16200000">
            <a:off x="2852738" y="4992687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 rot="16200000">
            <a:off x="2854326" y="4057650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auto">
          <a:xfrm rot="16200000">
            <a:off x="2854326" y="3481387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 rot="16200000">
            <a:off x="2854326" y="2905125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 rot="16200000">
            <a:off x="2854326" y="2438400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" name="Rectangle 18" descr="Diagonal dunkel nach oben"/>
          <p:cNvSpPr>
            <a:spLocks noChangeArrowheads="1"/>
          </p:cNvSpPr>
          <p:nvPr/>
        </p:nvSpPr>
        <p:spPr bwMode="auto">
          <a:xfrm rot="16200000">
            <a:off x="4771231" y="3553620"/>
            <a:ext cx="1152525" cy="22336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5337175" y="549275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Comic Sans MS" panose="030F0702030302020204" pitchFamily="66" charset="0"/>
              </a:rPr>
              <a:t>LOG</a:t>
            </a:r>
          </a:p>
          <a:p>
            <a:r>
              <a:rPr lang="it-IT" altLang="de-DE" sz="1200">
                <a:latin typeface="Comic Sans MS" panose="030F0702030302020204" pitchFamily="66" charset="0"/>
              </a:rPr>
              <a:t>SCALE </a:t>
            </a:r>
          </a:p>
        </p:txBody>
      </p:sp>
      <p:sp>
        <p:nvSpPr>
          <p:cNvPr id="82" name="Freeform 20"/>
          <p:cNvSpPr>
            <a:spLocks/>
          </p:cNvSpPr>
          <p:nvPr/>
        </p:nvSpPr>
        <p:spPr bwMode="auto">
          <a:xfrm>
            <a:off x="3994150" y="2349500"/>
            <a:ext cx="1303338" cy="2386013"/>
          </a:xfrm>
          <a:custGeom>
            <a:avLst/>
            <a:gdLst>
              <a:gd name="T0" fmla="*/ 576263 w 821"/>
              <a:gd name="T1" fmla="*/ 0 h 1503"/>
              <a:gd name="T2" fmla="*/ 612775 w 821"/>
              <a:gd name="T3" fmla="*/ 300038 h 1503"/>
              <a:gd name="T4" fmla="*/ 581025 w 821"/>
              <a:gd name="T5" fmla="*/ 542925 h 1503"/>
              <a:gd name="T6" fmla="*/ 3175 w 821"/>
              <a:gd name="T7" fmla="*/ 585788 h 1503"/>
              <a:gd name="T8" fmla="*/ 593725 w 821"/>
              <a:gd name="T9" fmla="*/ 619125 h 1503"/>
              <a:gd name="T10" fmla="*/ 688975 w 821"/>
              <a:gd name="T11" fmla="*/ 819150 h 1503"/>
              <a:gd name="T12" fmla="*/ 708025 w 821"/>
              <a:gd name="T13" fmla="*/ 1000125 h 1503"/>
              <a:gd name="T14" fmla="*/ 530225 w 821"/>
              <a:gd name="T15" fmla="*/ 1019175 h 1503"/>
              <a:gd name="T16" fmla="*/ 720725 w 821"/>
              <a:gd name="T17" fmla="*/ 1038225 h 1503"/>
              <a:gd name="T18" fmla="*/ 793750 w 821"/>
              <a:gd name="T19" fmla="*/ 1247775 h 1503"/>
              <a:gd name="T20" fmla="*/ 944563 w 821"/>
              <a:gd name="T21" fmla="*/ 1433513 h 1503"/>
              <a:gd name="T22" fmla="*/ 712788 w 821"/>
              <a:gd name="T23" fmla="*/ 1600200 h 1503"/>
              <a:gd name="T24" fmla="*/ 900113 w 821"/>
              <a:gd name="T25" fmla="*/ 1708150 h 1503"/>
              <a:gd name="T26" fmla="*/ 1003300 w 821"/>
              <a:gd name="T27" fmla="*/ 1871663 h 1503"/>
              <a:gd name="T28" fmla="*/ 1017588 w 821"/>
              <a:gd name="T29" fmla="*/ 2081213 h 1503"/>
              <a:gd name="T30" fmla="*/ 388938 w 821"/>
              <a:gd name="T31" fmla="*/ 2152650 h 1503"/>
              <a:gd name="T32" fmla="*/ 1052513 w 821"/>
              <a:gd name="T33" fmla="*/ 2195513 h 1503"/>
              <a:gd name="T34" fmla="*/ 1303338 w 821"/>
              <a:gd name="T35" fmla="*/ 2386013 h 15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21" h="1503">
                <a:moveTo>
                  <a:pt x="363" y="0"/>
                </a:moveTo>
                <a:cubicBezTo>
                  <a:pt x="367" y="31"/>
                  <a:pt x="386" y="132"/>
                  <a:pt x="386" y="189"/>
                </a:cubicBezTo>
                <a:cubicBezTo>
                  <a:pt x="386" y="246"/>
                  <a:pt x="430" y="312"/>
                  <a:pt x="366" y="342"/>
                </a:cubicBezTo>
                <a:cubicBezTo>
                  <a:pt x="302" y="372"/>
                  <a:pt x="0" y="361"/>
                  <a:pt x="2" y="369"/>
                </a:cubicBezTo>
                <a:cubicBezTo>
                  <a:pt x="4" y="377"/>
                  <a:pt x="303" y="366"/>
                  <a:pt x="374" y="390"/>
                </a:cubicBezTo>
                <a:cubicBezTo>
                  <a:pt x="446" y="414"/>
                  <a:pt x="423" y="476"/>
                  <a:pt x="434" y="516"/>
                </a:cubicBezTo>
                <a:cubicBezTo>
                  <a:pt x="446" y="556"/>
                  <a:pt x="462" y="609"/>
                  <a:pt x="446" y="630"/>
                </a:cubicBezTo>
                <a:cubicBezTo>
                  <a:pt x="430" y="651"/>
                  <a:pt x="333" y="638"/>
                  <a:pt x="334" y="642"/>
                </a:cubicBezTo>
                <a:cubicBezTo>
                  <a:pt x="335" y="646"/>
                  <a:pt x="427" y="630"/>
                  <a:pt x="454" y="654"/>
                </a:cubicBezTo>
                <a:cubicBezTo>
                  <a:pt x="482" y="678"/>
                  <a:pt x="477" y="745"/>
                  <a:pt x="500" y="786"/>
                </a:cubicBezTo>
                <a:cubicBezTo>
                  <a:pt x="523" y="827"/>
                  <a:pt x="603" y="866"/>
                  <a:pt x="595" y="903"/>
                </a:cubicBezTo>
                <a:cubicBezTo>
                  <a:pt x="586" y="940"/>
                  <a:pt x="454" y="979"/>
                  <a:pt x="449" y="1008"/>
                </a:cubicBezTo>
                <a:cubicBezTo>
                  <a:pt x="444" y="1037"/>
                  <a:pt x="536" y="1047"/>
                  <a:pt x="567" y="1076"/>
                </a:cubicBezTo>
                <a:cubicBezTo>
                  <a:pt x="598" y="1105"/>
                  <a:pt x="620" y="1140"/>
                  <a:pt x="632" y="1179"/>
                </a:cubicBezTo>
                <a:cubicBezTo>
                  <a:pt x="644" y="1218"/>
                  <a:pt x="705" y="1282"/>
                  <a:pt x="641" y="1311"/>
                </a:cubicBezTo>
                <a:cubicBezTo>
                  <a:pt x="577" y="1340"/>
                  <a:pt x="242" y="1344"/>
                  <a:pt x="245" y="1356"/>
                </a:cubicBezTo>
                <a:cubicBezTo>
                  <a:pt x="249" y="1368"/>
                  <a:pt x="568" y="1359"/>
                  <a:pt x="663" y="1383"/>
                </a:cubicBezTo>
                <a:cubicBezTo>
                  <a:pt x="759" y="1407"/>
                  <a:pt x="789" y="1478"/>
                  <a:pt x="821" y="1503"/>
                </a:cubicBezTo>
              </a:path>
            </a:pathLst>
          </a:custGeom>
          <a:noFill/>
          <a:ln w="127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Freeform 21"/>
          <p:cNvSpPr>
            <a:spLocks/>
          </p:cNvSpPr>
          <p:nvPr/>
        </p:nvSpPr>
        <p:spPr bwMode="auto">
          <a:xfrm rot="16200000">
            <a:off x="4087019" y="2828132"/>
            <a:ext cx="2813050" cy="1846262"/>
          </a:xfrm>
          <a:custGeom>
            <a:avLst/>
            <a:gdLst>
              <a:gd name="T0" fmla="*/ 2813050 w 1772"/>
              <a:gd name="T1" fmla="*/ 0 h 1218"/>
              <a:gd name="T2" fmla="*/ 2289175 w 1772"/>
              <a:gd name="T3" fmla="*/ 72759 h 1218"/>
              <a:gd name="T4" fmla="*/ 2074863 w 1772"/>
              <a:gd name="T5" fmla="*/ 100044 h 1218"/>
              <a:gd name="T6" fmla="*/ 1503363 w 1772"/>
              <a:gd name="T7" fmla="*/ 236467 h 1218"/>
              <a:gd name="T8" fmla="*/ 1236663 w 1772"/>
              <a:gd name="T9" fmla="*/ 313774 h 1218"/>
              <a:gd name="T10" fmla="*/ 798513 w 1772"/>
              <a:gd name="T11" fmla="*/ 495671 h 1218"/>
              <a:gd name="T12" fmla="*/ 412750 w 1772"/>
              <a:gd name="T13" fmla="*/ 741233 h 1218"/>
              <a:gd name="T14" fmla="*/ 174625 w 1772"/>
              <a:gd name="T15" fmla="*/ 1041365 h 1218"/>
              <a:gd name="T16" fmla="*/ 79375 w 1772"/>
              <a:gd name="T17" fmla="*/ 1314211 h 1218"/>
              <a:gd name="T18" fmla="*/ 46038 w 1772"/>
              <a:gd name="T19" fmla="*/ 1476403 h 1218"/>
              <a:gd name="T20" fmla="*/ 26988 w 1772"/>
              <a:gd name="T21" fmla="*/ 1594637 h 1218"/>
              <a:gd name="T22" fmla="*/ 1588 w 1772"/>
              <a:gd name="T23" fmla="*/ 1831104 h 1218"/>
              <a:gd name="T24" fmla="*/ 14288 w 1772"/>
              <a:gd name="T25" fmla="*/ 1687101 h 12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72" h="1218">
                <a:moveTo>
                  <a:pt x="1772" y="0"/>
                </a:moveTo>
                <a:cubicBezTo>
                  <a:pt x="1717" y="8"/>
                  <a:pt x="1519" y="37"/>
                  <a:pt x="1442" y="48"/>
                </a:cubicBezTo>
                <a:cubicBezTo>
                  <a:pt x="1365" y="59"/>
                  <a:pt x="1389" y="48"/>
                  <a:pt x="1307" y="66"/>
                </a:cubicBezTo>
                <a:cubicBezTo>
                  <a:pt x="1225" y="84"/>
                  <a:pt x="1035" y="132"/>
                  <a:pt x="947" y="156"/>
                </a:cubicBezTo>
                <a:cubicBezTo>
                  <a:pt x="859" y="180"/>
                  <a:pt x="853" y="179"/>
                  <a:pt x="779" y="207"/>
                </a:cubicBezTo>
                <a:cubicBezTo>
                  <a:pt x="705" y="235"/>
                  <a:pt x="589" y="280"/>
                  <a:pt x="503" y="327"/>
                </a:cubicBezTo>
                <a:cubicBezTo>
                  <a:pt x="417" y="374"/>
                  <a:pt x="325" y="429"/>
                  <a:pt x="260" y="489"/>
                </a:cubicBezTo>
                <a:cubicBezTo>
                  <a:pt x="195" y="549"/>
                  <a:pt x="145" y="624"/>
                  <a:pt x="110" y="687"/>
                </a:cubicBezTo>
                <a:cubicBezTo>
                  <a:pt x="75" y="750"/>
                  <a:pt x="63" y="819"/>
                  <a:pt x="50" y="867"/>
                </a:cubicBezTo>
                <a:cubicBezTo>
                  <a:pt x="37" y="915"/>
                  <a:pt x="34" y="943"/>
                  <a:pt x="29" y="974"/>
                </a:cubicBezTo>
                <a:cubicBezTo>
                  <a:pt x="24" y="1005"/>
                  <a:pt x="22" y="1013"/>
                  <a:pt x="17" y="1052"/>
                </a:cubicBezTo>
                <a:cubicBezTo>
                  <a:pt x="12" y="1091"/>
                  <a:pt x="2" y="1199"/>
                  <a:pt x="1" y="1208"/>
                </a:cubicBezTo>
                <a:cubicBezTo>
                  <a:pt x="0" y="1218"/>
                  <a:pt x="7" y="1132"/>
                  <a:pt x="9" y="1113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Text Box 22"/>
          <p:cNvSpPr txBox="1">
            <a:spLocks noChangeArrowheads="1"/>
          </p:cNvSpPr>
          <p:nvPr/>
        </p:nvSpPr>
        <p:spPr bwMode="auto">
          <a:xfrm rot="16200000">
            <a:off x="6222206" y="2645569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de-DE" sz="1200">
                <a:solidFill>
                  <a:srgbClr val="8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</a:t>
            </a:r>
            <a:endParaRPr lang="it-IT" altLang="de-DE" sz="1200">
              <a:latin typeface="Comic Sans MS" panose="030F0702030302020204" pitchFamily="66" charset="0"/>
            </a:endParaRPr>
          </a:p>
        </p:txBody>
      </p:sp>
      <p:sp>
        <p:nvSpPr>
          <p:cNvPr id="85" name="Freeform 23"/>
          <p:cNvSpPr>
            <a:spLocks/>
          </p:cNvSpPr>
          <p:nvPr/>
        </p:nvSpPr>
        <p:spPr bwMode="auto">
          <a:xfrm rot="16200000">
            <a:off x="5917407" y="2226469"/>
            <a:ext cx="298450" cy="1587"/>
          </a:xfrm>
          <a:custGeom>
            <a:avLst/>
            <a:gdLst>
              <a:gd name="T0" fmla="*/ 0 w 324"/>
              <a:gd name="T1" fmla="*/ 0 h 1"/>
              <a:gd name="T2" fmla="*/ 298450 w 32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4" h="1">
                <a:moveTo>
                  <a:pt x="0" y="0"/>
                </a:moveTo>
                <a:lnTo>
                  <a:pt x="32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 Box 24"/>
          <p:cNvSpPr txBox="1">
            <a:spLocks noChangeArrowheads="1"/>
          </p:cNvSpPr>
          <p:nvPr/>
        </p:nvSpPr>
        <p:spPr bwMode="auto">
          <a:xfrm rot="16200000">
            <a:off x="5217319" y="3058319"/>
            <a:ext cx="1689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de-DE" sz="1200">
                <a:latin typeface="Comic Sans MS" panose="030F0702030302020204" pitchFamily="66" charset="0"/>
              </a:rPr>
              <a:t>direct measurements</a:t>
            </a:r>
          </a:p>
        </p:txBody>
      </p:sp>
      <p:sp>
        <p:nvSpPr>
          <p:cNvPr id="87" name="Line 25"/>
          <p:cNvSpPr>
            <a:spLocks noChangeShapeType="1"/>
          </p:cNvSpPr>
          <p:nvPr/>
        </p:nvSpPr>
        <p:spPr bwMode="auto">
          <a:xfrm rot="16200000" flipH="1">
            <a:off x="5888038" y="4205288"/>
            <a:ext cx="35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 rot="16200000">
            <a:off x="6423819" y="4563269"/>
            <a:ext cx="349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de-DE" sz="1200">
                <a:solidFill>
                  <a:srgbClr val="003300"/>
                </a:solidFill>
                <a:latin typeface="Comic Sans MS" panose="030F0702030302020204" pitchFamily="66" charset="0"/>
              </a:rPr>
              <a:t>E</a:t>
            </a:r>
            <a:r>
              <a:rPr lang="it-IT" altLang="de-DE" sz="1200" baseline="-25000">
                <a:solidFill>
                  <a:srgbClr val="003300"/>
                </a:solidFill>
                <a:latin typeface="Comic Sans MS" panose="030F0702030302020204" pitchFamily="66" charset="0"/>
              </a:rPr>
              <a:t>G</a:t>
            </a:r>
            <a:endParaRPr lang="it-IT" altLang="de-DE" sz="1200">
              <a:latin typeface="Comic Sans MS" panose="030F0702030302020204" pitchFamily="66" charset="0"/>
            </a:endParaRP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 rot="16200000">
            <a:off x="6363494" y="2550319"/>
            <a:ext cx="466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it-IT" altLang="de-DE" sz="1200">
                <a:solidFill>
                  <a:srgbClr val="800000"/>
                </a:solidFill>
                <a:latin typeface="Comic Sans MS" panose="030F0702030302020204" pitchFamily="66" charset="0"/>
              </a:rPr>
              <a:t>E</a:t>
            </a:r>
            <a:r>
              <a:rPr lang="it-IT" altLang="de-DE" sz="1200" baseline="-25000">
                <a:solidFill>
                  <a:srgbClr val="800000"/>
                </a:solidFill>
                <a:latin typeface="Comic Sans MS" panose="030F0702030302020204" pitchFamily="66" charset="0"/>
              </a:rPr>
              <a:t>coul</a:t>
            </a:r>
            <a:endParaRPr lang="it-IT" altLang="de-DE" sz="1200">
              <a:latin typeface="Comic Sans MS" panose="030F0702030302020204" pitchFamily="66" charset="0"/>
            </a:endParaRPr>
          </a:p>
        </p:txBody>
      </p:sp>
      <p:sp>
        <p:nvSpPr>
          <p:cNvPr id="90" name="Line 28"/>
          <p:cNvSpPr>
            <a:spLocks noChangeShapeType="1"/>
          </p:cNvSpPr>
          <p:nvPr/>
        </p:nvSpPr>
        <p:spPr bwMode="auto">
          <a:xfrm rot="16200000">
            <a:off x="4783138" y="37592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29"/>
          <p:cNvSpPr>
            <a:spLocks noChangeShapeType="1"/>
          </p:cNvSpPr>
          <p:nvPr/>
        </p:nvSpPr>
        <p:spPr bwMode="auto">
          <a:xfrm rot="16200000" flipV="1">
            <a:off x="5190332" y="4147343"/>
            <a:ext cx="0" cy="2576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Text Box 30"/>
          <p:cNvSpPr txBox="1">
            <a:spLocks noChangeArrowheads="1"/>
          </p:cNvSpPr>
          <p:nvPr/>
        </p:nvSpPr>
        <p:spPr bwMode="auto">
          <a:xfrm rot="16200000">
            <a:off x="6571456" y="2440782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de-DE" sz="1200">
                <a:solidFill>
                  <a:srgbClr val="800000"/>
                </a:solidFill>
                <a:latin typeface="Comic Sans MS" panose="030F0702030302020204" pitchFamily="66" charset="0"/>
              </a:rPr>
              <a:t>Coulomb </a:t>
            </a:r>
          </a:p>
          <a:p>
            <a:pPr algn="l"/>
            <a:r>
              <a:rPr lang="en-US" altLang="de-DE" sz="1200">
                <a:solidFill>
                  <a:srgbClr val="800000"/>
                </a:solidFill>
                <a:latin typeface="Comic Sans MS" panose="030F0702030302020204" pitchFamily="66" charset="0"/>
              </a:rPr>
              <a:t>barrier</a:t>
            </a: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4543425" y="5462588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de-DE" sz="1400">
                <a:latin typeface="Comic Sans MS" panose="030F0702030302020204" pitchFamily="66" charset="0"/>
                <a:sym typeface="Symbol" panose="05050102010706020507" pitchFamily="18" charset="2"/>
              </a:rPr>
              <a:t>(E)</a:t>
            </a:r>
            <a:endParaRPr lang="en-US" altLang="de-DE" sz="1400">
              <a:latin typeface="Comic Sans MS" panose="030F0702030302020204" pitchFamily="66" charset="0"/>
            </a:endParaRPr>
          </a:p>
        </p:txBody>
      </p:sp>
      <p:sp>
        <p:nvSpPr>
          <p:cNvPr id="94" name="Line 32"/>
          <p:cNvSpPr>
            <a:spLocks noChangeShapeType="1"/>
          </p:cNvSpPr>
          <p:nvPr/>
        </p:nvSpPr>
        <p:spPr bwMode="auto">
          <a:xfrm rot="16200000">
            <a:off x="5122863" y="4068762"/>
            <a:ext cx="7620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Text Box 33"/>
          <p:cNvSpPr txBox="1">
            <a:spLocks noChangeArrowheads="1"/>
          </p:cNvSpPr>
          <p:nvPr/>
        </p:nvSpPr>
        <p:spPr bwMode="auto">
          <a:xfrm rot="16200000">
            <a:off x="4804569" y="3450431"/>
            <a:ext cx="1104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GB" altLang="de-DE" sz="1200">
                <a:latin typeface="Comic Sans MS" panose="030F0702030302020204" pitchFamily="66" charset="0"/>
              </a:rPr>
              <a:t>non-resonant</a:t>
            </a:r>
            <a:endParaRPr lang="en-US" altLang="de-DE" sz="1200">
              <a:latin typeface="Comic Sans MS" panose="030F0702030302020204" pitchFamily="66" charset="0"/>
            </a:endParaRPr>
          </a:p>
        </p:txBody>
      </p:sp>
      <p:sp>
        <p:nvSpPr>
          <p:cNvPr id="96" name="Line 34"/>
          <p:cNvSpPr>
            <a:spLocks noChangeShapeType="1"/>
          </p:cNvSpPr>
          <p:nvPr/>
        </p:nvSpPr>
        <p:spPr bwMode="auto">
          <a:xfrm rot="16200000" flipH="1">
            <a:off x="4210050" y="4257675"/>
            <a:ext cx="22860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Text Box 35"/>
          <p:cNvSpPr txBox="1">
            <a:spLocks noChangeArrowheads="1"/>
          </p:cNvSpPr>
          <p:nvPr/>
        </p:nvSpPr>
        <p:spPr bwMode="auto">
          <a:xfrm rot="16200000">
            <a:off x="3752851" y="3609975"/>
            <a:ext cx="893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GB" altLang="de-DE" sz="1200">
                <a:latin typeface="Comic Sans MS" panose="030F0702030302020204" pitchFamily="66" charset="0"/>
              </a:rPr>
              <a:t>resonance</a:t>
            </a:r>
            <a:endParaRPr lang="en-US" altLang="de-DE" sz="1200">
              <a:latin typeface="Comic Sans MS" panose="030F0702030302020204" pitchFamily="66" charset="0"/>
            </a:endParaRPr>
          </a:p>
        </p:txBody>
      </p:sp>
      <p:sp>
        <p:nvSpPr>
          <p:cNvPr id="98" name="Line 36"/>
          <p:cNvSpPr>
            <a:spLocks noChangeShapeType="1"/>
          </p:cNvSpPr>
          <p:nvPr/>
        </p:nvSpPr>
        <p:spPr bwMode="auto">
          <a:xfrm rot="16200000">
            <a:off x="6058694" y="4250532"/>
            <a:ext cx="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AutoShape 37"/>
          <p:cNvSpPr>
            <a:spLocks/>
          </p:cNvSpPr>
          <p:nvPr/>
        </p:nvSpPr>
        <p:spPr bwMode="auto">
          <a:xfrm rot="10800000">
            <a:off x="6662738" y="4162425"/>
            <a:ext cx="146050" cy="1066800"/>
          </a:xfrm>
          <a:prstGeom prst="leftBrace">
            <a:avLst>
              <a:gd name="adj1" fmla="val 608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0" name="Text Box 38"/>
          <p:cNvSpPr txBox="1">
            <a:spLocks noChangeArrowheads="1"/>
          </p:cNvSpPr>
          <p:nvPr/>
        </p:nvSpPr>
        <p:spPr bwMode="auto">
          <a:xfrm rot="16200000">
            <a:off x="6404769" y="4425157"/>
            <a:ext cx="1201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200">
                <a:solidFill>
                  <a:srgbClr val="800000"/>
                </a:solidFill>
                <a:latin typeface="Comic Sans MS" panose="030F0702030302020204" pitchFamily="66" charset="0"/>
              </a:rPr>
              <a:t>Astrophysical </a:t>
            </a:r>
          </a:p>
          <a:p>
            <a:pPr eaLnBrk="1" hangingPunct="1"/>
            <a:r>
              <a:rPr lang="en-GB" altLang="de-DE" sz="1200">
                <a:solidFill>
                  <a:srgbClr val="800000"/>
                </a:solidFill>
                <a:latin typeface="Comic Sans MS" panose="030F0702030302020204" pitchFamily="66" charset="0"/>
              </a:rPr>
              <a:t>region</a:t>
            </a:r>
            <a:endParaRPr lang="en-US" altLang="de-DE" sz="120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1406525" y="4311650"/>
            <a:ext cx="982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/>
              <a:t>E, J, </a:t>
            </a:r>
            <a:r>
              <a:rPr lang="en-GB" altLang="de-DE" sz="1600" i="1">
                <a:cs typeface="Times New Roman" panose="02020603050405020304" pitchFamily="18" charset="0"/>
              </a:rPr>
              <a:t>ℓ</a:t>
            </a:r>
            <a:r>
              <a:rPr lang="en-GB" altLang="de-DE" sz="1600" baseline="-25000"/>
              <a:t>tr</a:t>
            </a:r>
            <a:r>
              <a:rPr lang="en-GB" altLang="de-DE" sz="1600"/>
              <a:t>, </a:t>
            </a:r>
            <a:r>
              <a:rPr lang="en-GB" altLang="de-DE" sz="160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02" name="Text Box 42"/>
          <p:cNvSpPr txBox="1">
            <a:spLocks noChangeArrowheads="1"/>
          </p:cNvSpPr>
          <p:nvPr/>
        </p:nvSpPr>
        <p:spPr bwMode="auto">
          <a:xfrm>
            <a:off x="1403350" y="3751263"/>
            <a:ext cx="982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/>
              <a:t>E, J, </a:t>
            </a:r>
            <a:r>
              <a:rPr lang="en-GB" altLang="de-DE" sz="1600" i="1">
                <a:cs typeface="Times New Roman" panose="02020603050405020304" pitchFamily="18" charset="0"/>
              </a:rPr>
              <a:t>ℓ</a:t>
            </a:r>
            <a:r>
              <a:rPr lang="en-GB" altLang="de-DE" sz="1600" baseline="-25000"/>
              <a:t>tr</a:t>
            </a:r>
            <a:r>
              <a:rPr lang="en-GB" altLang="de-DE" sz="1600"/>
              <a:t>, </a:t>
            </a:r>
            <a:r>
              <a:rPr lang="en-GB" altLang="de-DE" sz="160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03" name="Text Box 43"/>
          <p:cNvSpPr txBox="1">
            <a:spLocks noChangeArrowheads="1"/>
          </p:cNvSpPr>
          <p:nvPr/>
        </p:nvSpPr>
        <p:spPr bwMode="auto">
          <a:xfrm>
            <a:off x="1403350" y="3181350"/>
            <a:ext cx="982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/>
              <a:t>E, J, </a:t>
            </a:r>
            <a:r>
              <a:rPr lang="en-GB" altLang="de-DE" sz="1600" i="1">
                <a:cs typeface="Times New Roman" panose="02020603050405020304" pitchFamily="18" charset="0"/>
              </a:rPr>
              <a:t>ℓ</a:t>
            </a:r>
            <a:r>
              <a:rPr lang="en-GB" altLang="de-DE" sz="1600" baseline="-25000"/>
              <a:t>tr</a:t>
            </a:r>
            <a:r>
              <a:rPr lang="en-GB" altLang="de-DE" sz="1600"/>
              <a:t>, </a:t>
            </a:r>
            <a:r>
              <a:rPr lang="en-GB" altLang="de-DE" sz="160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04" name="Text Box 44"/>
          <p:cNvSpPr txBox="1">
            <a:spLocks noChangeArrowheads="1"/>
          </p:cNvSpPr>
          <p:nvPr/>
        </p:nvSpPr>
        <p:spPr bwMode="auto">
          <a:xfrm>
            <a:off x="1403350" y="2678113"/>
            <a:ext cx="982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/>
              <a:t>E, J, </a:t>
            </a:r>
            <a:r>
              <a:rPr lang="en-GB" altLang="de-DE" sz="1600" i="1">
                <a:cs typeface="Times New Roman" panose="02020603050405020304" pitchFamily="18" charset="0"/>
              </a:rPr>
              <a:t>ℓ</a:t>
            </a:r>
            <a:r>
              <a:rPr lang="en-GB" altLang="de-DE" sz="1600" baseline="-25000"/>
              <a:t>tr</a:t>
            </a:r>
            <a:r>
              <a:rPr lang="en-GB" altLang="de-DE" sz="1600"/>
              <a:t>, </a:t>
            </a:r>
            <a:r>
              <a:rPr lang="en-GB" altLang="de-DE" sz="1600">
                <a:latin typeface="Symbol" panose="05050102010706020507" pitchFamily="18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020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nuclear astrophysics</a:t>
            </a: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772000" y="2340000"/>
            <a:ext cx="4035079" cy="159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de-DE" sz="1600" dirty="0">
                <a:solidFill>
                  <a:srgbClr val="000000"/>
                </a:solidFill>
              </a:rPr>
              <a:t> </a:t>
            </a:r>
            <a:r>
              <a:rPr lang="en-GB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origin of the elements?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do stars/galaxies form and evolve?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powers the stars? 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old is the universe?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159793" y="900000"/>
            <a:ext cx="4824413" cy="7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en-GB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energy generation processes in stars</a:t>
            </a:r>
          </a:p>
          <a:p>
            <a:pPr eaLnBrk="1" hangingPunct="1"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en-GB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nucleosynthesis of the elements</a:t>
            </a:r>
            <a:endParaRPr lang="en-US" altLang="de-D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3400332" y="4500000"/>
            <a:ext cx="23433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de-D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</a:t>
            </a:r>
          </a:p>
          <a:p>
            <a:pPr algn="ctr" eaLnBrk="1" hangingPunct="1"/>
            <a:endParaRPr lang="en-GB" altLang="de-DE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GB" altLang="de-D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GB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understanding</a:t>
            </a:r>
          </a:p>
        </p:txBody>
      </p:sp>
      <p:sp>
        <p:nvSpPr>
          <p:cNvPr id="7" name="AutoShape 20"/>
          <p:cNvSpPr>
            <a:spLocks noChangeAspect="1" noChangeArrowheads="1"/>
          </p:cNvSpPr>
          <p:nvPr/>
        </p:nvSpPr>
        <p:spPr bwMode="auto">
          <a:xfrm rot="5400000">
            <a:off x="4492205" y="4892118"/>
            <a:ext cx="309177" cy="144000"/>
          </a:xfrm>
          <a:prstGeom prst="notchedRightArrow">
            <a:avLst>
              <a:gd name="adj1" fmla="val 54898"/>
              <a:gd name="adj2" fmla="val 77155"/>
            </a:avLst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639589" y="5763344"/>
            <a:ext cx="5864820" cy="4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GB" altLang="de-D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MACRO-COSMOS</a:t>
            </a:r>
            <a:r>
              <a:rPr lang="en-GB" altLang="de-DE" sz="1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intimately related to </a:t>
            </a:r>
            <a:r>
              <a:rPr lang="en-GB" altLang="de-D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MICRO-COSMOS</a:t>
            </a:r>
            <a:endParaRPr lang="en-US" altLang="de-DE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" descr="Periodic Table image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340000"/>
            <a:ext cx="265747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5493" r="2725"/>
          <a:stretch>
            <a:fillRect/>
          </a:stretch>
        </p:blipFill>
        <p:spPr bwMode="auto">
          <a:xfrm>
            <a:off x="6781800" y="2340000"/>
            <a:ext cx="2193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</a:t>
            </a:r>
            <a:endParaRPr lang="en-US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981200" y="2612430"/>
            <a:ext cx="863600" cy="28733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40000" y="576000"/>
            <a:ext cx="211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resonant process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828000" y="900000"/>
            <a:ext cx="1802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two-step process</a:t>
            </a: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1981200" y="345539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981200" y="316805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981200" y="246796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973138" y="302359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1981200" y="230286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2844800" y="230286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008063" y="2995018"/>
            <a:ext cx="53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A+x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2249488" y="3499843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612775" y="2850555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S</a:t>
            </a:r>
            <a:r>
              <a:rPr lang="en-GB" altLang="de-DE" baseline="-25000"/>
              <a:t>x</a:t>
            </a: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V="1">
            <a:off x="1549400" y="273625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1549400" y="273625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7388225" y="2901355"/>
            <a:ext cx="268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1042988" y="2563218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E</a:t>
            </a:r>
            <a:r>
              <a:rPr lang="en-GB" altLang="de-DE" baseline="-25000"/>
              <a:t>cm</a:t>
            </a: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1981200" y="274419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916238" y="2591793"/>
            <a:ext cx="36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E</a:t>
            </a:r>
            <a:r>
              <a:rPr lang="en-GB" altLang="de-DE" baseline="-25000"/>
              <a:t>r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828000" y="1726605"/>
            <a:ext cx="2553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de-DE" sz="1400" dirty="0">
                <a:cs typeface="Times New Roman" panose="02020603050405020304" pitchFamily="18" charset="0"/>
              </a:rPr>
              <a:t>1. </a:t>
            </a:r>
            <a:r>
              <a:rPr lang="en-GB" altLang="de-DE" sz="1400" u="sng" dirty="0">
                <a:cs typeface="Times New Roman" panose="02020603050405020304" pitchFamily="18" charset="0"/>
              </a:rPr>
              <a:t>Compound nucleus formation</a:t>
            </a:r>
            <a:r>
              <a:rPr lang="en-GB" altLang="de-DE" sz="1400" dirty="0">
                <a:cs typeface="Times New Roman" panose="02020603050405020304" pitchFamily="18" charset="0"/>
              </a:rPr>
              <a:t> </a:t>
            </a:r>
          </a:p>
          <a:p>
            <a:r>
              <a:rPr lang="en-GB" altLang="de-DE" sz="1400" dirty="0">
                <a:cs typeface="Times New Roman" panose="02020603050405020304" pitchFamily="18" charset="0"/>
              </a:rPr>
              <a:t>    (in an unbound state)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886575" y="2685455"/>
            <a:ext cx="863600" cy="28733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6889750" y="355223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6886575" y="324108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6886575" y="254099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886575" y="237589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7750175" y="237589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7154863" y="357286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6886575" y="281721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 flipV="1">
            <a:off x="7894638" y="2685455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8018463" y="265370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59" name="Line 31"/>
          <p:cNvSpPr>
            <a:spLocks noChangeShapeType="1"/>
          </p:cNvSpPr>
          <p:nvPr/>
        </p:nvSpPr>
        <p:spPr bwMode="auto">
          <a:xfrm>
            <a:off x="7100888" y="282833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32"/>
          <p:cNvSpPr>
            <a:spLocks noChangeShapeType="1"/>
          </p:cNvSpPr>
          <p:nvPr/>
        </p:nvSpPr>
        <p:spPr bwMode="auto">
          <a:xfrm>
            <a:off x="7388225" y="282833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6245225" y="1785343"/>
            <a:ext cx="22220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de-DE" sz="1400" dirty="0">
                <a:cs typeface="Times New Roman" panose="02020603050405020304" pitchFamily="18" charset="0"/>
              </a:rPr>
              <a:t>2. </a:t>
            </a:r>
            <a:r>
              <a:rPr lang="en-GB" altLang="de-DE" sz="1400" u="sng" dirty="0">
                <a:cs typeface="Times New Roman" panose="02020603050405020304" pitchFamily="18" charset="0"/>
              </a:rPr>
              <a:t>Compound nucleus decay</a:t>
            </a:r>
          </a:p>
          <a:p>
            <a:r>
              <a:rPr lang="en-GB" altLang="de-DE" sz="1400" dirty="0">
                <a:cs typeface="Times New Roman" panose="02020603050405020304" pitchFamily="18" charset="0"/>
              </a:rPr>
              <a:t>    (to lower excited states)</a:t>
            </a: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847870" y="1331476"/>
            <a:ext cx="57981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	</a:t>
            </a:r>
            <a:r>
              <a:rPr lang="en-GB" altLang="de-DE" dirty="0"/>
              <a:t>	       </a:t>
            </a:r>
            <a:r>
              <a:rPr lang="en-GB" altLang="de-DE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resonant radiative capture A(</a:t>
            </a:r>
            <a:r>
              <a:rPr lang="en-GB" altLang="de-DE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de-DE" b="1" u="sng" dirty="0" err="1">
                <a:solidFill>
                  <a:srgbClr val="3333FF"/>
                </a:solidFill>
              </a:rPr>
              <a:t>,</a:t>
            </a:r>
            <a:r>
              <a:rPr lang="en-GB" altLang="de-DE" b="1" u="sng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altLang="de-DE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)B</a:t>
            </a:r>
          </a:p>
        </p:txBody>
      </p:sp>
      <p:graphicFrame>
        <p:nvGraphicFramePr>
          <p:cNvPr id="63" name="Object 36"/>
          <p:cNvGraphicFramePr>
            <a:graphicFrameLocks noChangeAspect="1"/>
          </p:cNvGraphicFramePr>
          <p:nvPr>
            <p:extLst/>
          </p:nvPr>
        </p:nvGraphicFramePr>
        <p:xfrm>
          <a:off x="2843213" y="3429000"/>
          <a:ext cx="35464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Formel" r:id="rId3" imgW="2882880" imgH="558720" progId="Equation.3">
                  <p:embed/>
                </p:oleObj>
              </mc:Choice>
              <mc:Fallback>
                <p:oleObj name="Formel" r:id="rId3" imgW="2882880" imgH="558720" progId="Equation.3">
                  <p:embed/>
                  <p:pic>
                    <p:nvPicPr>
                      <p:cNvPr id="6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429000"/>
                        <a:ext cx="35464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utoShape 37"/>
          <p:cNvSpPr>
            <a:spLocks/>
          </p:cNvSpPr>
          <p:nvPr/>
        </p:nvSpPr>
        <p:spPr bwMode="auto">
          <a:xfrm rot="16200000">
            <a:off x="5489576" y="3427412"/>
            <a:ext cx="144462" cy="1439863"/>
          </a:xfrm>
          <a:prstGeom prst="leftBrace">
            <a:avLst>
              <a:gd name="adj1" fmla="val 830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AutoShape 38"/>
          <p:cNvSpPr>
            <a:spLocks/>
          </p:cNvSpPr>
          <p:nvPr/>
        </p:nvSpPr>
        <p:spPr bwMode="auto">
          <a:xfrm rot="16200000">
            <a:off x="3906045" y="3571081"/>
            <a:ext cx="144462" cy="1152525"/>
          </a:xfrm>
          <a:prstGeom prst="leftBrace">
            <a:avLst>
              <a:gd name="adj1" fmla="val 66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4787484" y="4365104"/>
            <a:ext cx="1694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formation</a:t>
            </a:r>
          </a:p>
          <a:p>
            <a:pPr algn="ctr"/>
            <a:r>
              <a:rPr lang="en-GB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GB" altLang="de-DE" sz="1400" dirty="0">
                <a:solidFill>
                  <a:srgbClr val="0000CC"/>
                </a:solidFill>
                <a:sym typeface="Symbol" panose="05050102010706020507" pitchFamily="18" charset="2"/>
              </a:rPr>
              <a:t> </a:t>
            </a:r>
            <a:r>
              <a:rPr lang="en-GB" altLang="de-DE" sz="1400" dirty="0" err="1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en-GB" altLang="de-DE" sz="1400" baseline="-25000" dirty="0" err="1">
                <a:solidFill>
                  <a:srgbClr val="0000CC"/>
                </a:solidFill>
                <a:sym typeface="Symbol" panose="05050102010706020507" pitchFamily="18" charset="2"/>
              </a:rPr>
              <a:t>x</a:t>
            </a:r>
            <a:endParaRPr lang="en-GB" altLang="de-DE" sz="1400" baseline="-25000" dirty="0">
              <a:solidFill>
                <a:srgbClr val="0000CC"/>
              </a:solidFill>
            </a:endParaRPr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3264872" y="4366692"/>
            <a:ext cx="14077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decay</a:t>
            </a:r>
          </a:p>
          <a:p>
            <a:pPr algn="ctr"/>
            <a:r>
              <a:rPr lang="en-GB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GB" altLang="de-DE" sz="1400" dirty="0">
                <a:solidFill>
                  <a:srgbClr val="0000CC"/>
                </a:solidFill>
                <a:sym typeface="Symbol" panose="05050102010706020507" pitchFamily="18" charset="2"/>
              </a:rPr>
              <a:t> </a:t>
            </a:r>
            <a:r>
              <a:rPr lang="en-GB" altLang="de-DE" sz="1400" dirty="0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en-GB" altLang="de-DE" sz="1400" baseline="-25000" dirty="0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endParaRPr lang="en-GB" altLang="de-DE" sz="1400" baseline="-25000" dirty="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2588042" y="4813240"/>
            <a:ext cx="5206875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/>
              <a:t>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cross section proportional to </a:t>
            </a:r>
            <a:r>
              <a:rPr lang="en-GB" altLang="de-DE" sz="1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matrix elements</a:t>
            </a:r>
          </a:p>
          <a:p>
            <a:pPr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sz="1600" dirty="0"/>
              <a:t>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occurs at energies </a:t>
            </a:r>
            <a:r>
              <a:rPr lang="en-GB" altLang="de-DE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sz="16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GB" altLang="de-DE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sz="16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Q</a:t>
            </a:r>
          </a:p>
          <a:p>
            <a:pPr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energy dependence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cross section</a:t>
            </a: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>
            <a:off x="1835150" y="306010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Text Box 43"/>
          <p:cNvSpPr txBox="1">
            <a:spLocks noChangeArrowheads="1"/>
          </p:cNvSpPr>
          <p:nvPr/>
        </p:nvSpPr>
        <p:spPr bwMode="auto">
          <a:xfrm>
            <a:off x="1492250" y="3095030"/>
            <a:ext cx="34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Q</a:t>
            </a:r>
          </a:p>
        </p:txBody>
      </p:sp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1170699" y="5940000"/>
            <a:ext cx="6891502" cy="58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B. energy in entrance channel (</a:t>
            </a:r>
            <a:r>
              <a:rPr lang="en-GB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Q+E</a:t>
            </a:r>
            <a:r>
              <a:rPr lang="en-GB" alt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has to match excitation energy </a:t>
            </a:r>
            <a:r>
              <a:rPr lang="en-GB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resonant state,</a:t>
            </a:r>
          </a:p>
          <a:p>
            <a:pPr>
              <a:lnSpc>
                <a:spcPct val="12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all excited states have a width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there is always some cross section through tails</a:t>
            </a:r>
          </a:p>
        </p:txBody>
      </p:sp>
    </p:spTree>
    <p:extLst>
      <p:ext uri="{BB962C8B-B14F-4D97-AF65-F5344CB8AC3E}">
        <p14:creationId xmlns:p14="http://schemas.microsoft.com/office/powerpoint/2010/main" val="12365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4" grpId="0"/>
      <p:bldP spid="45" grpId="0"/>
      <p:bldP spid="47" grpId="0"/>
      <p:bldP spid="48" grpId="0"/>
      <p:bldP spid="55" grpId="0"/>
      <p:bldP spid="58" grpId="0"/>
      <p:bldP spid="61" grpId="0"/>
      <p:bldP spid="66" grpId="0"/>
      <p:bldP spid="67" grpId="0"/>
      <p:bldP spid="68" grpId="0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de-DE" sz="20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Non-resonant process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0825" y="3141663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de-DE" sz="20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Resonant process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0825" y="1557338"/>
            <a:ext cx="42519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One-step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leading to final nucleus Y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48263" y="1557338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 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|&lt;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e+R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ǀHǀ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p+T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&gt;|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48263" y="1916113"/>
            <a:ext cx="2185214" cy="37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matrix element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995738" y="2389188"/>
            <a:ext cx="461023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GB" altLang="de-DE" dirty="0"/>
              <a:t>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at all interaction energies</a:t>
            </a:r>
          </a:p>
          <a:p>
            <a:pPr>
              <a:lnSpc>
                <a:spcPct val="12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cross section has </a:t>
            </a: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energy dependence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50825" y="3573463"/>
            <a:ext cx="6869188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Two-step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process:  1)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nucleus formation  	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C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</a:t>
            </a:r>
            <a:endParaRPr lang="en-GB" altLang="de-DE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decay of compound nucleus    </a:t>
            </a:r>
            <a:r>
              <a:rPr lang="en-GB" altLang="de-DE" dirty="0">
                <a:solidFill>
                  <a:srgbClr val="0000CC"/>
                </a:solidFill>
              </a:rPr>
              <a:t>	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</a:t>
            </a:r>
            <a:endParaRPr lang="en-GB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984000" y="980728"/>
            <a:ext cx="16177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 = </a:t>
            </a:r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or photon)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148263" y="4462463"/>
            <a:ext cx="3711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 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|&lt;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e+R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ǀH’ǀ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&gt;|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|&lt;C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ǀHǀ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p+T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&gt;|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148263" y="4821238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matrix elements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067175" y="5629275"/>
            <a:ext cx="4845237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GB" altLang="de-DE" dirty="0"/>
              <a:t>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at specific energies</a:t>
            </a:r>
          </a:p>
          <a:p>
            <a:pPr>
              <a:lnSpc>
                <a:spcPct val="12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cross section has </a:t>
            </a: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energy dependence</a:t>
            </a:r>
          </a:p>
        </p:txBody>
      </p: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395288" y="4279900"/>
            <a:ext cx="3313112" cy="2101850"/>
            <a:chOff x="249" y="2741"/>
            <a:chExt cx="2087" cy="1324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37" y="2905"/>
              <a:ext cx="1141" cy="1110"/>
            </a:xfrm>
            <a:custGeom>
              <a:avLst/>
              <a:gdLst>
                <a:gd name="T0" fmla="*/ 0 w 1344"/>
                <a:gd name="T1" fmla="*/ 1500 h 1536"/>
                <a:gd name="T2" fmla="*/ 320 w 1344"/>
                <a:gd name="T3" fmla="*/ 1417 h 1536"/>
                <a:gd name="T4" fmla="*/ 395 w 1344"/>
                <a:gd name="T5" fmla="*/ 787 h 1536"/>
                <a:gd name="T6" fmla="*/ 435 w 1344"/>
                <a:gd name="T7" fmla="*/ 99 h 1536"/>
                <a:gd name="T8" fmla="*/ 555 w 1344"/>
                <a:gd name="T9" fmla="*/ 196 h 1536"/>
                <a:gd name="T10" fmla="*/ 708 w 1344"/>
                <a:gd name="T11" fmla="*/ 388 h 1536"/>
                <a:gd name="T12" fmla="*/ 906 w 1344"/>
                <a:gd name="T13" fmla="*/ 540 h 1536"/>
                <a:gd name="T14" fmla="*/ 1116 w 1344"/>
                <a:gd name="T15" fmla="*/ 624 h 1536"/>
                <a:gd name="T16" fmla="*/ 1344 w 1344"/>
                <a:gd name="T17" fmla="*/ 672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4" h="1536">
                  <a:moveTo>
                    <a:pt x="0" y="1500"/>
                  </a:moveTo>
                  <a:cubicBezTo>
                    <a:pt x="53" y="1488"/>
                    <a:pt x="254" y="1536"/>
                    <a:pt x="320" y="1417"/>
                  </a:cubicBezTo>
                  <a:cubicBezTo>
                    <a:pt x="386" y="1298"/>
                    <a:pt x="376" y="1007"/>
                    <a:pt x="395" y="787"/>
                  </a:cubicBezTo>
                  <a:cubicBezTo>
                    <a:pt x="414" y="567"/>
                    <a:pt x="408" y="198"/>
                    <a:pt x="435" y="99"/>
                  </a:cubicBezTo>
                  <a:cubicBezTo>
                    <a:pt x="462" y="0"/>
                    <a:pt x="510" y="148"/>
                    <a:pt x="555" y="196"/>
                  </a:cubicBezTo>
                  <a:cubicBezTo>
                    <a:pt x="600" y="244"/>
                    <a:pt x="650" y="331"/>
                    <a:pt x="708" y="388"/>
                  </a:cubicBezTo>
                  <a:cubicBezTo>
                    <a:pt x="766" y="445"/>
                    <a:pt x="838" y="501"/>
                    <a:pt x="906" y="540"/>
                  </a:cubicBezTo>
                  <a:cubicBezTo>
                    <a:pt x="974" y="579"/>
                    <a:pt x="1043" y="602"/>
                    <a:pt x="1116" y="624"/>
                  </a:cubicBezTo>
                  <a:cubicBezTo>
                    <a:pt x="1189" y="646"/>
                    <a:pt x="1306" y="664"/>
                    <a:pt x="1344" y="67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737" y="2752"/>
              <a:ext cx="0" cy="1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737" y="3459"/>
              <a:ext cx="15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550" y="2741"/>
              <a:ext cx="1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400"/>
                <a:t>V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2123" y="3469"/>
              <a:ext cx="1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400"/>
                <a:t>r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1065" y="3469"/>
              <a:ext cx="2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400" dirty="0"/>
                <a:t>r</a:t>
              </a:r>
              <a:r>
                <a:rPr lang="en-US" altLang="de-DE" sz="1400" baseline="-25000" dirty="0"/>
                <a:t>0</a:t>
              </a:r>
              <a:endParaRPr lang="en-US" altLang="de-DE" sz="1400" dirty="0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H="1">
              <a:off x="1389" y="3216"/>
              <a:ext cx="823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1113" y="3216"/>
              <a:ext cx="243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697" y="3895"/>
              <a:ext cx="82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697" y="3840"/>
              <a:ext cx="82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041" y="3216"/>
              <a:ext cx="0" cy="2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042" y="3268"/>
              <a:ext cx="18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1418" y="3030"/>
              <a:ext cx="75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incident nucleus</a:t>
              </a: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737" y="3216"/>
              <a:ext cx="34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820" y="3060"/>
              <a:ext cx="19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2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de-DE" sz="1200" baseline="-250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de-DE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574" y="3389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400"/>
                <a:t>0</a:t>
              </a: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737" y="3806"/>
              <a:ext cx="3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737" y="3067"/>
              <a:ext cx="3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777" y="2886"/>
              <a:ext cx="2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de-DE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r+1</a:t>
              </a:r>
              <a:endPara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820" y="3620"/>
              <a:ext cx="20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de-DE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737" y="3612"/>
              <a:ext cx="3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820" y="3449"/>
              <a:ext cx="2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de-DE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H="1">
              <a:off x="249" y="3459"/>
              <a:ext cx="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 rot="16200000">
              <a:off x="259" y="3410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400">
                  <a:sym typeface="Symbol" panose="05050102010706020507" pitchFamily="18" charset="2"/>
                </a:rPr>
                <a:t></a:t>
              </a:r>
              <a:endParaRPr lang="en-US" altLang="de-DE" sz="140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85" y="2886"/>
              <a:ext cx="425" cy="547"/>
            </a:xfrm>
            <a:custGeom>
              <a:avLst/>
              <a:gdLst>
                <a:gd name="T0" fmla="*/ 201 w 501"/>
                <a:gd name="T1" fmla="*/ 0 h 756"/>
                <a:gd name="T2" fmla="*/ 252 w 501"/>
                <a:gd name="T3" fmla="*/ 64 h 756"/>
                <a:gd name="T4" fmla="*/ 272 w 501"/>
                <a:gd name="T5" fmla="*/ 136 h 756"/>
                <a:gd name="T6" fmla="*/ 224 w 501"/>
                <a:gd name="T7" fmla="*/ 208 h 756"/>
                <a:gd name="T8" fmla="*/ 56 w 501"/>
                <a:gd name="T9" fmla="*/ 272 h 756"/>
                <a:gd name="T10" fmla="*/ 217 w 501"/>
                <a:gd name="T11" fmla="*/ 320 h 756"/>
                <a:gd name="T12" fmla="*/ 313 w 501"/>
                <a:gd name="T13" fmla="*/ 356 h 756"/>
                <a:gd name="T14" fmla="*/ 294 w 501"/>
                <a:gd name="T15" fmla="*/ 412 h 756"/>
                <a:gd name="T16" fmla="*/ 9 w 501"/>
                <a:gd name="T17" fmla="*/ 456 h 756"/>
                <a:gd name="T18" fmla="*/ 346 w 501"/>
                <a:gd name="T19" fmla="*/ 512 h 756"/>
                <a:gd name="T20" fmla="*/ 501 w 501"/>
                <a:gd name="T21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1" h="756">
                  <a:moveTo>
                    <a:pt x="201" y="0"/>
                  </a:moveTo>
                  <a:cubicBezTo>
                    <a:pt x="209" y="11"/>
                    <a:pt x="240" y="41"/>
                    <a:pt x="252" y="64"/>
                  </a:cubicBezTo>
                  <a:cubicBezTo>
                    <a:pt x="264" y="87"/>
                    <a:pt x="277" y="112"/>
                    <a:pt x="272" y="136"/>
                  </a:cubicBezTo>
                  <a:cubicBezTo>
                    <a:pt x="267" y="160"/>
                    <a:pt x="260" y="185"/>
                    <a:pt x="224" y="208"/>
                  </a:cubicBezTo>
                  <a:cubicBezTo>
                    <a:pt x="188" y="231"/>
                    <a:pt x="57" y="253"/>
                    <a:pt x="56" y="272"/>
                  </a:cubicBezTo>
                  <a:cubicBezTo>
                    <a:pt x="55" y="291"/>
                    <a:pt x="174" y="306"/>
                    <a:pt x="217" y="320"/>
                  </a:cubicBezTo>
                  <a:cubicBezTo>
                    <a:pt x="260" y="334"/>
                    <a:pt x="300" y="341"/>
                    <a:pt x="313" y="356"/>
                  </a:cubicBezTo>
                  <a:cubicBezTo>
                    <a:pt x="326" y="371"/>
                    <a:pt x="345" y="395"/>
                    <a:pt x="294" y="412"/>
                  </a:cubicBezTo>
                  <a:cubicBezTo>
                    <a:pt x="243" y="429"/>
                    <a:pt x="0" y="439"/>
                    <a:pt x="9" y="456"/>
                  </a:cubicBezTo>
                  <a:cubicBezTo>
                    <a:pt x="18" y="473"/>
                    <a:pt x="264" y="462"/>
                    <a:pt x="346" y="512"/>
                  </a:cubicBezTo>
                  <a:cubicBezTo>
                    <a:pt x="428" y="562"/>
                    <a:pt x="469" y="705"/>
                    <a:pt x="501" y="75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" name="Rectangle 145"/>
          <p:cNvSpPr>
            <a:spLocks noChangeArrowheads="1"/>
          </p:cNvSpPr>
          <p:nvPr/>
        </p:nvSpPr>
        <p:spPr bwMode="auto">
          <a:xfrm>
            <a:off x="4765732" y="697472"/>
            <a:ext cx="4351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target</a:t>
            </a: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projectile</a:t>
            </a: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n-GB" altLang="de-DE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ejectile</a:t>
            </a: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recoil</a:t>
            </a:r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7" name="Text Box 144"/>
          <p:cNvSpPr txBox="1">
            <a:spLocks noChangeArrowheads="1"/>
          </p:cNvSpPr>
          <p:nvPr/>
        </p:nvSpPr>
        <p:spPr bwMode="auto">
          <a:xfrm>
            <a:off x="252000" y="691200"/>
            <a:ext cx="5724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reaction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p,e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)R</a:t>
            </a:r>
            <a:r>
              <a:rPr lang="en-GB" altLang="de-DE" dirty="0">
                <a:solidFill>
                  <a:srgbClr val="0000CC"/>
                </a:solidFill>
              </a:rPr>
              <a:t>	</a:t>
            </a:r>
            <a:r>
              <a:rPr lang="en-GB" alt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13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</a:t>
            </a:r>
            <a:endParaRPr lang="en-US" dirty="0"/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684213" y="692150"/>
            <a:ext cx="5221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		           </a:t>
            </a:r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resonant reaction A(</a:t>
            </a:r>
            <a:r>
              <a:rPr lang="en-GB" altLang="de-DE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en-GB" altLang="de-DE" b="1" u="sng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)B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2197100" y="2422525"/>
            <a:ext cx="863600" cy="28733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" name="Line 5"/>
          <p:cNvSpPr>
            <a:spLocks noChangeShapeType="1"/>
          </p:cNvSpPr>
          <p:nvPr/>
        </p:nvSpPr>
        <p:spPr bwMode="auto">
          <a:xfrm>
            <a:off x="2197100" y="32654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2197100" y="29781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7"/>
          <p:cNvSpPr>
            <a:spLocks noChangeShapeType="1"/>
          </p:cNvSpPr>
          <p:nvPr/>
        </p:nvSpPr>
        <p:spPr bwMode="auto">
          <a:xfrm>
            <a:off x="2197100" y="22780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8"/>
          <p:cNvSpPr>
            <a:spLocks noChangeShapeType="1"/>
          </p:cNvSpPr>
          <p:nvPr/>
        </p:nvSpPr>
        <p:spPr bwMode="auto">
          <a:xfrm>
            <a:off x="1189038" y="28336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9"/>
          <p:cNvSpPr>
            <a:spLocks noChangeShapeType="1"/>
          </p:cNvSpPr>
          <p:nvPr/>
        </p:nvSpPr>
        <p:spPr bwMode="auto">
          <a:xfrm flipV="1">
            <a:off x="2197100" y="21129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V="1">
            <a:off x="3060700" y="21129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1312863" y="2805113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A+x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2465388" y="330993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828675" y="2660650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S</a:t>
            </a:r>
            <a:r>
              <a:rPr lang="en-GB" altLang="de-DE" baseline="-25000"/>
              <a:t>x</a:t>
            </a:r>
          </a:p>
        </p:txBody>
      </p:sp>
      <p:sp>
        <p:nvSpPr>
          <p:cNvPr id="83" name="Line 14"/>
          <p:cNvSpPr>
            <a:spLocks noChangeShapeType="1"/>
          </p:cNvSpPr>
          <p:nvPr/>
        </p:nvSpPr>
        <p:spPr bwMode="auto">
          <a:xfrm flipV="1">
            <a:off x="1765300" y="25463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" name="Line 15"/>
          <p:cNvSpPr>
            <a:spLocks noChangeShapeType="1"/>
          </p:cNvSpPr>
          <p:nvPr/>
        </p:nvSpPr>
        <p:spPr bwMode="auto">
          <a:xfrm>
            <a:off x="1765300" y="254635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1258888" y="237172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E</a:t>
            </a:r>
            <a:r>
              <a:rPr lang="en-GB" altLang="de-DE" baseline="-25000"/>
              <a:t>cm</a:t>
            </a:r>
          </a:p>
        </p:txBody>
      </p:sp>
      <p:sp>
        <p:nvSpPr>
          <p:cNvPr id="86" name="Line 17"/>
          <p:cNvSpPr>
            <a:spLocks noChangeShapeType="1"/>
          </p:cNvSpPr>
          <p:nvPr/>
        </p:nvSpPr>
        <p:spPr bwMode="auto">
          <a:xfrm>
            <a:off x="2197100" y="25542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 flipV="1">
            <a:off x="3205163" y="2422525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3328988" y="239077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1106488" y="1255713"/>
            <a:ext cx="2553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de-DE" sz="1400" dirty="0">
                <a:cs typeface="Times New Roman" panose="02020603050405020304" pitchFamily="18" charset="0"/>
              </a:rPr>
              <a:t>1. Compound nucleus formation </a:t>
            </a:r>
          </a:p>
          <a:p>
            <a:r>
              <a:rPr lang="en-GB" altLang="de-DE" sz="1400" dirty="0">
                <a:cs typeface="Times New Roman" panose="02020603050405020304" pitchFamily="18" charset="0"/>
              </a:rPr>
              <a:t>    (in an unbound state)</a:t>
            </a:r>
          </a:p>
        </p:txBody>
      </p:sp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4356100" y="2422525"/>
            <a:ext cx="863600" cy="28733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1" name="Line 22"/>
          <p:cNvSpPr>
            <a:spLocks noChangeShapeType="1"/>
          </p:cNvSpPr>
          <p:nvPr/>
        </p:nvSpPr>
        <p:spPr bwMode="auto">
          <a:xfrm>
            <a:off x="4356100" y="32654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Line 23"/>
          <p:cNvSpPr>
            <a:spLocks noChangeShapeType="1"/>
          </p:cNvSpPr>
          <p:nvPr/>
        </p:nvSpPr>
        <p:spPr bwMode="auto">
          <a:xfrm>
            <a:off x="4356100" y="29781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" name="Line 24"/>
          <p:cNvSpPr>
            <a:spLocks noChangeShapeType="1"/>
          </p:cNvSpPr>
          <p:nvPr/>
        </p:nvSpPr>
        <p:spPr bwMode="auto">
          <a:xfrm>
            <a:off x="4356100" y="22780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Line 25"/>
          <p:cNvSpPr>
            <a:spLocks noChangeShapeType="1"/>
          </p:cNvSpPr>
          <p:nvPr/>
        </p:nvSpPr>
        <p:spPr bwMode="auto">
          <a:xfrm flipV="1">
            <a:off x="4356100" y="21129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 flipV="1">
            <a:off x="5219700" y="21129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Text Box 27"/>
          <p:cNvSpPr txBox="1">
            <a:spLocks noChangeArrowheads="1"/>
          </p:cNvSpPr>
          <p:nvPr/>
        </p:nvSpPr>
        <p:spPr bwMode="auto">
          <a:xfrm>
            <a:off x="4624388" y="3309938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7" name="Line 28"/>
          <p:cNvSpPr>
            <a:spLocks noChangeShapeType="1"/>
          </p:cNvSpPr>
          <p:nvPr/>
        </p:nvSpPr>
        <p:spPr bwMode="auto">
          <a:xfrm>
            <a:off x="4356100" y="25542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Line 29"/>
          <p:cNvSpPr>
            <a:spLocks noChangeShapeType="1"/>
          </p:cNvSpPr>
          <p:nvPr/>
        </p:nvSpPr>
        <p:spPr bwMode="auto">
          <a:xfrm>
            <a:off x="5795963" y="31210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" name="Line 30"/>
          <p:cNvSpPr>
            <a:spLocks noChangeShapeType="1"/>
          </p:cNvSpPr>
          <p:nvPr/>
        </p:nvSpPr>
        <p:spPr bwMode="auto">
          <a:xfrm>
            <a:off x="5795963" y="28336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" name="Line 31"/>
          <p:cNvSpPr>
            <a:spLocks noChangeShapeType="1"/>
          </p:cNvSpPr>
          <p:nvPr/>
        </p:nvSpPr>
        <p:spPr bwMode="auto">
          <a:xfrm>
            <a:off x="5795963" y="21351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" name="Line 32"/>
          <p:cNvSpPr>
            <a:spLocks noChangeShapeType="1"/>
          </p:cNvSpPr>
          <p:nvPr/>
        </p:nvSpPr>
        <p:spPr bwMode="auto">
          <a:xfrm flipV="1">
            <a:off x="5795963" y="19685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" name="Line 33"/>
          <p:cNvSpPr>
            <a:spLocks noChangeShapeType="1"/>
          </p:cNvSpPr>
          <p:nvPr/>
        </p:nvSpPr>
        <p:spPr bwMode="auto">
          <a:xfrm flipV="1">
            <a:off x="6659563" y="19685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" name="Text Box 34"/>
          <p:cNvSpPr txBox="1">
            <a:spLocks noChangeArrowheads="1"/>
          </p:cNvSpPr>
          <p:nvPr/>
        </p:nvSpPr>
        <p:spPr bwMode="auto">
          <a:xfrm>
            <a:off x="6064250" y="3165475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4" name="Line 35"/>
          <p:cNvSpPr>
            <a:spLocks noChangeShapeType="1"/>
          </p:cNvSpPr>
          <p:nvPr/>
        </p:nvSpPr>
        <p:spPr bwMode="auto">
          <a:xfrm>
            <a:off x="5795963" y="24098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" name="Line 36"/>
          <p:cNvSpPr>
            <a:spLocks noChangeShapeType="1"/>
          </p:cNvSpPr>
          <p:nvPr/>
        </p:nvSpPr>
        <p:spPr bwMode="auto">
          <a:xfrm>
            <a:off x="5219700" y="2566988"/>
            <a:ext cx="7921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" name="Line 37"/>
          <p:cNvSpPr>
            <a:spLocks noChangeShapeType="1"/>
          </p:cNvSpPr>
          <p:nvPr/>
        </p:nvSpPr>
        <p:spPr bwMode="auto">
          <a:xfrm>
            <a:off x="5219700" y="2566988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" name="Text Box 38"/>
          <p:cNvSpPr txBox="1">
            <a:spLocks noChangeArrowheads="1"/>
          </p:cNvSpPr>
          <p:nvPr/>
        </p:nvSpPr>
        <p:spPr bwMode="auto">
          <a:xfrm>
            <a:off x="5435600" y="2301875"/>
            <a:ext cx="268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08" name="Line 39"/>
          <p:cNvSpPr>
            <a:spLocks noChangeShapeType="1"/>
          </p:cNvSpPr>
          <p:nvPr/>
        </p:nvSpPr>
        <p:spPr bwMode="auto">
          <a:xfrm>
            <a:off x="5795963" y="24939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" name="Line 40"/>
          <p:cNvSpPr>
            <a:spLocks noChangeShapeType="1"/>
          </p:cNvSpPr>
          <p:nvPr/>
        </p:nvSpPr>
        <p:spPr bwMode="auto">
          <a:xfrm>
            <a:off x="6731000" y="314325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Text Box 41"/>
          <p:cNvSpPr txBox="1">
            <a:spLocks noChangeArrowheads="1"/>
          </p:cNvSpPr>
          <p:nvPr/>
        </p:nvSpPr>
        <p:spPr bwMode="auto">
          <a:xfrm>
            <a:off x="6773863" y="3140075"/>
            <a:ext cx="5998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de-DE" dirty="0" err="1"/>
              <a:t>+</a:t>
            </a:r>
            <a:r>
              <a:rPr lang="en-GB" altLang="de-DE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GB" altLang="de-DE" dirty="0">
              <a:solidFill>
                <a:srgbClr val="FF0000"/>
              </a:solidFill>
            </a:endParaRPr>
          </a:p>
        </p:txBody>
      </p:sp>
      <p:sp>
        <p:nvSpPr>
          <p:cNvPr id="111" name="Text Box 42"/>
          <p:cNvSpPr txBox="1">
            <a:spLocks noChangeArrowheads="1"/>
          </p:cNvSpPr>
          <p:nvPr/>
        </p:nvSpPr>
        <p:spPr bwMode="auto">
          <a:xfrm>
            <a:off x="7451725" y="2949575"/>
            <a:ext cx="4106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de-DE" baseline="-250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12" name="Text Box 43"/>
          <p:cNvSpPr txBox="1">
            <a:spLocks noChangeArrowheads="1"/>
          </p:cNvSpPr>
          <p:nvPr/>
        </p:nvSpPr>
        <p:spPr bwMode="auto">
          <a:xfrm>
            <a:off x="5292725" y="1255713"/>
            <a:ext cx="22220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de-DE" sz="1400" dirty="0">
                <a:cs typeface="Times New Roman" panose="02020603050405020304" pitchFamily="18" charset="0"/>
              </a:rPr>
              <a:t>2. Compound nucleus decay</a:t>
            </a:r>
          </a:p>
          <a:p>
            <a:r>
              <a:rPr lang="en-GB" altLang="de-DE" sz="1400" dirty="0">
                <a:cs typeface="Times New Roman" panose="02020603050405020304" pitchFamily="18" charset="0"/>
              </a:rPr>
              <a:t>    (by </a:t>
            </a:r>
            <a:r>
              <a:rPr lang="en-GB" altLang="de-DE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particle emission</a:t>
            </a:r>
            <a:r>
              <a:rPr lang="en-GB" altLang="de-DE" sz="1400" dirty="0"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13" name="Object 44"/>
          <p:cNvGraphicFramePr>
            <a:graphicFrameLocks noChangeAspect="1"/>
          </p:cNvGraphicFramePr>
          <p:nvPr/>
        </p:nvGraphicFramePr>
        <p:xfrm>
          <a:off x="2484438" y="3921125"/>
          <a:ext cx="38274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Formel" r:id="rId3" imgW="3111480" imgH="558720" progId="Equation.3">
                  <p:embed/>
                </p:oleObj>
              </mc:Choice>
              <mc:Fallback>
                <p:oleObj name="Formel" r:id="rId3" imgW="3111480" imgH="558720" progId="Equation.3">
                  <p:embed/>
                  <p:pic>
                    <p:nvPicPr>
                      <p:cNvPr id="43422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921125"/>
                        <a:ext cx="382746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AutoShape 45"/>
          <p:cNvSpPr>
            <a:spLocks/>
          </p:cNvSpPr>
          <p:nvPr/>
        </p:nvSpPr>
        <p:spPr bwMode="auto">
          <a:xfrm rot="16200000">
            <a:off x="5413376" y="3919537"/>
            <a:ext cx="144462" cy="1439863"/>
          </a:xfrm>
          <a:prstGeom prst="leftBrace">
            <a:avLst>
              <a:gd name="adj1" fmla="val 830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5" name="Text Box 46"/>
          <p:cNvSpPr txBox="1">
            <a:spLocks noChangeArrowheads="1"/>
          </p:cNvSpPr>
          <p:nvPr/>
        </p:nvSpPr>
        <p:spPr bwMode="auto">
          <a:xfrm>
            <a:off x="4568409" y="4854575"/>
            <a:ext cx="1694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formation</a:t>
            </a:r>
          </a:p>
          <a:p>
            <a:pPr algn="ctr"/>
            <a:r>
              <a:rPr lang="en-GB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GB" altLang="de-DE" sz="1400" dirty="0">
                <a:solidFill>
                  <a:srgbClr val="0000CC"/>
                </a:solidFill>
                <a:sym typeface="Symbol" panose="05050102010706020507" pitchFamily="18" charset="2"/>
              </a:rPr>
              <a:t> </a:t>
            </a:r>
            <a:r>
              <a:rPr lang="en-GB" altLang="de-DE" sz="1400" dirty="0" err="1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en-GB" altLang="de-DE" sz="1400" baseline="-25000" dirty="0" err="1">
                <a:solidFill>
                  <a:srgbClr val="0000CC"/>
                </a:solidFill>
                <a:sym typeface="Symbol" panose="05050102010706020507" pitchFamily="18" charset="2"/>
              </a:rPr>
              <a:t>x</a:t>
            </a:r>
            <a:endParaRPr lang="en-GB" altLang="de-DE" sz="1400" baseline="-25000" dirty="0">
              <a:solidFill>
                <a:srgbClr val="0000CC"/>
              </a:solidFill>
            </a:endParaRPr>
          </a:p>
        </p:txBody>
      </p:sp>
      <p:sp>
        <p:nvSpPr>
          <p:cNvPr id="116" name="Text Box 47"/>
          <p:cNvSpPr txBox="1">
            <a:spLocks noChangeArrowheads="1"/>
          </p:cNvSpPr>
          <p:nvPr/>
        </p:nvSpPr>
        <p:spPr bwMode="auto">
          <a:xfrm>
            <a:off x="3045797" y="4856163"/>
            <a:ext cx="14077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decay</a:t>
            </a:r>
          </a:p>
          <a:p>
            <a:pPr algn="ctr"/>
            <a:r>
              <a:rPr lang="en-GB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GB" altLang="de-DE" sz="1400" dirty="0">
                <a:solidFill>
                  <a:srgbClr val="0000CC"/>
                </a:solidFill>
                <a:sym typeface="Symbol" panose="05050102010706020507" pitchFamily="18" charset="2"/>
              </a:rPr>
              <a:t> </a:t>
            </a:r>
            <a:r>
              <a:rPr lang="en-GB" altLang="de-DE" sz="1400" dirty="0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en-GB" altLang="de-DE" sz="1400" baseline="-25000" dirty="0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endParaRPr lang="en-GB" altLang="de-DE" sz="1400" baseline="-25000" dirty="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117" name="AutoShape 48"/>
          <p:cNvSpPr>
            <a:spLocks/>
          </p:cNvSpPr>
          <p:nvPr/>
        </p:nvSpPr>
        <p:spPr bwMode="auto">
          <a:xfrm rot="16200000">
            <a:off x="3724275" y="3921125"/>
            <a:ext cx="144463" cy="1439863"/>
          </a:xfrm>
          <a:prstGeom prst="leftBrace">
            <a:avLst>
              <a:gd name="adj1" fmla="val 830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" name="Text Box 49"/>
          <p:cNvSpPr txBox="1">
            <a:spLocks noChangeArrowheads="1"/>
          </p:cNvSpPr>
          <p:nvPr/>
        </p:nvSpPr>
        <p:spPr bwMode="auto">
          <a:xfrm>
            <a:off x="1170000" y="5940000"/>
            <a:ext cx="6920356" cy="58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B. energy in entrance channel (</a:t>
            </a:r>
            <a:r>
              <a:rPr lang="en-GB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+E</a:t>
            </a:r>
            <a:r>
              <a:rPr lang="en-GB" alt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has to match excitation energy </a:t>
            </a:r>
            <a:r>
              <a:rPr lang="en-GB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resonant state,</a:t>
            </a:r>
          </a:p>
          <a:p>
            <a:pPr>
              <a:lnSpc>
                <a:spcPct val="12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all excited states have a width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there is always some cross section through tails</a:t>
            </a:r>
          </a:p>
        </p:txBody>
      </p:sp>
    </p:spTree>
    <p:extLst>
      <p:ext uri="{BB962C8B-B14F-4D97-AF65-F5344CB8AC3E}">
        <p14:creationId xmlns:p14="http://schemas.microsoft.com/office/powerpoint/2010/main" val="15539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5" grpId="0"/>
      <p:bldP spid="88" grpId="0"/>
      <p:bldP spid="89" grpId="0"/>
      <p:bldP spid="96" grpId="0"/>
      <p:bldP spid="103" grpId="0"/>
      <p:bldP spid="107" grpId="0"/>
      <p:bldP spid="110" grpId="0"/>
      <p:bldP spid="111" grpId="0"/>
      <p:bldP spid="112" grpId="0"/>
      <p:bldP spid="114" grpId="0" animBg="1"/>
      <p:bldP spid="115" grpId="0"/>
      <p:bldP spid="116" grpId="0"/>
      <p:bldP spid="1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2337253" y="2340000"/>
            <a:ext cx="44694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de-DE" sz="2000" dirty="0">
                <a:solidFill>
                  <a:srgbClr val="0000CC"/>
                </a:solidFill>
                <a:cs typeface="Times New Roman" panose="02020603050405020304" pitchFamily="18" charset="0"/>
              </a:rPr>
              <a:t>cross section expressions</a:t>
            </a:r>
          </a:p>
          <a:p>
            <a:pPr>
              <a:lnSpc>
                <a:spcPct val="120000"/>
              </a:lnSpc>
            </a:pPr>
            <a:r>
              <a:rPr lang="en-GB" altLang="de-DE" sz="2000" dirty="0">
                <a:cs typeface="Times New Roman" panose="02020603050405020304" pitchFamily="18" charset="0"/>
              </a:rPr>
              <a:t>for</a:t>
            </a:r>
            <a:r>
              <a:rPr lang="en-GB" altLang="de-DE" sz="2000" dirty="0">
                <a:solidFill>
                  <a:srgbClr val="336699"/>
                </a:solidFill>
                <a:cs typeface="Times New Roman" panose="02020603050405020304" pitchFamily="18" charset="0"/>
              </a:rPr>
              <a:t> </a:t>
            </a:r>
            <a:r>
              <a:rPr lang="en-GB" altLang="de-DE" sz="2000" u="sng" dirty="0">
                <a:solidFill>
                  <a:srgbClr val="0000CC"/>
                </a:solidFill>
                <a:cs typeface="Times New Roman" panose="02020603050405020304" pitchFamily="18" charset="0"/>
              </a:rPr>
              <a:t>direct </a:t>
            </a:r>
            <a:r>
              <a:rPr lang="en-GB" altLang="de-DE" sz="2000" u="sng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reactions</a:t>
            </a:r>
            <a:r>
              <a:rPr lang="en-GB" altLang="de-DE" sz="2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and </a:t>
            </a:r>
            <a:r>
              <a:rPr lang="en-GB" altLang="de-DE" sz="2000" u="sng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resonant reactions</a:t>
            </a:r>
            <a:endParaRPr lang="en-GB" altLang="de-DE" sz="2000" u="sng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GB" altLang="de-DE" sz="2000" u="sng" dirty="0">
              <a:solidFill>
                <a:srgbClr val="336699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sz="2000" dirty="0">
                <a:cs typeface="Times New Roman" panose="02020603050405020304" pitchFamily="18" charset="0"/>
              </a:rPr>
              <a:t>with </a:t>
            </a:r>
            <a:r>
              <a:rPr lang="en-GB" altLang="de-DE" sz="2000" dirty="0" smtClean="0">
                <a:cs typeface="Times New Roman" panose="02020603050405020304" pitchFamily="18" charset="0"/>
              </a:rPr>
              <a:t>charged particles</a:t>
            </a:r>
            <a:endParaRPr lang="en-GB" altLang="de-DE" sz="20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sz="2000" dirty="0">
                <a:cs typeface="Times New Roman" panose="02020603050405020304" pitchFamily="18" charset="0"/>
              </a:rPr>
              <a:t>with </a:t>
            </a:r>
            <a:r>
              <a:rPr lang="en-GB" altLang="de-DE" sz="2000" dirty="0" smtClean="0">
                <a:cs typeface="Times New Roman" panose="02020603050405020304" pitchFamily="18" charset="0"/>
              </a:rPr>
              <a:t>neutrons</a:t>
            </a:r>
            <a:endParaRPr lang="en-GB" altLang="de-DE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sections for direct reactions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2351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direct capture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771775" y="1057275"/>
          <a:ext cx="25923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" name="Formel" r:id="rId3" imgW="1701720" imgH="342720" progId="Equation.3">
                  <p:embed/>
                </p:oleObj>
              </mc:Choice>
              <mc:Fallback>
                <p:oleObj name="Formel" r:id="rId3" imgW="1701720" imgH="342720" progId="Equation.3">
                  <p:embed/>
                  <p:pic>
                    <p:nvPicPr>
                      <p:cNvPr id="97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057275"/>
                        <a:ext cx="25923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48038" y="549275"/>
            <a:ext cx="15344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x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 + </a:t>
            </a:r>
            <a:r>
              <a:rPr lang="en-GB" altLang="de-DE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endParaRPr lang="en-GB" altLang="de-DE" dirty="0">
              <a:latin typeface="Symbol" panose="05050102010706020507" pitchFamily="18" charset="2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348038" y="16287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2771775" y="20605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1188" y="1800000"/>
            <a:ext cx="20457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“geometrical factor”</a:t>
            </a:r>
          </a:p>
          <a:p>
            <a:pPr algn="ctr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Broglie wavelength</a:t>
            </a:r>
          </a:p>
          <a:p>
            <a:pPr algn="ctr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projectile 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755650" y="2636838"/>
          <a:ext cx="1270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1" name="Formel" r:id="rId5" imgW="1269720" imgH="545760" progId="Equation.3">
                  <p:embed/>
                </p:oleObj>
              </mc:Choice>
              <mc:Fallback>
                <p:oleObj name="Formel" r:id="rId5" imgW="1269720" imgH="545760" progId="Equation.3">
                  <p:embed/>
                  <p:pic>
                    <p:nvPicPr>
                      <p:cNvPr id="972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1270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139952" y="16287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005695" y="2209719"/>
            <a:ext cx="22156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element</a:t>
            </a:r>
          </a:p>
          <a:p>
            <a:pPr algn="ctr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nuclear</a:t>
            </a:r>
          </a:p>
          <a:p>
            <a:pPr algn="ctr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properties of interaction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5003800" y="16287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003800" y="20605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795963" y="1548000"/>
            <a:ext cx="27509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penetrability/transmission </a:t>
            </a:r>
          </a:p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for projectile to </a:t>
            </a:r>
          </a:p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 target for interaction</a:t>
            </a:r>
          </a:p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projectile’s angular</a:t>
            </a:r>
          </a:p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</a:t>
            </a:r>
            <a:r>
              <a:rPr lang="en-GB" altLang="de-DE" sz="1600" dirty="0">
                <a:latin typeface="MT Extra" pitchFamily="18" charset="2"/>
              </a:rPr>
              <a:t>l</a:t>
            </a:r>
            <a:r>
              <a:rPr lang="en-GB" altLang="de-DE" sz="1600" dirty="0"/>
              <a:t>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energy E</a:t>
            </a:r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00148"/>
              </p:ext>
            </p:extLst>
          </p:nvPr>
        </p:nvGraphicFramePr>
        <p:xfrm>
          <a:off x="3421063" y="3212976"/>
          <a:ext cx="1511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2" name="Formel" r:id="rId7" imgW="1180800" imgH="393480" progId="Equation.3">
                  <p:embed/>
                </p:oleObj>
              </mc:Choice>
              <mc:Fallback>
                <p:oleObj name="Formel" r:id="rId7" imgW="1180800" imgH="393480" progId="Equation.3">
                  <p:embed/>
                  <p:pic>
                    <p:nvPicPr>
                      <p:cNvPr id="972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3212976"/>
                        <a:ext cx="1511300" cy="503238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923004" y="5040000"/>
            <a:ext cx="2542684" cy="3693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expression for </a:t>
            </a:r>
            <a:r>
              <a:rPr lang="en-GB" altLang="de-DE" dirty="0"/>
              <a:t>P</a:t>
            </a:r>
            <a:r>
              <a:rPr lang="en-GB" altLang="de-DE" baseline="-25000" dirty="0">
                <a:latin typeface="MT Extra" pitchFamily="18" charset="2"/>
              </a:rPr>
              <a:t>l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128734" y="5599821"/>
            <a:ext cx="5878469" cy="8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transmission probability:</a:t>
            </a:r>
          </a:p>
          <a:p>
            <a:pPr>
              <a:lnSpc>
                <a:spcPct val="4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2">
              <a:lnSpc>
                <a:spcPct val="12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Coulomb barrier 	(for charged particles only)</a:t>
            </a:r>
          </a:p>
          <a:p>
            <a:pPr lvl="2">
              <a:lnSpc>
                <a:spcPct val="12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centrifugal barrier	(both for neutrons and charged particles)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390650" y="3779747"/>
            <a:ext cx="5801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Symbol" panose="05050102010706020507" pitchFamily="18" charset="2"/>
              </a:rPr>
              <a:t>s</a:t>
            </a:r>
            <a:r>
              <a:rPr lang="en-GB" altLang="de-DE" dirty="0"/>
              <a:t> = (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energy dependence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energy dependence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684213" y="4221088"/>
            <a:ext cx="7404591" cy="69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S(E) = astrophysical factor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contains nuclear physics of reaction</a:t>
            </a:r>
          </a:p>
          <a:p>
            <a:pPr>
              <a:lnSpc>
                <a:spcPct val="12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+	can be easily: graphed, fitted, extrapolated (if needed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99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7" grpId="0" animBg="1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eactions with charged particles</a:t>
            </a:r>
            <a:endParaRPr lang="en-US" dirty="0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79388" y="692150"/>
            <a:ext cx="1866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 particles  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432050" y="692150"/>
            <a:ext cx="1717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Coulomb barrier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357438" y="2286000"/>
            <a:ext cx="7302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de-DE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</a:t>
            </a:r>
          </a:p>
          <a:p>
            <a:pPr eaLnBrk="0" hangingPunct="0">
              <a:lnSpc>
                <a:spcPct val="90000"/>
              </a:lnSpc>
            </a:pPr>
            <a:r>
              <a:rPr lang="en-US" altLang="de-DE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 flipH="1">
            <a:off x="2952750" y="2276475"/>
            <a:ext cx="90805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 flipH="1">
            <a:off x="2416175" y="2276475"/>
            <a:ext cx="371475" cy="0"/>
          </a:xfrm>
          <a:prstGeom prst="line">
            <a:avLst/>
          </a:pr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790825" y="1844675"/>
            <a:ext cx="13371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altLang="de-DE" sz="1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de-DE" sz="1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107950" y="2098675"/>
            <a:ext cx="14734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 dirty="0"/>
              <a:t>  </a:t>
            </a:r>
            <a:r>
              <a:rPr lang="en-US" alt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</a:t>
            </a:r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Z</a:t>
            </a:r>
            <a:r>
              <a:rPr lang="en-US" altLang="de-DE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de-DE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(MeV)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665163" y="3097213"/>
            <a:ext cx="9444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well</a:t>
            </a:r>
          </a:p>
        </p:txBody>
      </p:sp>
      <p:sp>
        <p:nvSpPr>
          <p:cNvPr id="56" name="Freeform 14"/>
          <p:cNvSpPr>
            <a:spLocks/>
          </p:cNvSpPr>
          <p:nvPr/>
        </p:nvSpPr>
        <p:spPr bwMode="auto">
          <a:xfrm>
            <a:off x="1838325" y="1633538"/>
            <a:ext cx="2101850" cy="2132012"/>
          </a:xfrm>
          <a:custGeom>
            <a:avLst/>
            <a:gdLst>
              <a:gd name="T0" fmla="*/ 0 w 1614"/>
              <a:gd name="T1" fmla="*/ 1500 h 1536"/>
              <a:gd name="T2" fmla="*/ 320 w 1614"/>
              <a:gd name="T3" fmla="*/ 1417 h 1536"/>
              <a:gd name="T4" fmla="*/ 395 w 1614"/>
              <a:gd name="T5" fmla="*/ 787 h 1536"/>
              <a:gd name="T6" fmla="*/ 435 w 1614"/>
              <a:gd name="T7" fmla="*/ 99 h 1536"/>
              <a:gd name="T8" fmla="*/ 555 w 1614"/>
              <a:gd name="T9" fmla="*/ 196 h 1536"/>
              <a:gd name="T10" fmla="*/ 708 w 1614"/>
              <a:gd name="T11" fmla="*/ 388 h 1536"/>
              <a:gd name="T12" fmla="*/ 906 w 1614"/>
              <a:gd name="T13" fmla="*/ 540 h 1536"/>
              <a:gd name="T14" fmla="*/ 1116 w 1614"/>
              <a:gd name="T15" fmla="*/ 624 h 1536"/>
              <a:gd name="T16" fmla="*/ 1344 w 1614"/>
              <a:gd name="T17" fmla="*/ 672 h 1536"/>
              <a:gd name="T18" fmla="*/ 1614 w 1614"/>
              <a:gd name="T19" fmla="*/ 69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14" h="1536">
                <a:moveTo>
                  <a:pt x="0" y="1500"/>
                </a:moveTo>
                <a:cubicBezTo>
                  <a:pt x="53" y="1488"/>
                  <a:pt x="254" y="1536"/>
                  <a:pt x="320" y="1417"/>
                </a:cubicBezTo>
                <a:cubicBezTo>
                  <a:pt x="386" y="1298"/>
                  <a:pt x="376" y="1007"/>
                  <a:pt x="395" y="787"/>
                </a:cubicBezTo>
                <a:cubicBezTo>
                  <a:pt x="414" y="567"/>
                  <a:pt x="408" y="198"/>
                  <a:pt x="435" y="99"/>
                </a:cubicBezTo>
                <a:cubicBezTo>
                  <a:pt x="462" y="0"/>
                  <a:pt x="510" y="148"/>
                  <a:pt x="555" y="196"/>
                </a:cubicBezTo>
                <a:cubicBezTo>
                  <a:pt x="600" y="244"/>
                  <a:pt x="650" y="331"/>
                  <a:pt x="708" y="388"/>
                </a:cubicBezTo>
                <a:cubicBezTo>
                  <a:pt x="766" y="445"/>
                  <a:pt x="838" y="501"/>
                  <a:pt x="906" y="540"/>
                </a:cubicBezTo>
                <a:cubicBezTo>
                  <a:pt x="974" y="579"/>
                  <a:pt x="1043" y="602"/>
                  <a:pt x="1116" y="624"/>
                </a:cubicBezTo>
                <a:cubicBezTo>
                  <a:pt x="1189" y="646"/>
                  <a:pt x="1261" y="660"/>
                  <a:pt x="1344" y="672"/>
                </a:cubicBezTo>
                <a:cubicBezTo>
                  <a:pt x="1427" y="684"/>
                  <a:pt x="1558" y="691"/>
                  <a:pt x="1614" y="69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" name="Line 15"/>
          <p:cNvSpPr>
            <a:spLocks noChangeShapeType="1"/>
          </p:cNvSpPr>
          <p:nvPr/>
        </p:nvSpPr>
        <p:spPr bwMode="auto">
          <a:xfrm flipV="1">
            <a:off x="1838325" y="1341438"/>
            <a:ext cx="0" cy="2519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1838325" y="2697163"/>
            <a:ext cx="245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2290763" y="1363663"/>
            <a:ext cx="1338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Coulomb potential</a:t>
            </a: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1514475" y="1343025"/>
            <a:ext cx="2952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3963988" y="2743200"/>
            <a:ext cx="235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2338388" y="2743200"/>
            <a:ext cx="2872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de-DE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utoShape 21"/>
          <p:cNvSpPr>
            <a:spLocks/>
          </p:cNvSpPr>
          <p:nvPr/>
        </p:nvSpPr>
        <p:spPr bwMode="auto">
          <a:xfrm>
            <a:off x="1657350" y="1765300"/>
            <a:ext cx="125413" cy="931863"/>
          </a:xfrm>
          <a:prstGeom prst="leftBrace">
            <a:avLst>
              <a:gd name="adj1" fmla="val 6192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64" name="AutoShape 22"/>
          <p:cNvSpPr>
            <a:spLocks/>
          </p:cNvSpPr>
          <p:nvPr/>
        </p:nvSpPr>
        <p:spPr bwMode="auto">
          <a:xfrm>
            <a:off x="1657350" y="2763838"/>
            <a:ext cx="125413" cy="931862"/>
          </a:xfrm>
          <a:prstGeom prst="leftBrace">
            <a:avLst>
              <a:gd name="adj1" fmla="val 6192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1776413" y="3295650"/>
            <a:ext cx="123825" cy="6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776413" y="3332163"/>
            <a:ext cx="123825" cy="6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4392000" y="6021388"/>
            <a:ext cx="4743606" cy="39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exponential drop in abundance curve!</a:t>
            </a:r>
          </a:p>
        </p:txBody>
      </p:sp>
      <p:grpSp>
        <p:nvGrpSpPr>
          <p:cNvPr id="68" name="Group 44"/>
          <p:cNvGrpSpPr>
            <a:grpSpLocks/>
          </p:cNvGrpSpPr>
          <p:nvPr/>
        </p:nvGrpSpPr>
        <p:grpSpPr bwMode="auto">
          <a:xfrm>
            <a:off x="179388" y="5578474"/>
            <a:ext cx="2055812" cy="884237"/>
            <a:chOff x="279" y="3514"/>
            <a:chExt cx="1295" cy="557"/>
          </a:xfrm>
        </p:grpSpPr>
        <p:sp>
          <p:nvSpPr>
            <p:cNvPr id="69" name="Text Box 29"/>
            <p:cNvSpPr txBox="1">
              <a:spLocks noChangeArrowheads="1"/>
            </p:cNvSpPr>
            <p:nvPr/>
          </p:nvSpPr>
          <p:spPr bwMode="auto">
            <a:xfrm>
              <a:off x="325" y="3514"/>
              <a:ext cx="9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numerical units</a:t>
              </a:r>
              <a:r>
                <a:rPr lang="en-GB" altLang="de-DE" sz="1400" dirty="0"/>
                <a:t>:</a:t>
              </a:r>
              <a:endParaRPr lang="en-US" altLang="de-DE" sz="1400" dirty="0"/>
            </a:p>
          </p:txBody>
        </p:sp>
        <p:sp>
          <p:nvSpPr>
            <p:cNvPr id="70" name="AutoShape 30"/>
            <p:cNvSpPr>
              <a:spLocks noChangeArrowheads="1"/>
            </p:cNvSpPr>
            <p:nvPr/>
          </p:nvSpPr>
          <p:spPr bwMode="auto">
            <a:xfrm>
              <a:off x="297" y="3686"/>
              <a:ext cx="1229" cy="21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altLang="de-DE" sz="1400" dirty="0">
                  <a:solidFill>
                    <a:srgbClr val="0000CC"/>
                  </a:solidFill>
                </a:rPr>
                <a:t>2</a:t>
              </a:r>
              <a:r>
                <a:rPr lang="en-GB" altLang="de-DE" sz="1400" dirty="0">
                  <a:solidFill>
                    <a:srgbClr val="0000CC"/>
                  </a:solidFill>
                  <a:latin typeface="Symbol" panose="05050102010706020507" pitchFamily="18" charset="2"/>
                </a:rPr>
                <a:t>ph</a:t>
              </a:r>
              <a:r>
                <a:rPr lang="en-GB" altLang="de-DE" sz="1400" dirty="0">
                  <a:solidFill>
                    <a:srgbClr val="0000CC"/>
                  </a:solidFill>
                </a:rPr>
                <a:t> = 31.29 </a:t>
              </a:r>
              <a:r>
                <a:rPr lang="en-GB" altLang="de-DE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altLang="de-DE" sz="1400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GB" altLang="de-DE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altLang="de-DE" sz="1400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de-DE" sz="1400" dirty="0">
                  <a:solidFill>
                    <a:srgbClr val="0000CC"/>
                  </a:solidFill>
                </a:rPr>
                <a:t>(</a:t>
              </a:r>
              <a:r>
                <a:rPr lang="en-GB" altLang="de-DE" sz="1400" dirty="0">
                  <a:solidFill>
                    <a:srgbClr val="0000CC"/>
                  </a:solidFill>
                  <a:latin typeface="Symbol" panose="05050102010706020507" pitchFamily="18" charset="2"/>
                </a:rPr>
                <a:t>m</a:t>
              </a:r>
              <a:r>
                <a:rPr lang="en-GB" altLang="de-DE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/E</a:t>
              </a:r>
              <a:r>
                <a:rPr lang="en-GB" altLang="de-DE" sz="1400" dirty="0">
                  <a:solidFill>
                    <a:srgbClr val="0000CC"/>
                  </a:solidFill>
                </a:rPr>
                <a:t>)</a:t>
              </a:r>
              <a:r>
                <a:rPr lang="en-GB" altLang="de-DE" sz="1400" baseline="30000" dirty="0">
                  <a:solidFill>
                    <a:srgbClr val="0000CC"/>
                  </a:solidFill>
                </a:rPr>
                <a:t>½</a:t>
              </a:r>
              <a:r>
                <a:rPr lang="en-GB" altLang="de-DE" sz="1400" dirty="0">
                  <a:solidFill>
                    <a:srgbClr val="0000CC"/>
                  </a:solidFill>
                </a:rPr>
                <a:t> </a:t>
              </a:r>
              <a:endParaRPr lang="en-US" altLang="de-DE" sz="1400" dirty="0">
                <a:solidFill>
                  <a:srgbClr val="0000CC"/>
                </a:solidFill>
              </a:endParaRPr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279" y="3838"/>
              <a:ext cx="12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dirty="0">
                  <a:latin typeface="Symbol" panose="05050102010706020507" pitchFamily="18" charset="2"/>
                </a:rPr>
                <a:t> </a:t>
              </a:r>
              <a:r>
                <a:rPr lang="en-GB" altLang="de-DE" sz="1400" dirty="0">
                  <a:latin typeface="Symbol" panose="05050102010706020507" pitchFamily="18" charset="2"/>
                </a:rPr>
                <a:t>m</a:t>
              </a:r>
              <a:r>
                <a:rPr lang="en-GB" altLang="de-DE" sz="1400" dirty="0"/>
                <a:t> </a:t>
              </a:r>
              <a:r>
                <a:rPr lang="en-GB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GB" altLang="de-DE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amu</a:t>
              </a:r>
              <a:r>
                <a:rPr lang="en-GB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GB" altLang="de-DE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GB" altLang="de-DE" sz="14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GB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lang="en-GB" altLang="de-DE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keV</a:t>
              </a:r>
              <a:r>
                <a:rPr lang="en-GB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AutoShape 34"/>
          <p:cNvSpPr>
            <a:spLocks noChangeArrowheads="1"/>
          </p:cNvSpPr>
          <p:nvPr/>
        </p:nvSpPr>
        <p:spPr bwMode="auto">
          <a:xfrm>
            <a:off x="5292724" y="2118201"/>
            <a:ext cx="2663651" cy="408623"/>
          </a:xfrm>
          <a:prstGeom prst="roundRect">
            <a:avLst>
              <a:gd name="adj" fmla="val 16667"/>
            </a:avLst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8.6 x 10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T[K] 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140200" y="3062288"/>
            <a:ext cx="4679950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~ 15x10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  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(Sun)              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GB" altLang="de-D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kT</a:t>
            </a:r>
            <a:r>
              <a:rPr lang="en-GB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~ 1 </a:t>
            </a:r>
            <a:r>
              <a:rPr lang="en-GB" altLang="de-D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keV</a:t>
            </a:r>
            <a:r>
              <a:rPr lang="en-GB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 ~ 10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        (Big Bang)	    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GB" altLang="de-D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kT</a:t>
            </a:r>
            <a:r>
              <a:rPr lang="en-GB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~ 2 MeV </a:t>
            </a: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4572000" y="1341438"/>
            <a:ext cx="3860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available:  from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motion </a:t>
            </a:r>
          </a:p>
        </p:txBody>
      </p:sp>
      <p:sp>
        <p:nvSpPr>
          <p:cNvPr id="75" name="AutoShape 37"/>
          <p:cNvSpPr>
            <a:spLocks noChangeAspect="1" noChangeArrowheads="1"/>
          </p:cNvSpPr>
          <p:nvPr/>
        </p:nvSpPr>
        <p:spPr bwMode="auto">
          <a:xfrm>
            <a:off x="2003135" y="815326"/>
            <a:ext cx="347663" cy="161925"/>
          </a:xfrm>
          <a:prstGeom prst="notchedRightArrow">
            <a:avLst>
              <a:gd name="adj1" fmla="val 54898"/>
              <a:gd name="adj2" fmla="val 77155"/>
            </a:avLst>
          </a:prstGeom>
          <a:solidFill>
            <a:srgbClr val="FFFF99"/>
          </a:solidFill>
          <a:ln w="127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" name="Text Box 28"/>
          <p:cNvSpPr txBox="1">
            <a:spLocks noChangeArrowheads="1"/>
          </p:cNvSpPr>
          <p:nvPr/>
        </p:nvSpPr>
        <p:spPr bwMode="auto">
          <a:xfrm>
            <a:off x="6542088" y="5324475"/>
            <a:ext cx="21162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solidFill>
                  <a:srgbClr val="0000CC"/>
                </a:solidFill>
              </a:rPr>
              <a:t>2</a:t>
            </a:r>
            <a:r>
              <a:rPr lang="en-GB" altLang="de-DE" dirty="0">
                <a:solidFill>
                  <a:srgbClr val="0000CC"/>
                </a:solidFill>
                <a:latin typeface="Symbol" panose="05050102010706020507" pitchFamily="18" charset="2"/>
              </a:rPr>
              <a:t>ph</a:t>
            </a:r>
            <a:r>
              <a:rPr lang="en-GB" altLang="de-DE" dirty="0">
                <a:solidFill>
                  <a:srgbClr val="0000CC"/>
                </a:solidFill>
              </a:rPr>
              <a:t> = 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Gamow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4132263" y="4330700"/>
            <a:ext cx="4543425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140000"/>
              </a:lnSpc>
            </a:pPr>
            <a:r>
              <a:rPr lang="en-US" altLang="de-DE" dirty="0"/>
              <a:t>   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occur through 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 EFFECT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90000"/>
              </a:lnSpc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tunneling probability   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  </a:t>
            </a:r>
            <a:r>
              <a:rPr lang="en-US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exp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(-2)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AutoShape 5"/>
          <p:cNvSpPr>
            <a:spLocks noChangeArrowheads="1"/>
          </p:cNvSpPr>
          <p:nvPr/>
        </p:nvSpPr>
        <p:spPr bwMode="auto">
          <a:xfrm>
            <a:off x="7056000" y="4896000"/>
            <a:ext cx="1080000" cy="358775"/>
          </a:xfrm>
          <a:prstGeom prst="flowChartAlternateProcess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179388" y="4411663"/>
            <a:ext cx="3830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quiescent burnings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de-DE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AutoShape 39"/>
          <p:cNvSpPr>
            <a:spLocks noChangeAspect="1" noChangeArrowheads="1"/>
          </p:cNvSpPr>
          <p:nvPr/>
        </p:nvSpPr>
        <p:spPr bwMode="auto">
          <a:xfrm>
            <a:off x="4008438" y="4532313"/>
            <a:ext cx="347662" cy="161925"/>
          </a:xfrm>
          <a:prstGeom prst="notchedRightArrow">
            <a:avLst>
              <a:gd name="adj1" fmla="val 54898"/>
              <a:gd name="adj2" fmla="val 77155"/>
            </a:avLst>
          </a:prstGeom>
          <a:solidFill>
            <a:srgbClr val="FFFF99"/>
          </a:solidFill>
          <a:ln w="127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3" grpId="0"/>
      <p:bldP spid="54" grpId="0"/>
      <p:bldP spid="55" grpId="0"/>
      <p:bldP spid="59" grpId="0"/>
      <p:bldP spid="60" grpId="0"/>
      <p:bldP spid="61" grpId="0"/>
      <p:bldP spid="62" grpId="0"/>
      <p:bldP spid="63" grpId="0" animBg="1"/>
      <p:bldP spid="67" grpId="0"/>
      <p:bldP spid="72" grpId="0" animBg="1"/>
      <p:bldP spid="73" grpId="0"/>
      <p:bldP spid="74" grpId="0"/>
      <p:bldP spid="76" grpId="0"/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barrier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670675" y="1709738"/>
            <a:ext cx="7302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</a:t>
            </a:r>
          </a:p>
          <a:p>
            <a:pPr eaLnBrk="0" hangingPunct="0">
              <a:lnSpc>
                <a:spcPct val="90000"/>
              </a:lnSpc>
            </a:pPr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7265988" y="1700213"/>
            <a:ext cx="908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6729413" y="1700213"/>
            <a:ext cx="3714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04063" y="1265238"/>
            <a:ext cx="1370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78400" y="2516188"/>
            <a:ext cx="9444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well</a:t>
            </a: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6151563" y="1057275"/>
            <a:ext cx="2101850" cy="2132013"/>
          </a:xfrm>
          <a:custGeom>
            <a:avLst/>
            <a:gdLst>
              <a:gd name="T0" fmla="*/ 0 w 1614"/>
              <a:gd name="T1" fmla="*/ 1500 h 1536"/>
              <a:gd name="T2" fmla="*/ 320 w 1614"/>
              <a:gd name="T3" fmla="*/ 1417 h 1536"/>
              <a:gd name="T4" fmla="*/ 395 w 1614"/>
              <a:gd name="T5" fmla="*/ 787 h 1536"/>
              <a:gd name="T6" fmla="*/ 435 w 1614"/>
              <a:gd name="T7" fmla="*/ 99 h 1536"/>
              <a:gd name="T8" fmla="*/ 555 w 1614"/>
              <a:gd name="T9" fmla="*/ 196 h 1536"/>
              <a:gd name="T10" fmla="*/ 708 w 1614"/>
              <a:gd name="T11" fmla="*/ 388 h 1536"/>
              <a:gd name="T12" fmla="*/ 906 w 1614"/>
              <a:gd name="T13" fmla="*/ 540 h 1536"/>
              <a:gd name="T14" fmla="*/ 1116 w 1614"/>
              <a:gd name="T15" fmla="*/ 624 h 1536"/>
              <a:gd name="T16" fmla="*/ 1344 w 1614"/>
              <a:gd name="T17" fmla="*/ 672 h 1536"/>
              <a:gd name="T18" fmla="*/ 1614 w 1614"/>
              <a:gd name="T19" fmla="*/ 69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14" h="1536">
                <a:moveTo>
                  <a:pt x="0" y="1500"/>
                </a:moveTo>
                <a:cubicBezTo>
                  <a:pt x="53" y="1488"/>
                  <a:pt x="254" y="1536"/>
                  <a:pt x="320" y="1417"/>
                </a:cubicBezTo>
                <a:cubicBezTo>
                  <a:pt x="386" y="1298"/>
                  <a:pt x="376" y="1007"/>
                  <a:pt x="395" y="787"/>
                </a:cubicBezTo>
                <a:cubicBezTo>
                  <a:pt x="414" y="567"/>
                  <a:pt x="408" y="198"/>
                  <a:pt x="435" y="99"/>
                </a:cubicBezTo>
                <a:cubicBezTo>
                  <a:pt x="462" y="0"/>
                  <a:pt x="510" y="148"/>
                  <a:pt x="555" y="196"/>
                </a:cubicBezTo>
                <a:cubicBezTo>
                  <a:pt x="600" y="244"/>
                  <a:pt x="650" y="331"/>
                  <a:pt x="708" y="388"/>
                </a:cubicBezTo>
                <a:cubicBezTo>
                  <a:pt x="766" y="445"/>
                  <a:pt x="838" y="501"/>
                  <a:pt x="906" y="540"/>
                </a:cubicBezTo>
                <a:cubicBezTo>
                  <a:pt x="974" y="579"/>
                  <a:pt x="1043" y="602"/>
                  <a:pt x="1116" y="624"/>
                </a:cubicBezTo>
                <a:cubicBezTo>
                  <a:pt x="1189" y="646"/>
                  <a:pt x="1261" y="660"/>
                  <a:pt x="1344" y="672"/>
                </a:cubicBezTo>
                <a:cubicBezTo>
                  <a:pt x="1427" y="684"/>
                  <a:pt x="1558" y="691"/>
                  <a:pt x="1614" y="6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6151563" y="765175"/>
            <a:ext cx="0" cy="2519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6151563" y="2120900"/>
            <a:ext cx="2454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604000" y="782638"/>
            <a:ext cx="1338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Coulomb potential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827713" y="762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/>
              <a:t>V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277225" y="2162175"/>
            <a:ext cx="23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/>
              <a:t>r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651625" y="2162175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/>
              <a:t>R</a:t>
            </a:r>
          </a:p>
        </p:txBody>
      </p:sp>
      <p:sp>
        <p:nvSpPr>
          <p:cNvPr id="16" name="AutoShape 19"/>
          <p:cNvSpPr>
            <a:spLocks/>
          </p:cNvSpPr>
          <p:nvPr/>
        </p:nvSpPr>
        <p:spPr bwMode="auto">
          <a:xfrm>
            <a:off x="5970588" y="1189038"/>
            <a:ext cx="125412" cy="931862"/>
          </a:xfrm>
          <a:prstGeom prst="leftBrace">
            <a:avLst>
              <a:gd name="adj1" fmla="val 619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de-DE"/>
          </a:p>
        </p:txBody>
      </p:sp>
      <p:sp>
        <p:nvSpPr>
          <p:cNvPr id="17" name="AutoShape 20"/>
          <p:cNvSpPr>
            <a:spLocks/>
          </p:cNvSpPr>
          <p:nvPr/>
        </p:nvSpPr>
        <p:spPr bwMode="auto">
          <a:xfrm>
            <a:off x="5970588" y="2187575"/>
            <a:ext cx="125412" cy="931863"/>
          </a:xfrm>
          <a:prstGeom prst="leftBrace">
            <a:avLst>
              <a:gd name="adj1" fmla="val 619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6089650" y="2719388"/>
            <a:ext cx="123825" cy="6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6089650" y="2755900"/>
            <a:ext cx="123825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756000" y="554400"/>
            <a:ext cx="40555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projectile and target charges Z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700139" y="1458913"/>
            <a:ext cx="120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of</a:t>
            </a:r>
          </a:p>
          <a:p>
            <a:pPr algn="ctr"/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Coulomb barrier</a:t>
            </a:r>
          </a:p>
        </p:txBody>
      </p:sp>
      <p:graphicFrame>
        <p:nvGraphicFramePr>
          <p:cNvPr id="22" name="Object 25"/>
          <p:cNvGraphicFramePr>
            <a:graphicFrameLocks noChangeAspect="1"/>
          </p:cNvGraphicFramePr>
          <p:nvPr>
            <p:extLst/>
          </p:nvPr>
        </p:nvGraphicFramePr>
        <p:xfrm>
          <a:off x="828000" y="1044575"/>
          <a:ext cx="1536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4" name="Formel" r:id="rId3" imgW="1536480" imgH="583920" progId="Equation.3">
                  <p:embed/>
                </p:oleObj>
              </mc:Choice>
              <mc:Fallback>
                <p:oleObj name="Formel" r:id="rId3" imgW="1536480" imgH="583920" progId="Equation.3">
                  <p:embed/>
                  <p:pic>
                    <p:nvPicPr>
                      <p:cNvPr id="2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00" y="1044575"/>
                        <a:ext cx="1536700" cy="58420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33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55650" y="1800000"/>
            <a:ext cx="19159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numerical units:</a:t>
            </a:r>
          </a:p>
        </p:txBody>
      </p:sp>
      <p:graphicFrame>
        <p:nvGraphicFramePr>
          <p:cNvPr id="24" name="Object 27"/>
          <p:cNvGraphicFramePr>
            <a:graphicFrameLocks noChangeAspect="1"/>
          </p:cNvGraphicFramePr>
          <p:nvPr>
            <p:extLst/>
          </p:nvPr>
        </p:nvGraphicFramePr>
        <p:xfrm>
          <a:off x="827088" y="2204864"/>
          <a:ext cx="337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5" name="Formel" r:id="rId5" imgW="3377880" imgH="558720" progId="Equation.3">
                  <p:embed/>
                </p:oleObj>
              </mc:Choice>
              <mc:Fallback>
                <p:oleObj name="Formel" r:id="rId5" imgW="3377880" imgH="558720" progId="Equation.3">
                  <p:embed/>
                  <p:pic>
                    <p:nvPicPr>
                      <p:cNvPr id="2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04864"/>
                        <a:ext cx="337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55650" y="3024188"/>
            <a:ext cx="30460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GB" altLang="de-DE" sz="1600" dirty="0"/>
              <a:t> </a:t>
            </a:r>
            <a:r>
              <a:rPr lang="en-GB" altLang="de-DE" sz="1600" baseline="30000" dirty="0"/>
              <a:t>12</a:t>
            </a:r>
            <a:r>
              <a:rPr lang="en-GB" altLang="de-DE" sz="1600" dirty="0"/>
              <a:t>C(</a:t>
            </a:r>
            <a:r>
              <a:rPr lang="en-GB" altLang="de-DE" sz="1600" dirty="0" err="1"/>
              <a:t>p,</a:t>
            </a:r>
            <a:r>
              <a:rPr lang="en-GB" altLang="de-DE" sz="1600" dirty="0" err="1">
                <a:latin typeface="Symbol" panose="05050102010706020507" pitchFamily="18" charset="2"/>
              </a:rPr>
              <a:t>g</a:t>
            </a:r>
            <a:r>
              <a:rPr lang="en-GB" altLang="de-DE" sz="1600" dirty="0"/>
              <a:t>)	</a:t>
            </a:r>
            <a:r>
              <a:rPr lang="en-GB" alt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altLang="de-DE" sz="16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GB" alt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MeV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55650" y="3645024"/>
            <a:ext cx="804483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kinetic energies in stellar plasmas: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1-100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20000"/>
              </a:lnSpc>
            </a:pPr>
            <a:endParaRPr lang="en-GB" altLang="de-DE" dirty="0"/>
          </a:p>
          <a:p>
            <a:pPr>
              <a:lnSpc>
                <a:spcPct val="120000"/>
              </a:lnSpc>
              <a:buClr>
                <a:srgbClr val="336699"/>
              </a:buClr>
              <a:buFont typeface="Symbol" panose="05050102010706020507" pitchFamily="18" charset="2"/>
              <a:buChar char="Þ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fusion reactions between charged particles take place well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below Coulomb barrier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Þ"/>
            </a:pPr>
            <a:r>
              <a:rPr lang="en-GB" altLang="de-DE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transmission probability governed by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tunnel effect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56000" y="5373216"/>
            <a:ext cx="6966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GB" altLang="de-DE" dirty="0"/>
              <a:t>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&lt;&lt; V</a:t>
            </a:r>
            <a:r>
              <a:rPr lang="en-GB" alt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zero angular momentum, tunnelling probability given by:</a:t>
            </a:r>
          </a:p>
        </p:txBody>
      </p:sp>
      <p:graphicFrame>
        <p:nvGraphicFramePr>
          <p:cNvPr id="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773322"/>
              </p:ext>
            </p:extLst>
          </p:nvPr>
        </p:nvGraphicFramePr>
        <p:xfrm>
          <a:off x="900113" y="5904000"/>
          <a:ext cx="18002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6" name="Formel" r:id="rId7" imgW="1625400" imgH="279360" progId="Equation.3">
                  <p:embed/>
                </p:oleObj>
              </mc:Choice>
              <mc:Fallback>
                <p:oleObj name="Formel" r:id="rId7" imgW="1625400" imgH="279360" progId="Equation.3">
                  <p:embed/>
                  <p:pic>
                    <p:nvPicPr>
                      <p:cNvPr id="28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904000"/>
                        <a:ext cx="1800225" cy="309562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3059113" y="5878041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6372225" y="5878041"/>
            <a:ext cx="1515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Gamow factor</a:t>
            </a:r>
          </a:p>
        </p:txBody>
      </p:sp>
      <p:graphicFrame>
        <p:nvGraphicFramePr>
          <p:cNvPr id="3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056127"/>
              </p:ext>
            </p:extLst>
          </p:nvPr>
        </p:nvGraphicFramePr>
        <p:xfrm>
          <a:off x="3995738" y="5806603"/>
          <a:ext cx="1981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7" name="Formel" r:id="rId9" imgW="1981080" imgH="596880" progId="Equation.3">
                  <p:embed/>
                </p:oleObj>
              </mc:Choice>
              <mc:Fallback>
                <p:oleObj name="Formel" r:id="rId9" imgW="1981080" imgH="596880" progId="Equation.3">
                  <p:embed/>
                  <p:pic>
                    <p:nvPicPr>
                      <p:cNvPr id="3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806603"/>
                        <a:ext cx="1981200" cy="59690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4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momentum barrier</a:t>
            </a:r>
            <a:endParaRPr lang="en-US" dirty="0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817563" y="2564532"/>
            <a:ext cx="7602402" cy="72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is conserved in central potential </a:t>
            </a:r>
          </a:p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linear momentum p (and hence energy) must increase as distance d decreases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827088" y="2280369"/>
            <a:ext cx="5070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particle can have orbital angular momentum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H="1">
            <a:off x="2339975" y="1609725"/>
            <a:ext cx="2339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2411413" y="1414463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711700" y="1490663"/>
            <a:ext cx="5533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z-axis</a:t>
            </a:r>
            <a:endParaRPr lang="en-US" alt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1476375" y="1198563"/>
            <a:ext cx="74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</a:t>
            </a:r>
          </a:p>
          <a:p>
            <a:pPr algn="ctr"/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endParaRPr lang="en-US" alt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3878107" y="1749425"/>
            <a:ext cx="655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</a:p>
          <a:p>
            <a:pPr algn="ctr"/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endParaRPr lang="en-US" alt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3" descr="wb0225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15033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2339975" y="14144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392363" y="10525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/>
              <a:t>p</a:t>
            </a:r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3924300" y="141446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sm"/>
            <a:tailEnd type="stealth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3641725" y="13430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/>
              <a:t>d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5364163" y="1195388"/>
            <a:ext cx="2459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projectile linear momentum</a:t>
            </a:r>
          </a:p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impact parameter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755650" y="549275"/>
            <a:ext cx="19607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treatment: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5724525" y="2277194"/>
            <a:ext cx="87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p·d</a:t>
            </a:r>
            <a:endParaRPr lang="en-GB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36600" y="3356992"/>
            <a:ext cx="31149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quantum-mechanical treatment: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6210300" y="3793555"/>
            <a:ext cx="16367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MT Extra" pitchFamily="18" charset="2"/>
              <a:buChar char="l"/>
            </a:pPr>
            <a:r>
              <a:rPr lang="en-GB" altLang="de-DE" sz="1400" dirty="0">
                <a:solidFill>
                  <a:srgbClr val="0000CC"/>
                </a:solidFill>
              </a:rPr>
              <a:t> = 0	</a:t>
            </a:r>
            <a:r>
              <a:rPr lang="en-GB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s-wave</a:t>
            </a:r>
          </a:p>
          <a:p>
            <a:pPr>
              <a:buFont typeface="MT Extra" pitchFamily="18" charset="2"/>
              <a:buChar char="l"/>
            </a:pPr>
            <a:r>
              <a:rPr lang="en-GB" altLang="de-DE" sz="1400" dirty="0">
                <a:solidFill>
                  <a:srgbClr val="0000CC"/>
                </a:solidFill>
                <a:latin typeface="MT Extra" pitchFamily="18" charset="2"/>
              </a:rPr>
              <a:t> </a:t>
            </a:r>
            <a:r>
              <a:rPr lang="en-GB" altLang="de-DE" sz="1400" dirty="0">
                <a:solidFill>
                  <a:srgbClr val="0000CC"/>
                </a:solidFill>
              </a:rPr>
              <a:t>= 1	</a:t>
            </a:r>
            <a:r>
              <a:rPr lang="en-GB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p-wave</a:t>
            </a:r>
          </a:p>
          <a:p>
            <a:pPr>
              <a:buFont typeface="MT Extra" pitchFamily="18" charset="2"/>
              <a:buChar char="l"/>
            </a:pPr>
            <a:r>
              <a:rPr lang="en-GB" altLang="de-DE" sz="1400" dirty="0">
                <a:solidFill>
                  <a:srgbClr val="0000CC"/>
                </a:solidFill>
              </a:rPr>
              <a:t> = 2	d-wave</a:t>
            </a:r>
          </a:p>
          <a:p>
            <a:pPr>
              <a:buFont typeface="MT Extra" pitchFamily="18" charset="2"/>
              <a:buNone/>
            </a:pPr>
            <a:r>
              <a:rPr lang="en-GB" altLang="de-DE" sz="1400" dirty="0">
                <a:solidFill>
                  <a:srgbClr val="336699"/>
                </a:solidFill>
              </a:rPr>
              <a:t>…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755576" y="4269805"/>
            <a:ext cx="2886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parity of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wave-function: </a:t>
            </a:r>
            <a:r>
              <a:rPr lang="en-GB" altLang="de-DE" dirty="0" smtClean="0"/>
              <a:t>       </a:t>
            </a:r>
            <a:endParaRPr lang="en-GB" altLang="de-DE" dirty="0"/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728663" y="3766567"/>
            <a:ext cx="2172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(discrete values only)</a:t>
            </a:r>
          </a:p>
        </p:txBody>
      </p: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809625" y="4985767"/>
            <a:ext cx="7634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is conserved in central potential </a:t>
            </a:r>
          </a:p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non-zero angular momentum implies “angular momentum energy barrier”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GB" altLang="de-DE" baseline="-25000" dirty="0" err="1">
                <a:latin typeface="MT Extra" pitchFamily="18" charset="2"/>
                <a:sym typeface="Symbol" panose="05050102010706020507" pitchFamily="18" charset="2"/>
              </a:rPr>
              <a:t>l</a:t>
            </a:r>
            <a:r>
              <a:rPr lang="en-GB" altLang="de-DE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auto">
          <a:xfrm>
            <a:off x="3364851" y="5918362"/>
            <a:ext cx="36342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panose="05050102010706020507" pitchFamily="18" charset="2"/>
              <a:buChar char="m"/>
            </a:pPr>
            <a:r>
              <a:rPr lang="en-GB" altLang="de-DE" sz="1400" dirty="0"/>
              <a:t>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reduced mass of projectile-target system</a:t>
            </a:r>
          </a:p>
          <a:p>
            <a:pPr>
              <a:buFont typeface="Symbol" panose="05050102010706020507" pitchFamily="18" charset="2"/>
              <a:buNone/>
            </a:pPr>
            <a:r>
              <a:rPr lang="en-GB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de-DE" sz="1400" dirty="0"/>
              <a:t>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distance from centre of target nucleus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924000" y="3780000"/>
                <a:ext cx="1596976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00" y="3780000"/>
                <a:ext cx="1596976" cy="298159"/>
              </a:xfrm>
              <a:prstGeom prst="rect">
                <a:avLst/>
              </a:prstGeom>
              <a:blipFill>
                <a:blip r:embed="rId3"/>
                <a:stretch>
                  <a:fillRect l="-2672" r="-2290" b="-61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924000" y="4301783"/>
                <a:ext cx="981038" cy="257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00" y="4301783"/>
                <a:ext cx="981038" cy="257827"/>
              </a:xfrm>
              <a:prstGeom prst="rect">
                <a:avLst/>
              </a:prstGeom>
              <a:blipFill>
                <a:blip r:embed="rId4"/>
                <a:stretch>
                  <a:fillRect l="-3106" t="-2381" r="-1863"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531837" y="5910614"/>
                <a:ext cx="1616275" cy="532646"/>
              </a:xfrm>
              <a:prstGeom prst="rect">
                <a:avLst/>
              </a:prstGeom>
              <a:solidFill>
                <a:schemeClr val="accent2">
                  <a:alpha val="1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37" y="5910614"/>
                <a:ext cx="1616275" cy="532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51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2" grpId="0"/>
      <p:bldP spid="54" grpId="0"/>
      <p:bldP spid="3" grpId="0"/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Charged-particle capture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/>
          </p:nvPr>
        </p:nvGraphicFramePr>
        <p:xfrm>
          <a:off x="4284663" y="1052736"/>
          <a:ext cx="4532312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2" name="Graph" r:id="rId3" imgW="3725280" imgH="3041280" progId="Origin50.Graph">
                  <p:embed/>
                </p:oleObj>
              </mc:Choice>
              <mc:Fallback>
                <p:oleObj name="Graph" r:id="rId3" imgW="3725280" imgH="3041280" progId="Origin50.Graph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45" t="5919" r="5574" b="7103"/>
                      <a:stretch>
                        <a:fillRect/>
                      </a:stretch>
                    </p:blipFill>
                    <p:spPr bwMode="auto">
                      <a:xfrm>
                        <a:off x="4284663" y="1052736"/>
                        <a:ext cx="4532312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58407"/>
              </p:ext>
            </p:extLst>
          </p:nvPr>
        </p:nvGraphicFramePr>
        <p:xfrm>
          <a:off x="828000" y="1440000"/>
          <a:ext cx="26654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3" name="Formel" r:id="rId5" imgW="2463480" imgH="558720" progId="Equation.3">
                  <p:embed/>
                </p:oleObj>
              </mc:Choice>
              <mc:Fallback>
                <p:oleObj name="Formel" r:id="rId5" imgW="2463480" imgH="55872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00" y="1440000"/>
                        <a:ext cx="2665413" cy="601663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56000" y="554400"/>
            <a:ext cx="761843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tunnelling through Coulomb barrier for charged particle reactions </a:t>
            </a:r>
          </a:p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energies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&lt;&lt;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altLang="de-DE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</a:t>
            </a:r>
            <a:endParaRPr lang="en-GB" altLang="de-DE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56000" y="3276000"/>
            <a:ext cx="3342582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assumes: </a:t>
            </a:r>
          </a:p>
          <a:p>
            <a:pPr>
              <a:lnSpc>
                <a:spcPct val="12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ion charges</a:t>
            </a:r>
          </a:p>
          <a:p>
            <a:pPr>
              <a:lnSpc>
                <a:spcPct val="12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orbital angular momentum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71338"/>
              </p:ext>
            </p:extLst>
          </p:nvPr>
        </p:nvGraphicFramePr>
        <p:xfrm>
          <a:off x="6443663" y="1613123"/>
          <a:ext cx="14160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4" name="Formel" r:id="rId7" imgW="1320480" imgH="279360" progId="Equation.3">
                  <p:embed/>
                </p:oleObj>
              </mc:Choice>
              <mc:Fallback>
                <p:oleObj name="Formel" r:id="rId7" imgW="1320480" imgH="279360" progId="Equation.3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613123"/>
                        <a:ext cx="1416050" cy="29845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987675" y="4869606"/>
            <a:ext cx="3734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of S(E): 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barn, MeV barn …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84000" y="5580000"/>
            <a:ext cx="7479933" cy="830997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angular momentum barrier leads to a roughly constant addition to the </a:t>
            </a:r>
            <a:r>
              <a:rPr lang="en-GB" altLang="de-DE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S-factor</a:t>
            </a:r>
          </a:p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strongly decreases with </a:t>
            </a:r>
            <a:r>
              <a:rPr lang="en-GB" altLang="de-DE" sz="1600" dirty="0">
                <a:latin typeface="MT Extra" pitchFamily="18" charset="2"/>
              </a:rPr>
              <a:t>l </a:t>
            </a:r>
            <a:r>
              <a:rPr lang="en-GB" altLang="de-DE" sz="1600" dirty="0"/>
              <a:t> </a:t>
            </a:r>
            <a:r>
              <a:rPr lang="en-GB" altLang="de-DE" sz="1600" dirty="0">
                <a:sym typeface="Symbol" panose="05050102010706020507" pitchFamily="18" charset="2"/>
              </a:rPr>
              <a:t> 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S-factor definition for charged particle reactions is </a:t>
            </a:r>
          </a:p>
          <a:p>
            <a:r>
              <a:rPr lang="en-GB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independent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 orbital angular momentum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(unlike neutron capture processes!)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880000" y="2284257"/>
            <a:ext cx="11160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Sommerfeld</a:t>
            </a:r>
            <a:r>
              <a:rPr lang="en-GB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89386"/>
              </p:ext>
            </p:extLst>
          </p:nvPr>
        </p:nvGraphicFramePr>
        <p:xfrm>
          <a:off x="684213" y="4725144"/>
          <a:ext cx="20018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5" name="Formel" r:id="rId9" imgW="1371600" imgH="393480" progId="Equation.3">
                  <p:embed/>
                </p:oleObj>
              </mc:Choice>
              <mc:Fallback>
                <p:oleObj name="Formel" r:id="rId9" imgW="1371600" imgH="393480" progId="Equation.3">
                  <p:embed/>
                  <p:pic>
                    <p:nvPicPr>
                      <p:cNvPr id="1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725144"/>
                        <a:ext cx="2001837" cy="57150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720000" y="2317183"/>
                <a:ext cx="1879041" cy="46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317183"/>
                <a:ext cx="1879041" cy="4674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2880000"/>
                <a:ext cx="1389419" cy="432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𝜇𝜋</m:t>
                          </m:r>
                        </m:e>
                      </m:rad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880000"/>
                <a:ext cx="1389419" cy="4322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483768" y="2980919"/>
            <a:ext cx="162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≡ Gamow energy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  <p:bldP spid="14" grpId="0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Non-resonant reaction</a:t>
            </a:r>
            <a:endParaRPr lang="en-US" dirty="0"/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216108" y="6018390"/>
            <a:ext cx="89803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angular momentum is non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 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centrifugal barrier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be taken into account</a:t>
            </a:r>
          </a:p>
        </p:txBody>
      </p:sp>
      <p:sp>
        <p:nvSpPr>
          <p:cNvPr id="42" name="Text Box 57"/>
          <p:cNvSpPr txBox="1">
            <a:spLocks noChangeArrowheads="1"/>
          </p:cNvSpPr>
          <p:nvPr/>
        </p:nvSpPr>
        <p:spPr bwMode="auto">
          <a:xfrm>
            <a:off x="360000" y="5715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de-DE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Non-resonant reactions</a:t>
            </a: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468313" y="1763713"/>
            <a:ext cx="2909836" cy="67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geometrical factor (particle’s </a:t>
            </a:r>
          </a:p>
          <a:p>
            <a:pPr>
              <a:lnSpc>
                <a:spcPct val="110000"/>
              </a:lnSpc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Broglie wavelength)</a:t>
            </a:r>
          </a:p>
        </p:txBody>
      </p:sp>
      <p:sp>
        <p:nvSpPr>
          <p:cNvPr id="47" name="Text Box 70"/>
          <p:cNvSpPr txBox="1">
            <a:spLocks noChangeArrowheads="1"/>
          </p:cNvSpPr>
          <p:nvPr/>
        </p:nvSpPr>
        <p:spPr bwMode="auto">
          <a:xfrm>
            <a:off x="5940425" y="1844675"/>
            <a:ext cx="1576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element</a:t>
            </a:r>
          </a:p>
        </p:txBody>
      </p:sp>
      <p:sp>
        <p:nvSpPr>
          <p:cNvPr id="81" name="Text Box 71"/>
          <p:cNvSpPr txBox="1">
            <a:spLocks noChangeArrowheads="1"/>
          </p:cNvSpPr>
          <p:nvPr/>
        </p:nvSpPr>
        <p:spPr bwMode="auto">
          <a:xfrm>
            <a:off x="2656227" y="2171700"/>
            <a:ext cx="34426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penetrability probability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projectile’s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18" charset="2"/>
              </a:rPr>
              <a:t>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energy E</a:t>
            </a:r>
          </a:p>
        </p:txBody>
      </p:sp>
      <p:sp>
        <p:nvSpPr>
          <p:cNvPr id="83" name="Line 73"/>
          <p:cNvSpPr>
            <a:spLocks noChangeShapeType="1"/>
          </p:cNvSpPr>
          <p:nvPr/>
        </p:nvSpPr>
        <p:spPr bwMode="auto">
          <a:xfrm flipH="1">
            <a:off x="3490913" y="1628775"/>
            <a:ext cx="360362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" name="Line 74"/>
          <p:cNvSpPr>
            <a:spLocks noChangeShapeType="1"/>
          </p:cNvSpPr>
          <p:nvPr/>
        </p:nvSpPr>
        <p:spPr bwMode="auto">
          <a:xfrm>
            <a:off x="5580063" y="1628775"/>
            <a:ext cx="333375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" name="Line 75"/>
          <p:cNvSpPr>
            <a:spLocks noChangeShapeType="1"/>
          </p:cNvSpPr>
          <p:nvPr/>
        </p:nvSpPr>
        <p:spPr bwMode="auto">
          <a:xfrm flipV="1">
            <a:off x="4427538" y="15906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" name="AutoShape 76"/>
          <p:cNvSpPr>
            <a:spLocks noChangeArrowheads="1"/>
          </p:cNvSpPr>
          <p:nvPr/>
        </p:nvSpPr>
        <p:spPr bwMode="auto">
          <a:xfrm>
            <a:off x="3419474" y="3284538"/>
            <a:ext cx="2628000" cy="574675"/>
          </a:xfrm>
          <a:prstGeom prst="flowChartAlternateProcess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Text Box 80"/>
          <p:cNvSpPr txBox="1">
            <a:spLocks noChangeArrowheads="1"/>
          </p:cNvSpPr>
          <p:nvPr/>
        </p:nvSpPr>
        <p:spPr bwMode="auto">
          <a:xfrm>
            <a:off x="360000" y="5184000"/>
            <a:ext cx="6496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relation defines 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ASTROPHYSICAL S(E)-FACTOR</a:t>
            </a:r>
          </a:p>
        </p:txBody>
      </p:sp>
      <p:sp>
        <p:nvSpPr>
          <p:cNvPr id="88" name="Text Box 82"/>
          <p:cNvSpPr txBox="1">
            <a:spLocks noChangeArrowheads="1"/>
          </p:cNvSpPr>
          <p:nvPr/>
        </p:nvSpPr>
        <p:spPr bwMode="auto">
          <a:xfrm>
            <a:off x="6354678" y="3438525"/>
            <a:ext cx="1954382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s-waves only!)</a:t>
            </a:r>
          </a:p>
        </p:txBody>
      </p:sp>
      <p:sp>
        <p:nvSpPr>
          <p:cNvPr id="89" name="AutoShape 84"/>
          <p:cNvSpPr>
            <a:spLocks/>
          </p:cNvSpPr>
          <p:nvPr/>
        </p:nvSpPr>
        <p:spPr bwMode="auto">
          <a:xfrm rot="16200000">
            <a:off x="4680000" y="3470275"/>
            <a:ext cx="133350" cy="1079500"/>
          </a:xfrm>
          <a:prstGeom prst="leftBrace">
            <a:avLst>
              <a:gd name="adj1" fmla="val 674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Text Box 85"/>
          <p:cNvSpPr txBox="1">
            <a:spLocks noChangeArrowheads="1"/>
          </p:cNvSpPr>
          <p:nvPr/>
        </p:nvSpPr>
        <p:spPr bwMode="auto">
          <a:xfrm>
            <a:off x="3274187" y="4125913"/>
            <a:ext cx="19566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non-nuclear origin</a:t>
            </a:r>
          </a:p>
          <a:p>
            <a:pPr algn="ctr"/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AutoShape 86"/>
          <p:cNvSpPr>
            <a:spLocks/>
          </p:cNvSpPr>
          <p:nvPr/>
        </p:nvSpPr>
        <p:spPr bwMode="auto">
          <a:xfrm rot="16200000">
            <a:off x="5659438" y="3781425"/>
            <a:ext cx="133350" cy="457200"/>
          </a:xfrm>
          <a:prstGeom prst="leftBrace">
            <a:avLst>
              <a:gd name="adj1" fmla="val 28571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" name="Text Box 87"/>
          <p:cNvSpPr txBox="1">
            <a:spLocks noChangeArrowheads="1"/>
          </p:cNvSpPr>
          <p:nvPr/>
        </p:nvSpPr>
        <p:spPr bwMode="auto">
          <a:xfrm>
            <a:off x="5328000" y="4125913"/>
            <a:ext cx="19566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origin</a:t>
            </a:r>
          </a:p>
          <a:p>
            <a:pPr algn="ctr"/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88"/>
          <p:cNvSpPr txBox="1">
            <a:spLocks noChangeArrowheads="1"/>
          </p:cNvSpPr>
          <p:nvPr/>
        </p:nvSpPr>
        <p:spPr bwMode="auto">
          <a:xfrm>
            <a:off x="216000" y="576639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256486" y="1229297"/>
                <a:ext cx="3612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486" y="1229297"/>
                <a:ext cx="3612271" cy="276999"/>
              </a:xfrm>
              <a:prstGeom prst="rect">
                <a:avLst/>
              </a:prstGeom>
              <a:blipFill>
                <a:blip r:embed="rId2"/>
                <a:stretch>
                  <a:fillRect l="-506" t="-4444" r="-33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77779" y="2442523"/>
                <a:ext cx="1194621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79" y="2442523"/>
                <a:ext cx="1194621" cy="449290"/>
              </a:xfrm>
              <a:prstGeom prst="rect">
                <a:avLst/>
              </a:prstGeom>
              <a:blipFill>
                <a:blip r:embed="rId3"/>
                <a:stretch>
                  <a:fillRect l="-3571" t="-1370" r="-2041" b="-123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19475" y="3311990"/>
                <a:ext cx="2600968" cy="46102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𝜋𝜂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75" y="3311990"/>
                <a:ext cx="2600968" cy="461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076180" y="5987375"/>
                <a:ext cx="1325363" cy="465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180" y="5987375"/>
                <a:ext cx="1325363" cy="465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3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7" grpId="0"/>
      <p:bldP spid="81" grpId="0"/>
      <p:bldP spid="87" grpId="0"/>
      <p:bldP spid="88" grpId="0"/>
      <p:bldP spid="90" grpId="0"/>
      <p:bldP spid="92" grpId="0"/>
      <p:bldP spid="9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reactions in the lab &amp; in space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3810000" cy="28194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28000"/>
            <a:ext cx="5267325" cy="2505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5580000" y="4680000"/>
                <a:ext cx="3515963" cy="516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𝑟𝑒𝑎𝑐𝑡𝑖𝑜𝑛𝑠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𝑖𝑜𝑛𝑠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𝑎𝑡𝑜𝑚𝑠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4680000"/>
                <a:ext cx="3515963" cy="516745"/>
              </a:xfrm>
              <a:prstGeom prst="rect">
                <a:avLst/>
              </a:prstGeom>
              <a:blipFill>
                <a:blip r:embed="rId4"/>
                <a:stretch>
                  <a:fillRect b="-1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Astrophysical S-factor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9" y="1080000"/>
            <a:ext cx="4487092" cy="417358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60000" y="1080000"/>
            <a:ext cx="413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physical S factor” contains detailed information on nuclear structure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60000" y="3600000"/>
            <a:ext cx="4139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energy region for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physics is very low, typical at the limit and below measured energy for nuclear reaction.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 S€ can be extrapolated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148064" y="2366032"/>
                <a:ext cx="2201500" cy="53572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rad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66032"/>
                <a:ext cx="2201500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900000" y="5580000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Rolfs &amp; Rodney p. 156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Astrophysical S-factor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900000" y="5580000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Rolfs &amp; Rodney p. 156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91" y="554400"/>
            <a:ext cx="6206817" cy="48692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20000" y="5760000"/>
            <a:ext cx="572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data for astrophysical processes are given by S(E)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 S€ varies strongly with energy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Gamow peak</a:t>
            </a:r>
            <a:endParaRPr lang="en-US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79388" y="692150"/>
            <a:ext cx="3759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above definition of cross section: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03813" y="2556000"/>
            <a:ext cx="1585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governs energy </a:t>
            </a:r>
          </a:p>
          <a:p>
            <a:pPr algn="ctr"/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943231" y="3213100"/>
            <a:ext cx="2704588" cy="4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reaction rate: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407151" y="5664201"/>
            <a:ext cx="431800" cy="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400801" y="5365751"/>
            <a:ext cx="474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rgbClr val="FFFF99"/>
                </a:solidFill>
                <a:sym typeface="Symbol" panose="05050102010706020507" pitchFamily="18" charset="2"/>
              </a:rPr>
              <a:t>E</a:t>
            </a:r>
            <a:r>
              <a:rPr lang="en-US" altLang="de-DE" sz="1400" baseline="-25000">
                <a:solidFill>
                  <a:srgbClr val="FFFF99"/>
                </a:solidFill>
                <a:sym typeface="Symbol" panose="05050102010706020507" pitchFamily="18" charset="2"/>
              </a:rPr>
              <a:t>0</a:t>
            </a:r>
            <a:endParaRPr lang="en-GB" altLang="de-DE" sz="1400" baseline="-25000">
              <a:solidFill>
                <a:srgbClr val="FFFF99"/>
              </a:solidFill>
              <a:sym typeface="Symbol" panose="05050102010706020507" pitchFamily="18" charset="2"/>
            </a:endParaRPr>
          </a:p>
        </p:txBody>
      </p:sp>
      <p:sp>
        <p:nvSpPr>
          <p:cNvPr id="57" name="AutoShape 40"/>
          <p:cNvSpPr>
            <a:spLocks noChangeAspect="1" noChangeArrowheads="1"/>
          </p:cNvSpPr>
          <p:nvPr/>
        </p:nvSpPr>
        <p:spPr bwMode="auto">
          <a:xfrm>
            <a:off x="1992313" y="4149725"/>
            <a:ext cx="347662" cy="161925"/>
          </a:xfrm>
          <a:prstGeom prst="notchedRightArrow">
            <a:avLst>
              <a:gd name="adj1" fmla="val 54898"/>
              <a:gd name="adj2" fmla="val 77155"/>
            </a:avLst>
          </a:prstGeom>
          <a:solidFill>
            <a:srgbClr val="FFFF99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" name="AutoShape 42"/>
          <p:cNvSpPr>
            <a:spLocks/>
          </p:cNvSpPr>
          <p:nvPr/>
        </p:nvSpPr>
        <p:spPr bwMode="auto">
          <a:xfrm rot="16200000">
            <a:off x="5200650" y="1222375"/>
            <a:ext cx="182563" cy="1655763"/>
          </a:xfrm>
          <a:prstGeom prst="leftBrace">
            <a:avLst>
              <a:gd name="adj1" fmla="val 755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5127625" y="2205038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f(E)</a:t>
            </a: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3168000" y="2556000"/>
            <a:ext cx="16530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varies smoothly</a:t>
            </a:r>
          </a:p>
          <a:p>
            <a:pPr algn="ctr"/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energy</a:t>
            </a:r>
          </a:p>
        </p:txBody>
      </p:sp>
      <p:sp>
        <p:nvSpPr>
          <p:cNvPr id="62" name="Line 48"/>
          <p:cNvSpPr>
            <a:spLocks noChangeShapeType="1"/>
          </p:cNvSpPr>
          <p:nvPr/>
        </p:nvSpPr>
        <p:spPr bwMode="auto">
          <a:xfrm>
            <a:off x="4140200" y="1995488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Text Box 52"/>
          <p:cNvSpPr txBox="1">
            <a:spLocks noChangeArrowheads="1"/>
          </p:cNvSpPr>
          <p:nvPr/>
        </p:nvSpPr>
        <p:spPr bwMode="auto">
          <a:xfrm>
            <a:off x="567367" y="5065713"/>
            <a:ext cx="3546804" cy="134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small energy range contributes </a:t>
            </a:r>
          </a:p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reaction rate </a:t>
            </a:r>
          </a:p>
          <a:p>
            <a:pPr algn="ctr"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</a:t>
            </a:r>
          </a:p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OK to set S(E) ~ S(E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const.</a:t>
            </a:r>
          </a:p>
        </p:txBody>
      </p:sp>
      <p:sp>
        <p:nvSpPr>
          <p:cNvPr id="66" name="Text Box 55"/>
          <p:cNvSpPr txBox="1">
            <a:spLocks noChangeArrowheads="1"/>
          </p:cNvSpPr>
          <p:nvPr/>
        </p:nvSpPr>
        <p:spPr bwMode="auto">
          <a:xfrm>
            <a:off x="1835150" y="4797425"/>
            <a:ext cx="10070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E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E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190016" y="1201240"/>
                <a:ext cx="5210785" cy="721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𝑑𝐸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016" y="1201240"/>
                <a:ext cx="5210785" cy="7212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975073" y="1325541"/>
                <a:ext cx="1394228" cy="468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rad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73" y="1325541"/>
                <a:ext cx="1394228" cy="4687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036191" y="3996616"/>
                <a:ext cx="683071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91" y="3996616"/>
                <a:ext cx="683071" cy="4681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586369" y="3921755"/>
                <a:ext cx="1530804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69" y="3921755"/>
                <a:ext cx="1530804" cy="61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45"/>
          <p:cNvGrpSpPr>
            <a:grpSpLocks/>
          </p:cNvGrpSpPr>
          <p:nvPr/>
        </p:nvGrpSpPr>
        <p:grpSpPr bwMode="auto">
          <a:xfrm>
            <a:off x="4857895" y="3573041"/>
            <a:ext cx="3618625" cy="2808287"/>
            <a:chOff x="293" y="1636"/>
            <a:chExt cx="2507" cy="1999"/>
          </a:xfrm>
        </p:grpSpPr>
        <p:grpSp>
          <p:nvGrpSpPr>
            <p:cNvPr id="68" name="Group 46"/>
            <p:cNvGrpSpPr>
              <a:grpSpLocks/>
            </p:cNvGrpSpPr>
            <p:nvPr/>
          </p:nvGrpSpPr>
          <p:grpSpPr bwMode="auto">
            <a:xfrm>
              <a:off x="293" y="1636"/>
              <a:ext cx="2507" cy="1999"/>
              <a:chOff x="293" y="1636"/>
              <a:chExt cx="2507" cy="1999"/>
            </a:xfrm>
          </p:grpSpPr>
          <p:sp>
            <p:nvSpPr>
              <p:cNvPr id="71" name="Rectangle 47"/>
              <p:cNvSpPr>
                <a:spLocks noChangeArrowheads="1"/>
              </p:cNvSpPr>
              <p:nvPr/>
            </p:nvSpPr>
            <p:spPr bwMode="auto">
              <a:xfrm>
                <a:off x="520" y="1636"/>
                <a:ext cx="2201" cy="17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it-IT" altLang="de-DE" sz="2800"/>
              </a:p>
            </p:txBody>
          </p:sp>
          <p:sp>
            <p:nvSpPr>
              <p:cNvPr id="72" name="Freeform 48" descr="Diagonal dunkel nach oben"/>
              <p:cNvSpPr>
                <a:spLocks/>
              </p:cNvSpPr>
              <p:nvPr/>
            </p:nvSpPr>
            <p:spPr bwMode="auto">
              <a:xfrm>
                <a:off x="954" y="2795"/>
                <a:ext cx="1083" cy="587"/>
              </a:xfrm>
              <a:custGeom>
                <a:avLst/>
                <a:gdLst>
                  <a:gd name="T0" fmla="*/ 0 w 1083"/>
                  <a:gd name="T1" fmla="*/ 542 h 542"/>
                  <a:gd name="T2" fmla="*/ 255 w 1083"/>
                  <a:gd name="T3" fmla="*/ 446 h 542"/>
                  <a:gd name="T4" fmla="*/ 379 w 1083"/>
                  <a:gd name="T5" fmla="*/ 326 h 542"/>
                  <a:gd name="T6" fmla="*/ 422 w 1083"/>
                  <a:gd name="T7" fmla="*/ 208 h 542"/>
                  <a:gd name="T8" fmla="*/ 466 w 1083"/>
                  <a:gd name="T9" fmla="*/ 64 h 542"/>
                  <a:gd name="T10" fmla="*/ 538 w 1083"/>
                  <a:gd name="T11" fmla="*/ 0 h 542"/>
                  <a:gd name="T12" fmla="*/ 610 w 1083"/>
                  <a:gd name="T13" fmla="*/ 64 h 542"/>
                  <a:gd name="T14" fmla="*/ 666 w 1083"/>
                  <a:gd name="T15" fmla="*/ 200 h 542"/>
                  <a:gd name="T16" fmla="*/ 722 w 1083"/>
                  <a:gd name="T17" fmla="*/ 316 h 542"/>
                  <a:gd name="T18" fmla="*/ 847 w 1083"/>
                  <a:gd name="T19" fmla="*/ 450 h 542"/>
                  <a:gd name="T20" fmla="*/ 1083 w 1083"/>
                  <a:gd name="T21" fmla="*/ 534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3" h="542">
                    <a:moveTo>
                      <a:pt x="0" y="542"/>
                    </a:moveTo>
                    <a:cubicBezTo>
                      <a:pt x="42" y="526"/>
                      <a:pt x="192" y="482"/>
                      <a:pt x="255" y="446"/>
                    </a:cubicBezTo>
                    <a:cubicBezTo>
                      <a:pt x="318" y="410"/>
                      <a:pt x="351" y="366"/>
                      <a:pt x="379" y="326"/>
                    </a:cubicBezTo>
                    <a:cubicBezTo>
                      <a:pt x="407" y="286"/>
                      <a:pt x="408" y="252"/>
                      <a:pt x="422" y="208"/>
                    </a:cubicBezTo>
                    <a:cubicBezTo>
                      <a:pt x="436" y="164"/>
                      <a:pt x="447" y="99"/>
                      <a:pt x="466" y="64"/>
                    </a:cubicBezTo>
                    <a:cubicBezTo>
                      <a:pt x="485" y="29"/>
                      <a:pt x="514" y="0"/>
                      <a:pt x="538" y="0"/>
                    </a:cubicBezTo>
                    <a:cubicBezTo>
                      <a:pt x="562" y="0"/>
                      <a:pt x="589" y="31"/>
                      <a:pt x="610" y="64"/>
                    </a:cubicBezTo>
                    <a:cubicBezTo>
                      <a:pt x="631" y="97"/>
                      <a:pt x="647" y="158"/>
                      <a:pt x="666" y="200"/>
                    </a:cubicBezTo>
                    <a:cubicBezTo>
                      <a:pt x="685" y="242"/>
                      <a:pt x="692" y="274"/>
                      <a:pt x="722" y="316"/>
                    </a:cubicBezTo>
                    <a:cubicBezTo>
                      <a:pt x="752" y="358"/>
                      <a:pt x="787" y="414"/>
                      <a:pt x="847" y="450"/>
                    </a:cubicBezTo>
                    <a:cubicBezTo>
                      <a:pt x="907" y="486"/>
                      <a:pt x="1034" y="517"/>
                      <a:pt x="1083" y="534"/>
                    </a:cubicBezTo>
                  </a:path>
                </a:pathLst>
              </a:custGeom>
              <a:pattFill prst="ltUpDiag">
                <a:fgClr>
                  <a:srgbClr val="003300"/>
                </a:fgClr>
                <a:bgClr>
                  <a:srgbClr val="FFFFFF"/>
                </a:bgClr>
              </a:pattFill>
              <a:ln w="1905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/>
            </p:nvSpPr>
            <p:spPr bwMode="auto">
              <a:xfrm>
                <a:off x="1116" y="2502"/>
                <a:ext cx="789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de-DE" sz="1400" dirty="0" err="1">
                    <a:solidFill>
                      <a:srgbClr val="01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Gamow</a:t>
                </a:r>
                <a:r>
                  <a:rPr lang="it-IT" altLang="de-DE" sz="1400" dirty="0">
                    <a:solidFill>
                      <a:srgbClr val="01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de-DE" sz="1400" dirty="0" err="1">
                    <a:solidFill>
                      <a:srgbClr val="01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</a:t>
                </a:r>
                <a:endParaRPr lang="it-IT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 Box 50"/>
              <p:cNvSpPr txBox="1">
                <a:spLocks noChangeArrowheads="1"/>
              </p:cNvSpPr>
              <p:nvPr/>
            </p:nvSpPr>
            <p:spPr bwMode="auto">
              <a:xfrm>
                <a:off x="1804" y="1685"/>
                <a:ext cx="921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altLang="de-DE" sz="1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tunnelling</a:t>
                </a:r>
                <a:r>
                  <a:rPr lang="it-IT" altLang="de-DE" sz="1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de-DE" sz="1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</a:t>
                </a:r>
                <a:endParaRPr lang="it-IT" altLang="de-DE" sz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altLang="de-DE" sz="1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Coulomb </a:t>
                </a:r>
                <a:r>
                  <a:rPr lang="it-IT" altLang="de-DE" sz="1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barrier</a:t>
                </a:r>
                <a:endParaRPr lang="it-IT" altLang="de-DE" sz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altLang="de-DE" sz="1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 </a:t>
                </a:r>
                <a:r>
                  <a:rPr lang="it-IT" altLang="de-DE" sz="1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exp</a:t>
                </a:r>
                <a:r>
                  <a:rPr lang="it-IT" altLang="de-DE" sz="1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(-           )</a:t>
                </a:r>
                <a:endParaRPr lang="it-IT" altLang="de-DE" sz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 Box 51"/>
              <p:cNvSpPr txBox="1">
                <a:spLocks noChangeArrowheads="1"/>
              </p:cNvSpPr>
              <p:nvPr/>
            </p:nvSpPr>
            <p:spPr bwMode="auto">
              <a:xfrm>
                <a:off x="549" y="1685"/>
                <a:ext cx="1013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altLang="de-DE" sz="12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Maxwell-</a:t>
                </a:r>
                <a:r>
                  <a:rPr lang="it-IT" altLang="de-DE" sz="1200" dirty="0" err="1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Boltzmann</a:t>
                </a:r>
                <a:endParaRPr lang="it-IT" altLang="de-DE" sz="120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altLang="de-DE" sz="1200" dirty="0" err="1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endParaRPr lang="it-IT" altLang="de-DE" sz="120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altLang="de-DE" sz="12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 </a:t>
                </a:r>
                <a:r>
                  <a:rPr lang="it-IT" altLang="de-DE" sz="1200" dirty="0" err="1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exp</a:t>
                </a:r>
                <a:r>
                  <a:rPr lang="it-IT" altLang="de-DE" sz="12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(-E/kT)</a:t>
                </a:r>
                <a:endParaRPr lang="it-IT" altLang="de-DE" sz="120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Text Box 52"/>
              <p:cNvSpPr txBox="1">
                <a:spLocks noChangeArrowheads="1"/>
              </p:cNvSpPr>
              <p:nvPr/>
            </p:nvSpPr>
            <p:spPr bwMode="auto">
              <a:xfrm rot="16200000">
                <a:off x="-154" y="2583"/>
                <a:ext cx="110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de-DE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relative </a:t>
                </a:r>
                <a:r>
                  <a:rPr lang="it-IT" altLang="de-DE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</a:t>
                </a:r>
                <a:endParaRPr lang="it-IT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 Box 53"/>
              <p:cNvSpPr txBox="1">
                <a:spLocks noChangeArrowheads="1"/>
              </p:cNvSpPr>
              <p:nvPr/>
            </p:nvSpPr>
            <p:spPr bwMode="auto">
              <a:xfrm>
                <a:off x="2336" y="3395"/>
                <a:ext cx="464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de-DE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</a:t>
                </a:r>
                <a:endParaRPr lang="it-IT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 flipV="1">
                <a:off x="793" y="3340"/>
                <a:ext cx="0" cy="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55"/>
              <p:cNvSpPr>
                <a:spLocks noChangeShapeType="1"/>
              </p:cNvSpPr>
              <p:nvPr/>
            </p:nvSpPr>
            <p:spPr bwMode="auto">
              <a:xfrm flipV="1">
                <a:off x="1492" y="3340"/>
                <a:ext cx="0" cy="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Text Box 56"/>
              <p:cNvSpPr txBox="1">
                <a:spLocks noChangeArrowheads="1"/>
              </p:cNvSpPr>
              <p:nvPr/>
            </p:nvSpPr>
            <p:spPr bwMode="auto">
              <a:xfrm>
                <a:off x="649" y="3418"/>
                <a:ext cx="264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de-DE" sz="1400">
                    <a:solidFill>
                      <a:srgbClr val="800000"/>
                    </a:solidFill>
                  </a:rPr>
                  <a:t>kT</a:t>
                </a:r>
              </a:p>
            </p:txBody>
          </p:sp>
          <p:sp>
            <p:nvSpPr>
              <p:cNvPr id="82" name="Text Box 57"/>
              <p:cNvSpPr txBox="1">
                <a:spLocks noChangeArrowheads="1"/>
              </p:cNvSpPr>
              <p:nvPr/>
            </p:nvSpPr>
            <p:spPr bwMode="auto">
              <a:xfrm>
                <a:off x="1415" y="3418"/>
                <a:ext cx="254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de-DE" sz="1400">
                    <a:solidFill>
                      <a:srgbClr val="006600"/>
                    </a:solidFill>
                  </a:rPr>
                  <a:t>E</a:t>
                </a:r>
                <a:r>
                  <a:rPr lang="it-IT" altLang="de-DE" sz="1400" baseline="-25000">
                    <a:solidFill>
                      <a:srgbClr val="006600"/>
                    </a:solidFill>
                  </a:rPr>
                  <a:t>0</a:t>
                </a:r>
                <a:endParaRPr lang="it-IT" altLang="de-DE" sz="1400">
                  <a:solidFill>
                    <a:srgbClr val="006600"/>
                  </a:solidFill>
                </a:endParaRPr>
              </a:p>
            </p:txBody>
          </p:sp>
          <p:graphicFrame>
            <p:nvGraphicFramePr>
              <p:cNvPr id="94" name="Object 58"/>
              <p:cNvGraphicFramePr>
                <a:graphicFrameLocks noChangeAspect="1"/>
              </p:cNvGraphicFramePr>
              <p:nvPr/>
            </p:nvGraphicFramePr>
            <p:xfrm>
              <a:off x="2245" y="1941"/>
              <a:ext cx="304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33" name="Formel" r:id="rId7" imgW="609480" imgH="304560" progId="Equation.3">
                      <p:embed/>
                    </p:oleObj>
                  </mc:Choice>
                  <mc:Fallback>
                    <p:oleObj name="Formel" r:id="rId7" imgW="609480" imgH="304560" progId="Equation.3">
                      <p:embed/>
                      <p:pic>
                        <p:nvPicPr>
                          <p:cNvPr id="23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5" y="1941"/>
                            <a:ext cx="304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5" name="Freeform 59"/>
              <p:cNvSpPr>
                <a:spLocks/>
              </p:cNvSpPr>
              <p:nvPr/>
            </p:nvSpPr>
            <p:spPr bwMode="auto">
              <a:xfrm>
                <a:off x="525" y="2137"/>
                <a:ext cx="1933" cy="1245"/>
              </a:xfrm>
              <a:custGeom>
                <a:avLst/>
                <a:gdLst>
                  <a:gd name="T0" fmla="*/ 0 w 1933"/>
                  <a:gd name="T1" fmla="*/ 1150 h 1150"/>
                  <a:gd name="T2" fmla="*/ 72 w 1933"/>
                  <a:gd name="T3" fmla="*/ 958 h 1150"/>
                  <a:gd name="T4" fmla="*/ 112 w 1933"/>
                  <a:gd name="T5" fmla="*/ 738 h 1150"/>
                  <a:gd name="T6" fmla="*/ 140 w 1933"/>
                  <a:gd name="T7" fmla="*/ 506 h 1150"/>
                  <a:gd name="T8" fmla="*/ 168 w 1933"/>
                  <a:gd name="T9" fmla="*/ 226 h 1150"/>
                  <a:gd name="T10" fmla="*/ 200 w 1933"/>
                  <a:gd name="T11" fmla="*/ 42 h 1150"/>
                  <a:gd name="T12" fmla="*/ 268 w 1933"/>
                  <a:gd name="T13" fmla="*/ 46 h 1150"/>
                  <a:gd name="T14" fmla="*/ 356 w 1933"/>
                  <a:gd name="T15" fmla="*/ 318 h 1150"/>
                  <a:gd name="T16" fmla="*/ 472 w 1933"/>
                  <a:gd name="T17" fmla="*/ 610 h 1150"/>
                  <a:gd name="T18" fmla="*/ 648 w 1933"/>
                  <a:gd name="T19" fmla="*/ 842 h 1150"/>
                  <a:gd name="T20" fmla="*/ 913 w 1933"/>
                  <a:gd name="T21" fmla="*/ 1020 h 1150"/>
                  <a:gd name="T22" fmla="*/ 1417 w 1933"/>
                  <a:gd name="T23" fmla="*/ 1104 h 1150"/>
                  <a:gd name="T24" fmla="*/ 1933 w 1933"/>
                  <a:gd name="T25" fmla="*/ 1134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3" h="1150">
                    <a:moveTo>
                      <a:pt x="0" y="1150"/>
                    </a:moveTo>
                    <a:cubicBezTo>
                      <a:pt x="12" y="1118"/>
                      <a:pt x="53" y="1027"/>
                      <a:pt x="72" y="958"/>
                    </a:cubicBezTo>
                    <a:cubicBezTo>
                      <a:pt x="91" y="889"/>
                      <a:pt x="101" y="813"/>
                      <a:pt x="112" y="738"/>
                    </a:cubicBezTo>
                    <a:cubicBezTo>
                      <a:pt x="123" y="663"/>
                      <a:pt x="131" y="591"/>
                      <a:pt x="140" y="506"/>
                    </a:cubicBezTo>
                    <a:cubicBezTo>
                      <a:pt x="149" y="421"/>
                      <a:pt x="158" y="303"/>
                      <a:pt x="168" y="226"/>
                    </a:cubicBezTo>
                    <a:cubicBezTo>
                      <a:pt x="178" y="149"/>
                      <a:pt x="183" y="72"/>
                      <a:pt x="200" y="42"/>
                    </a:cubicBezTo>
                    <a:cubicBezTo>
                      <a:pt x="217" y="12"/>
                      <a:pt x="242" y="0"/>
                      <a:pt x="268" y="46"/>
                    </a:cubicBezTo>
                    <a:cubicBezTo>
                      <a:pt x="294" y="92"/>
                      <a:pt x="322" y="224"/>
                      <a:pt x="356" y="318"/>
                    </a:cubicBezTo>
                    <a:cubicBezTo>
                      <a:pt x="390" y="412"/>
                      <a:pt x="423" y="523"/>
                      <a:pt x="472" y="610"/>
                    </a:cubicBezTo>
                    <a:cubicBezTo>
                      <a:pt x="521" y="697"/>
                      <a:pt x="575" y="774"/>
                      <a:pt x="648" y="842"/>
                    </a:cubicBezTo>
                    <a:cubicBezTo>
                      <a:pt x="721" y="910"/>
                      <a:pt x="785" y="976"/>
                      <a:pt x="913" y="1020"/>
                    </a:cubicBezTo>
                    <a:cubicBezTo>
                      <a:pt x="1041" y="1064"/>
                      <a:pt x="1247" y="1085"/>
                      <a:pt x="1417" y="1104"/>
                    </a:cubicBezTo>
                    <a:cubicBezTo>
                      <a:pt x="1587" y="1123"/>
                      <a:pt x="1826" y="1128"/>
                      <a:pt x="1933" y="1134"/>
                    </a:cubicBezTo>
                  </a:path>
                </a:pathLst>
              </a:cu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Freeform 60"/>
              <p:cNvSpPr>
                <a:spLocks/>
              </p:cNvSpPr>
              <p:nvPr/>
            </p:nvSpPr>
            <p:spPr bwMode="auto">
              <a:xfrm>
                <a:off x="1031" y="2178"/>
                <a:ext cx="1314" cy="1204"/>
              </a:xfrm>
              <a:custGeom>
                <a:avLst/>
                <a:gdLst>
                  <a:gd name="T0" fmla="*/ 0 w 1314"/>
                  <a:gd name="T1" fmla="*/ 1112 h 1112"/>
                  <a:gd name="T2" fmla="*/ 374 w 1314"/>
                  <a:gd name="T3" fmla="*/ 1020 h 1112"/>
                  <a:gd name="T4" fmla="*/ 742 w 1314"/>
                  <a:gd name="T5" fmla="*/ 788 h 1112"/>
                  <a:gd name="T6" fmla="*/ 1074 w 1314"/>
                  <a:gd name="T7" fmla="*/ 428 h 1112"/>
                  <a:gd name="T8" fmla="*/ 1314 w 1314"/>
                  <a:gd name="T9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4" h="1112">
                    <a:moveTo>
                      <a:pt x="0" y="1112"/>
                    </a:moveTo>
                    <a:cubicBezTo>
                      <a:pt x="62" y="1097"/>
                      <a:pt x="250" y="1074"/>
                      <a:pt x="374" y="1020"/>
                    </a:cubicBezTo>
                    <a:cubicBezTo>
                      <a:pt x="498" y="966"/>
                      <a:pt x="625" y="887"/>
                      <a:pt x="742" y="788"/>
                    </a:cubicBezTo>
                    <a:cubicBezTo>
                      <a:pt x="859" y="689"/>
                      <a:pt x="979" y="559"/>
                      <a:pt x="1074" y="428"/>
                    </a:cubicBezTo>
                    <a:cubicBezTo>
                      <a:pt x="1169" y="297"/>
                      <a:pt x="1264" y="89"/>
                      <a:pt x="1314" y="0"/>
                    </a:cubicBezTo>
                  </a:path>
                </a:pathLst>
              </a:custGeom>
              <a:noFill/>
              <a:ln w="19050">
                <a:solidFill>
                  <a:srgbClr val="33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9" name="Line 61"/>
            <p:cNvSpPr>
              <a:spLocks noChangeShapeType="1"/>
            </p:cNvSpPr>
            <p:nvPr/>
          </p:nvSpPr>
          <p:spPr bwMode="auto">
            <a:xfrm>
              <a:off x="1360" y="3089"/>
              <a:ext cx="272" cy="0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1357" y="2897"/>
              <a:ext cx="32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003300"/>
                  </a:solidFill>
                  <a:sym typeface="Symbol" panose="05050102010706020507" pitchFamily="18" charset="2"/>
                </a:rPr>
                <a:t>E</a:t>
              </a:r>
              <a:r>
                <a:rPr lang="en-US" altLang="de-DE" sz="1400" baseline="-25000">
                  <a:solidFill>
                    <a:srgbClr val="003300"/>
                  </a:solidFill>
                  <a:sym typeface="Symbol" panose="05050102010706020507" pitchFamily="18" charset="2"/>
                </a:rPr>
                <a:t>0</a:t>
              </a:r>
              <a:endParaRPr lang="en-GB" altLang="de-DE" sz="1400" baseline="-25000">
                <a:solidFill>
                  <a:srgbClr val="003300"/>
                </a:solidFill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920000" y="1584000"/>
                <a:ext cx="14587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1584000"/>
                <a:ext cx="145873" cy="215444"/>
              </a:xfrm>
              <a:prstGeom prst="rect">
                <a:avLst/>
              </a:prstGeom>
              <a:blipFill>
                <a:blip r:embed="rId9"/>
                <a:stretch>
                  <a:fillRect l="-29167" r="-29167" b="-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7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9" grpId="0"/>
      <p:bldP spid="61" grpId="0"/>
      <p:bldP spid="64" grpId="0"/>
      <p:bldP spid="66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Gamow peak</a:t>
            </a:r>
            <a:endParaRPr lang="en-US" dirty="0"/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/>
        </p:nvGraphicFramePr>
        <p:xfrm>
          <a:off x="2555875" y="620713"/>
          <a:ext cx="411003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0" name="Formel" r:id="rId3" imgW="3822480" imgH="279360" progId="Equation.3">
                  <p:embed/>
                </p:oleObj>
              </mc:Choice>
              <mc:Fallback>
                <p:oleObj name="Formel" r:id="rId3" imgW="3822480" imgH="279360" progId="Equation.3">
                  <p:embed/>
                  <p:pic>
                    <p:nvPicPr>
                      <p:cNvPr id="113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620713"/>
                        <a:ext cx="4110038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/>
        </p:nvGraphicFramePr>
        <p:xfrm>
          <a:off x="2987675" y="1125538"/>
          <a:ext cx="2730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1" name="Formel" r:id="rId5" imgW="2730240" imgH="558720" progId="Equation.3">
                  <p:embed/>
                </p:oleObj>
              </mc:Choice>
              <mc:Fallback>
                <p:oleObj name="Formel" r:id="rId5" imgW="2730240" imgH="558720" progId="Equation.3">
                  <p:embed/>
                  <p:pic>
                    <p:nvPicPr>
                      <p:cNvPr id="1136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125538"/>
                        <a:ext cx="2730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68313" y="2053159"/>
            <a:ext cx="2863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reaction rate at E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de-DE" dirty="0"/>
              <a:t> </a:t>
            </a:r>
          </a:p>
        </p:txBody>
      </p:sp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256869"/>
              </p:ext>
            </p:extLst>
          </p:nvPr>
        </p:nvGraphicFramePr>
        <p:xfrm>
          <a:off x="3624263" y="1908696"/>
          <a:ext cx="2171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2" name="Formel" r:id="rId7" imgW="2171520" imgH="583920" progId="Equation.3">
                  <p:embed/>
                </p:oleObj>
              </mc:Choice>
              <mc:Fallback>
                <p:oleObj name="Formel" r:id="rId7" imgW="2171520" imgH="583920" progId="Equation.3">
                  <p:embed/>
                  <p:pic>
                    <p:nvPicPr>
                      <p:cNvPr id="1136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1908696"/>
                        <a:ext cx="2171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5"/>
          <p:cNvGrpSpPr>
            <a:grpSpLocks/>
          </p:cNvGrpSpPr>
          <p:nvPr/>
        </p:nvGrpSpPr>
        <p:grpSpPr bwMode="auto">
          <a:xfrm>
            <a:off x="4859338" y="2780928"/>
            <a:ext cx="3673475" cy="2808287"/>
            <a:chOff x="294" y="1636"/>
            <a:chExt cx="2545" cy="1999"/>
          </a:xfrm>
        </p:grpSpPr>
        <p:grpSp>
          <p:nvGrpSpPr>
            <p:cNvPr id="43" name="Group 46"/>
            <p:cNvGrpSpPr>
              <a:grpSpLocks/>
            </p:cNvGrpSpPr>
            <p:nvPr/>
          </p:nvGrpSpPr>
          <p:grpSpPr bwMode="auto">
            <a:xfrm>
              <a:off x="294" y="1636"/>
              <a:ext cx="2545" cy="1999"/>
              <a:chOff x="294" y="1636"/>
              <a:chExt cx="2545" cy="1999"/>
            </a:xfrm>
          </p:grpSpPr>
          <p:sp>
            <p:nvSpPr>
              <p:cNvPr id="46" name="Rectangle 47"/>
              <p:cNvSpPr>
                <a:spLocks noChangeArrowheads="1"/>
              </p:cNvSpPr>
              <p:nvPr/>
            </p:nvSpPr>
            <p:spPr bwMode="auto">
              <a:xfrm>
                <a:off x="520" y="1636"/>
                <a:ext cx="2201" cy="17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it-IT" altLang="de-DE" sz="2800"/>
              </a:p>
            </p:txBody>
          </p:sp>
          <p:sp>
            <p:nvSpPr>
              <p:cNvPr id="47" name="Freeform 48" descr="Diagonal dunkel nach oben"/>
              <p:cNvSpPr>
                <a:spLocks/>
              </p:cNvSpPr>
              <p:nvPr/>
            </p:nvSpPr>
            <p:spPr bwMode="auto">
              <a:xfrm>
                <a:off x="954" y="2795"/>
                <a:ext cx="1083" cy="587"/>
              </a:xfrm>
              <a:custGeom>
                <a:avLst/>
                <a:gdLst>
                  <a:gd name="T0" fmla="*/ 0 w 1083"/>
                  <a:gd name="T1" fmla="*/ 542 h 542"/>
                  <a:gd name="T2" fmla="*/ 255 w 1083"/>
                  <a:gd name="T3" fmla="*/ 446 h 542"/>
                  <a:gd name="T4" fmla="*/ 379 w 1083"/>
                  <a:gd name="T5" fmla="*/ 326 h 542"/>
                  <a:gd name="T6" fmla="*/ 422 w 1083"/>
                  <a:gd name="T7" fmla="*/ 208 h 542"/>
                  <a:gd name="T8" fmla="*/ 466 w 1083"/>
                  <a:gd name="T9" fmla="*/ 64 h 542"/>
                  <a:gd name="T10" fmla="*/ 538 w 1083"/>
                  <a:gd name="T11" fmla="*/ 0 h 542"/>
                  <a:gd name="T12" fmla="*/ 610 w 1083"/>
                  <a:gd name="T13" fmla="*/ 64 h 542"/>
                  <a:gd name="T14" fmla="*/ 666 w 1083"/>
                  <a:gd name="T15" fmla="*/ 200 h 542"/>
                  <a:gd name="T16" fmla="*/ 722 w 1083"/>
                  <a:gd name="T17" fmla="*/ 316 h 542"/>
                  <a:gd name="T18" fmla="*/ 847 w 1083"/>
                  <a:gd name="T19" fmla="*/ 450 h 542"/>
                  <a:gd name="T20" fmla="*/ 1083 w 1083"/>
                  <a:gd name="T21" fmla="*/ 534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3" h="542">
                    <a:moveTo>
                      <a:pt x="0" y="542"/>
                    </a:moveTo>
                    <a:cubicBezTo>
                      <a:pt x="42" y="526"/>
                      <a:pt x="192" y="482"/>
                      <a:pt x="255" y="446"/>
                    </a:cubicBezTo>
                    <a:cubicBezTo>
                      <a:pt x="318" y="410"/>
                      <a:pt x="351" y="366"/>
                      <a:pt x="379" y="326"/>
                    </a:cubicBezTo>
                    <a:cubicBezTo>
                      <a:pt x="407" y="286"/>
                      <a:pt x="408" y="252"/>
                      <a:pt x="422" y="208"/>
                    </a:cubicBezTo>
                    <a:cubicBezTo>
                      <a:pt x="436" y="164"/>
                      <a:pt x="447" y="99"/>
                      <a:pt x="466" y="64"/>
                    </a:cubicBezTo>
                    <a:cubicBezTo>
                      <a:pt x="485" y="29"/>
                      <a:pt x="514" y="0"/>
                      <a:pt x="538" y="0"/>
                    </a:cubicBezTo>
                    <a:cubicBezTo>
                      <a:pt x="562" y="0"/>
                      <a:pt x="589" y="31"/>
                      <a:pt x="610" y="64"/>
                    </a:cubicBezTo>
                    <a:cubicBezTo>
                      <a:pt x="631" y="97"/>
                      <a:pt x="647" y="158"/>
                      <a:pt x="666" y="200"/>
                    </a:cubicBezTo>
                    <a:cubicBezTo>
                      <a:pt x="685" y="242"/>
                      <a:pt x="692" y="274"/>
                      <a:pt x="722" y="316"/>
                    </a:cubicBezTo>
                    <a:cubicBezTo>
                      <a:pt x="752" y="358"/>
                      <a:pt x="787" y="414"/>
                      <a:pt x="847" y="450"/>
                    </a:cubicBezTo>
                    <a:cubicBezTo>
                      <a:pt x="907" y="486"/>
                      <a:pt x="1034" y="517"/>
                      <a:pt x="1083" y="534"/>
                    </a:cubicBezTo>
                  </a:path>
                </a:pathLst>
              </a:custGeom>
              <a:pattFill prst="ltUpDiag">
                <a:fgClr>
                  <a:srgbClr val="003300"/>
                </a:fgClr>
                <a:bgClr>
                  <a:srgbClr val="FFFFFF"/>
                </a:bgClr>
              </a:pattFill>
              <a:ln w="1905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Text Box 49"/>
              <p:cNvSpPr txBox="1">
                <a:spLocks noChangeArrowheads="1"/>
              </p:cNvSpPr>
              <p:nvPr/>
            </p:nvSpPr>
            <p:spPr bwMode="auto">
              <a:xfrm>
                <a:off x="1116" y="2502"/>
                <a:ext cx="85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de-DE" sz="1400">
                    <a:solidFill>
                      <a:srgbClr val="010000"/>
                    </a:solidFill>
                  </a:rPr>
                  <a:t>Gamow peak</a:t>
                </a:r>
                <a:endParaRPr lang="it-IT" altLang="de-DE" sz="1400"/>
              </a:p>
            </p:txBody>
          </p:sp>
          <p:sp>
            <p:nvSpPr>
              <p:cNvPr id="49" name="Text Box 50"/>
              <p:cNvSpPr txBox="1">
                <a:spLocks noChangeArrowheads="1"/>
              </p:cNvSpPr>
              <p:nvPr/>
            </p:nvSpPr>
            <p:spPr bwMode="auto">
              <a:xfrm>
                <a:off x="1783" y="1685"/>
                <a:ext cx="963" cy="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altLang="de-DE" sz="1200">
                    <a:solidFill>
                      <a:srgbClr val="336699"/>
                    </a:solidFill>
                  </a:rPr>
                  <a:t>tunnelling through</a:t>
                </a:r>
              </a:p>
              <a:p>
                <a:pPr algn="ctr"/>
                <a:r>
                  <a:rPr lang="it-IT" altLang="de-DE" sz="1200">
                    <a:solidFill>
                      <a:srgbClr val="336699"/>
                    </a:solidFill>
                  </a:rPr>
                  <a:t>Coulomb barrier</a:t>
                </a:r>
              </a:p>
              <a:p>
                <a:pPr algn="ctr"/>
                <a:r>
                  <a:rPr lang="it-IT" altLang="de-DE" sz="1200">
                    <a:solidFill>
                      <a:srgbClr val="336699"/>
                    </a:solidFill>
                    <a:sym typeface="Symbol" panose="05050102010706020507" pitchFamily="18" charset="2"/>
                  </a:rPr>
                  <a:t> exp(-           )</a:t>
                </a:r>
                <a:endParaRPr lang="it-IT" altLang="de-DE" sz="1200">
                  <a:solidFill>
                    <a:srgbClr val="336699"/>
                  </a:solidFill>
                </a:endParaRPr>
              </a:p>
            </p:txBody>
          </p:sp>
          <p:sp>
            <p:nvSpPr>
              <p:cNvPr id="50" name="Text Box 51"/>
              <p:cNvSpPr txBox="1">
                <a:spLocks noChangeArrowheads="1"/>
              </p:cNvSpPr>
              <p:nvPr/>
            </p:nvSpPr>
            <p:spPr bwMode="auto">
              <a:xfrm>
                <a:off x="536" y="1685"/>
                <a:ext cx="1039" cy="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altLang="de-DE" sz="1200">
                    <a:solidFill>
                      <a:srgbClr val="800000"/>
                    </a:solidFill>
                  </a:rPr>
                  <a:t>Maxwell-Boltzmann</a:t>
                </a:r>
              </a:p>
              <a:p>
                <a:pPr algn="ctr"/>
                <a:r>
                  <a:rPr lang="it-IT" altLang="de-DE" sz="1200">
                    <a:solidFill>
                      <a:srgbClr val="800000"/>
                    </a:solidFill>
                  </a:rPr>
                  <a:t>distribution</a:t>
                </a:r>
              </a:p>
              <a:p>
                <a:pPr algn="ctr"/>
                <a:r>
                  <a:rPr lang="it-IT" altLang="de-DE" sz="1200">
                    <a:solidFill>
                      <a:srgbClr val="800000"/>
                    </a:solidFill>
                    <a:sym typeface="Symbol" panose="05050102010706020507" pitchFamily="18" charset="2"/>
                  </a:rPr>
                  <a:t> exp(-E/kT)</a:t>
                </a:r>
                <a:endParaRPr lang="it-IT" altLang="de-DE" sz="1200">
                  <a:solidFill>
                    <a:srgbClr val="800000"/>
                  </a:solidFill>
                </a:endParaRPr>
              </a:p>
            </p:txBody>
          </p:sp>
          <p:sp>
            <p:nvSpPr>
              <p:cNvPr id="51" name="Text Box 52"/>
              <p:cNvSpPr txBox="1">
                <a:spLocks noChangeArrowheads="1"/>
              </p:cNvSpPr>
              <p:nvPr/>
            </p:nvSpPr>
            <p:spPr bwMode="auto">
              <a:xfrm rot="-5400000">
                <a:off x="-174" y="2584"/>
                <a:ext cx="1148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de-DE" sz="1400"/>
                  <a:t>relative probability</a:t>
                </a:r>
              </a:p>
            </p:txBody>
          </p:sp>
          <p:sp>
            <p:nvSpPr>
              <p:cNvPr id="52" name="Text Box 53"/>
              <p:cNvSpPr txBox="1">
                <a:spLocks noChangeArrowheads="1"/>
              </p:cNvSpPr>
              <p:nvPr/>
            </p:nvSpPr>
            <p:spPr bwMode="auto">
              <a:xfrm>
                <a:off x="2336" y="3395"/>
                <a:ext cx="503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de-DE" sz="1400"/>
                  <a:t>energy</a:t>
                </a:r>
              </a:p>
            </p:txBody>
          </p:sp>
          <p:sp>
            <p:nvSpPr>
              <p:cNvPr id="53" name="Line 54"/>
              <p:cNvSpPr>
                <a:spLocks noChangeShapeType="1"/>
              </p:cNvSpPr>
              <p:nvPr/>
            </p:nvSpPr>
            <p:spPr bwMode="auto">
              <a:xfrm flipV="1">
                <a:off x="793" y="3340"/>
                <a:ext cx="0" cy="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 flipV="1">
                <a:off x="1492" y="3340"/>
                <a:ext cx="0" cy="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Text Box 56"/>
              <p:cNvSpPr txBox="1">
                <a:spLocks noChangeArrowheads="1"/>
              </p:cNvSpPr>
              <p:nvPr/>
            </p:nvSpPr>
            <p:spPr bwMode="auto">
              <a:xfrm>
                <a:off x="649" y="3418"/>
                <a:ext cx="264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de-DE" sz="1400">
                    <a:solidFill>
                      <a:srgbClr val="800000"/>
                    </a:solidFill>
                  </a:rPr>
                  <a:t>kT</a:t>
                </a:r>
              </a:p>
            </p:txBody>
          </p:sp>
          <p:sp>
            <p:nvSpPr>
              <p:cNvPr id="56" name="Text Box 57"/>
              <p:cNvSpPr txBox="1">
                <a:spLocks noChangeArrowheads="1"/>
              </p:cNvSpPr>
              <p:nvPr/>
            </p:nvSpPr>
            <p:spPr bwMode="auto">
              <a:xfrm>
                <a:off x="1415" y="3418"/>
                <a:ext cx="254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de-DE" sz="1400">
                    <a:solidFill>
                      <a:srgbClr val="006600"/>
                    </a:solidFill>
                  </a:rPr>
                  <a:t>E</a:t>
                </a:r>
                <a:r>
                  <a:rPr lang="it-IT" altLang="de-DE" sz="1400" baseline="-25000">
                    <a:solidFill>
                      <a:srgbClr val="006600"/>
                    </a:solidFill>
                  </a:rPr>
                  <a:t>0</a:t>
                </a:r>
                <a:endParaRPr lang="it-IT" altLang="de-DE" sz="1400">
                  <a:solidFill>
                    <a:srgbClr val="006600"/>
                  </a:solidFill>
                </a:endParaRPr>
              </a:p>
            </p:txBody>
          </p:sp>
          <p:graphicFrame>
            <p:nvGraphicFramePr>
              <p:cNvPr id="60" name="Object 58"/>
              <p:cNvGraphicFramePr>
                <a:graphicFrameLocks noChangeAspect="1"/>
              </p:cNvGraphicFramePr>
              <p:nvPr/>
            </p:nvGraphicFramePr>
            <p:xfrm>
              <a:off x="2245" y="1941"/>
              <a:ext cx="304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493" name="Formel" r:id="rId9" imgW="609480" imgH="304560" progId="Equation.3">
                      <p:embed/>
                    </p:oleObj>
                  </mc:Choice>
                  <mc:Fallback>
                    <p:oleObj name="Formel" r:id="rId9" imgW="609480" imgH="304560" progId="Equation.3">
                      <p:embed/>
                      <p:pic>
                        <p:nvPicPr>
                          <p:cNvPr id="113722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5" y="1941"/>
                            <a:ext cx="304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525" y="2137"/>
                <a:ext cx="1933" cy="1245"/>
              </a:xfrm>
              <a:custGeom>
                <a:avLst/>
                <a:gdLst>
                  <a:gd name="T0" fmla="*/ 0 w 1933"/>
                  <a:gd name="T1" fmla="*/ 1150 h 1150"/>
                  <a:gd name="T2" fmla="*/ 72 w 1933"/>
                  <a:gd name="T3" fmla="*/ 958 h 1150"/>
                  <a:gd name="T4" fmla="*/ 112 w 1933"/>
                  <a:gd name="T5" fmla="*/ 738 h 1150"/>
                  <a:gd name="T6" fmla="*/ 140 w 1933"/>
                  <a:gd name="T7" fmla="*/ 506 h 1150"/>
                  <a:gd name="T8" fmla="*/ 168 w 1933"/>
                  <a:gd name="T9" fmla="*/ 226 h 1150"/>
                  <a:gd name="T10" fmla="*/ 200 w 1933"/>
                  <a:gd name="T11" fmla="*/ 42 h 1150"/>
                  <a:gd name="T12" fmla="*/ 268 w 1933"/>
                  <a:gd name="T13" fmla="*/ 46 h 1150"/>
                  <a:gd name="T14" fmla="*/ 356 w 1933"/>
                  <a:gd name="T15" fmla="*/ 318 h 1150"/>
                  <a:gd name="T16" fmla="*/ 472 w 1933"/>
                  <a:gd name="T17" fmla="*/ 610 h 1150"/>
                  <a:gd name="T18" fmla="*/ 648 w 1933"/>
                  <a:gd name="T19" fmla="*/ 842 h 1150"/>
                  <a:gd name="T20" fmla="*/ 913 w 1933"/>
                  <a:gd name="T21" fmla="*/ 1020 h 1150"/>
                  <a:gd name="T22" fmla="*/ 1417 w 1933"/>
                  <a:gd name="T23" fmla="*/ 1104 h 1150"/>
                  <a:gd name="T24" fmla="*/ 1933 w 1933"/>
                  <a:gd name="T25" fmla="*/ 1134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3" h="1150">
                    <a:moveTo>
                      <a:pt x="0" y="1150"/>
                    </a:moveTo>
                    <a:cubicBezTo>
                      <a:pt x="12" y="1118"/>
                      <a:pt x="53" y="1027"/>
                      <a:pt x="72" y="958"/>
                    </a:cubicBezTo>
                    <a:cubicBezTo>
                      <a:pt x="91" y="889"/>
                      <a:pt x="101" y="813"/>
                      <a:pt x="112" y="738"/>
                    </a:cubicBezTo>
                    <a:cubicBezTo>
                      <a:pt x="123" y="663"/>
                      <a:pt x="131" y="591"/>
                      <a:pt x="140" y="506"/>
                    </a:cubicBezTo>
                    <a:cubicBezTo>
                      <a:pt x="149" y="421"/>
                      <a:pt x="158" y="303"/>
                      <a:pt x="168" y="226"/>
                    </a:cubicBezTo>
                    <a:cubicBezTo>
                      <a:pt x="178" y="149"/>
                      <a:pt x="183" y="72"/>
                      <a:pt x="200" y="42"/>
                    </a:cubicBezTo>
                    <a:cubicBezTo>
                      <a:pt x="217" y="12"/>
                      <a:pt x="242" y="0"/>
                      <a:pt x="268" y="46"/>
                    </a:cubicBezTo>
                    <a:cubicBezTo>
                      <a:pt x="294" y="92"/>
                      <a:pt x="322" y="224"/>
                      <a:pt x="356" y="318"/>
                    </a:cubicBezTo>
                    <a:cubicBezTo>
                      <a:pt x="390" y="412"/>
                      <a:pt x="423" y="523"/>
                      <a:pt x="472" y="610"/>
                    </a:cubicBezTo>
                    <a:cubicBezTo>
                      <a:pt x="521" y="697"/>
                      <a:pt x="575" y="774"/>
                      <a:pt x="648" y="842"/>
                    </a:cubicBezTo>
                    <a:cubicBezTo>
                      <a:pt x="721" y="910"/>
                      <a:pt x="785" y="976"/>
                      <a:pt x="913" y="1020"/>
                    </a:cubicBezTo>
                    <a:cubicBezTo>
                      <a:pt x="1041" y="1064"/>
                      <a:pt x="1247" y="1085"/>
                      <a:pt x="1417" y="1104"/>
                    </a:cubicBezTo>
                    <a:cubicBezTo>
                      <a:pt x="1587" y="1123"/>
                      <a:pt x="1826" y="1128"/>
                      <a:pt x="1933" y="1134"/>
                    </a:cubicBezTo>
                  </a:path>
                </a:pathLst>
              </a:cu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1031" y="2178"/>
                <a:ext cx="1314" cy="1204"/>
              </a:xfrm>
              <a:custGeom>
                <a:avLst/>
                <a:gdLst>
                  <a:gd name="T0" fmla="*/ 0 w 1314"/>
                  <a:gd name="T1" fmla="*/ 1112 h 1112"/>
                  <a:gd name="T2" fmla="*/ 374 w 1314"/>
                  <a:gd name="T3" fmla="*/ 1020 h 1112"/>
                  <a:gd name="T4" fmla="*/ 742 w 1314"/>
                  <a:gd name="T5" fmla="*/ 788 h 1112"/>
                  <a:gd name="T6" fmla="*/ 1074 w 1314"/>
                  <a:gd name="T7" fmla="*/ 428 h 1112"/>
                  <a:gd name="T8" fmla="*/ 1314 w 1314"/>
                  <a:gd name="T9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4" h="1112">
                    <a:moveTo>
                      <a:pt x="0" y="1112"/>
                    </a:moveTo>
                    <a:cubicBezTo>
                      <a:pt x="62" y="1097"/>
                      <a:pt x="250" y="1074"/>
                      <a:pt x="374" y="1020"/>
                    </a:cubicBezTo>
                    <a:cubicBezTo>
                      <a:pt x="498" y="966"/>
                      <a:pt x="625" y="887"/>
                      <a:pt x="742" y="788"/>
                    </a:cubicBezTo>
                    <a:cubicBezTo>
                      <a:pt x="859" y="689"/>
                      <a:pt x="979" y="559"/>
                      <a:pt x="1074" y="428"/>
                    </a:cubicBezTo>
                    <a:cubicBezTo>
                      <a:pt x="1169" y="297"/>
                      <a:pt x="1264" y="89"/>
                      <a:pt x="1314" y="0"/>
                    </a:cubicBezTo>
                  </a:path>
                </a:pathLst>
              </a:custGeom>
              <a:noFill/>
              <a:ln w="19050">
                <a:solidFill>
                  <a:srgbClr val="33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4" name="Line 61"/>
            <p:cNvSpPr>
              <a:spLocks noChangeShapeType="1"/>
            </p:cNvSpPr>
            <p:nvPr/>
          </p:nvSpPr>
          <p:spPr bwMode="auto">
            <a:xfrm>
              <a:off x="1360" y="3089"/>
              <a:ext cx="272" cy="0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Rectangle 62"/>
            <p:cNvSpPr>
              <a:spLocks noChangeArrowheads="1"/>
            </p:cNvSpPr>
            <p:nvPr/>
          </p:nvSpPr>
          <p:spPr bwMode="auto">
            <a:xfrm>
              <a:off x="1357" y="2897"/>
              <a:ext cx="32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003300"/>
                  </a:solidFill>
                  <a:sym typeface="Symbol" panose="05050102010706020507" pitchFamily="18" charset="2"/>
                </a:rPr>
                <a:t>E</a:t>
              </a:r>
              <a:r>
                <a:rPr lang="en-US" altLang="de-DE" sz="1400" baseline="-25000">
                  <a:solidFill>
                    <a:srgbClr val="003300"/>
                  </a:solidFill>
                  <a:sym typeface="Symbol" panose="05050102010706020507" pitchFamily="18" charset="2"/>
                </a:rPr>
                <a:t>0</a:t>
              </a:r>
              <a:endParaRPr lang="en-GB" altLang="de-DE" sz="1400" baseline="-25000">
                <a:solidFill>
                  <a:srgbClr val="003300"/>
                </a:solidFill>
                <a:sym typeface="Symbol" panose="05050102010706020507" pitchFamily="18" charset="2"/>
              </a:endParaRPr>
            </a:p>
          </p:txBody>
        </p:sp>
      </p:grp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2411413" y="5661248"/>
            <a:ext cx="4231287" cy="3693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relevant energy for astrophysics &gt;&gt;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Group 66"/>
          <p:cNvGrpSpPr>
            <a:grpSpLocks/>
          </p:cNvGrpSpPr>
          <p:nvPr/>
        </p:nvGrpSpPr>
        <p:grpSpPr bwMode="auto">
          <a:xfrm>
            <a:off x="441325" y="3485778"/>
            <a:ext cx="3698875" cy="596900"/>
            <a:chOff x="249" y="1979"/>
            <a:chExt cx="2330" cy="376"/>
          </a:xfrm>
        </p:grpSpPr>
        <p:graphicFrame>
          <p:nvGraphicFramePr>
            <p:cNvPr id="84" name="Object 64"/>
            <p:cNvGraphicFramePr>
              <a:graphicFrameLocks noChangeAspect="1"/>
            </p:cNvGraphicFramePr>
            <p:nvPr/>
          </p:nvGraphicFramePr>
          <p:xfrm>
            <a:off x="249" y="1979"/>
            <a:ext cx="1960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94" name="Formel" r:id="rId11" imgW="3111480" imgH="596880" progId="Equation.3">
                    <p:embed/>
                  </p:oleObj>
                </mc:Choice>
                <mc:Fallback>
                  <p:oleObj name="Formel" r:id="rId11" imgW="3111480" imgH="596880" progId="Equation.3">
                    <p:embed/>
                    <p:pic>
                      <p:nvPicPr>
                        <p:cNvPr id="113728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1979"/>
                          <a:ext cx="1960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65"/>
            <p:cNvSpPr txBox="1">
              <a:spLocks noChangeArrowheads="1"/>
            </p:cNvSpPr>
            <p:nvPr/>
          </p:nvSpPr>
          <p:spPr bwMode="auto">
            <a:xfrm>
              <a:off x="2200" y="2084"/>
              <a:ext cx="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/>
                <a:t>MeV</a:t>
              </a:r>
            </a:p>
          </p:txBody>
        </p:sp>
      </p:grpSp>
      <p:grpSp>
        <p:nvGrpSpPr>
          <p:cNvPr id="86" name="Group 69"/>
          <p:cNvGrpSpPr>
            <a:grpSpLocks/>
          </p:cNvGrpSpPr>
          <p:nvPr/>
        </p:nvGrpSpPr>
        <p:grpSpPr bwMode="auto">
          <a:xfrm>
            <a:off x="441325" y="4349378"/>
            <a:ext cx="3914775" cy="520700"/>
            <a:chOff x="249" y="2523"/>
            <a:chExt cx="2466" cy="328"/>
          </a:xfrm>
        </p:grpSpPr>
        <p:graphicFrame>
          <p:nvGraphicFramePr>
            <p:cNvPr id="87" name="Object 67"/>
            <p:cNvGraphicFramePr>
              <a:graphicFrameLocks noChangeAspect="1"/>
            </p:cNvGraphicFramePr>
            <p:nvPr/>
          </p:nvGraphicFramePr>
          <p:xfrm>
            <a:off x="249" y="2523"/>
            <a:ext cx="2048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95" name="Formel" r:id="rId13" imgW="3251160" imgH="520560" progId="Equation.3">
                    <p:embed/>
                  </p:oleObj>
                </mc:Choice>
                <mc:Fallback>
                  <p:oleObj name="Formel" r:id="rId13" imgW="3251160" imgH="520560" progId="Equation.3">
                    <p:embed/>
                    <p:pic>
                      <p:nvPicPr>
                        <p:cNvPr id="113731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2523"/>
                          <a:ext cx="2048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Rectangle 68"/>
            <p:cNvSpPr>
              <a:spLocks noChangeArrowheads="1"/>
            </p:cNvSpPr>
            <p:nvPr/>
          </p:nvSpPr>
          <p:spPr bwMode="auto">
            <a:xfrm>
              <a:off x="2336" y="2583"/>
              <a:ext cx="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/>
                <a:t>MeV</a:t>
              </a:r>
            </a:p>
          </p:txBody>
        </p:sp>
      </p:grpSp>
      <p:sp>
        <p:nvSpPr>
          <p:cNvPr id="89" name="Text Box 70"/>
          <p:cNvSpPr txBox="1">
            <a:spLocks noChangeArrowheads="1"/>
          </p:cNvSpPr>
          <p:nvPr/>
        </p:nvSpPr>
        <p:spPr bwMode="auto">
          <a:xfrm>
            <a:off x="1403350" y="2926978"/>
            <a:ext cx="1409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latin typeface="Times New Roman" panose="02020603050405020304" pitchFamily="18" charset="0"/>
                <a:cs typeface="Times New Roman" panose="02020603050405020304" pitchFamily="18" charset="0"/>
              </a:rPr>
              <a:t>Gamow peak</a:t>
            </a:r>
          </a:p>
        </p:txBody>
      </p:sp>
      <p:sp>
        <p:nvSpPr>
          <p:cNvPr id="90" name="Text Box 71"/>
          <p:cNvSpPr txBox="1">
            <a:spLocks noChangeArrowheads="1"/>
          </p:cNvSpPr>
          <p:nvPr/>
        </p:nvSpPr>
        <p:spPr bwMode="auto">
          <a:xfrm>
            <a:off x="1692275" y="6164486"/>
            <a:ext cx="57313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 Gamow energy depends on </a:t>
            </a:r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en-GB" altLang="de-DE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</p:txBody>
      </p:sp>
      <p:sp>
        <p:nvSpPr>
          <p:cNvPr id="91" name="Rectangle 72"/>
          <p:cNvSpPr>
            <a:spLocks noChangeArrowheads="1"/>
          </p:cNvSpPr>
          <p:nvPr/>
        </p:nvSpPr>
        <p:spPr bwMode="auto">
          <a:xfrm>
            <a:off x="323850" y="2780928"/>
            <a:ext cx="4248150" cy="2447925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" name="Text Box 73"/>
          <p:cNvSpPr txBox="1">
            <a:spLocks noChangeArrowheads="1"/>
          </p:cNvSpPr>
          <p:nvPr/>
        </p:nvSpPr>
        <p:spPr bwMode="auto">
          <a:xfrm>
            <a:off x="447675" y="1236663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substituting for </a:t>
            </a:r>
            <a:r>
              <a:rPr lang="en-GB" altLang="de-DE" dirty="0">
                <a:latin typeface="Symbol" panose="05050102010706020507" pitchFamily="18" charset="2"/>
              </a:rPr>
              <a:t>s: </a:t>
            </a:r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10998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/>
      <p:bldP spid="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Gamow peak</a:t>
            </a:r>
            <a:endParaRPr lang="en-US" dirty="0"/>
          </a:p>
        </p:txBody>
      </p:sp>
      <p:graphicFrame>
        <p:nvGraphicFramePr>
          <p:cNvPr id="4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79538"/>
              </p:ext>
            </p:extLst>
          </p:nvPr>
        </p:nvGraphicFramePr>
        <p:xfrm>
          <a:off x="523875" y="3562350"/>
          <a:ext cx="4826000" cy="1954214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836898709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192026429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97532986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16398448"/>
                    </a:ext>
                  </a:extLst>
                </a:gridCol>
              </a:tblGrid>
              <a:tr h="747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reaction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Coulomb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barrier (MeV)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GB" altLang="de-DE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exp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(-3E</a:t>
                      </a:r>
                      <a:r>
                        <a:rPr kumimoji="0" lang="en-US" altLang="de-DE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/</a:t>
                      </a:r>
                      <a:r>
                        <a:rPr kumimoji="0" lang="en-US" alt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kT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 E</a:t>
                      </a:r>
                      <a:r>
                        <a:rPr kumimoji="0" lang="en-US" altLang="de-DE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08751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+ p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7.0x10</a:t>
                      </a:r>
                      <a:r>
                        <a:rPr kumimoji="0" lang="en-GB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kumimoji="0" lang="en-US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86674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 + </a:t>
                      </a:r>
                      <a:r>
                        <a:rPr kumimoji="0" lang="en-US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12</a:t>
                      </a:r>
                      <a:r>
                        <a:rPr kumimoji="0" lang="en-US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</a:t>
                      </a: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3.43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5.9x10</a:t>
                      </a:r>
                      <a:r>
                        <a:rPr kumimoji="0" lang="en-GB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</a:t>
                      </a:r>
                      <a:endParaRPr kumimoji="0" lang="en-US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8397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en-GB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+ </a:t>
                      </a:r>
                      <a:r>
                        <a:rPr kumimoji="0" lang="en-GB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en-GB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14.07</a:t>
                      </a: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2.5x10</a:t>
                      </a:r>
                      <a:r>
                        <a:rPr kumimoji="0" lang="en-GB" altLang="de-D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-237</a:t>
                      </a:r>
                      <a:endParaRPr kumimoji="0" lang="en-US" altLang="de-DE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811929"/>
                  </a:ext>
                </a:extLst>
              </a:tr>
            </a:tbl>
          </a:graphicData>
        </a:graphic>
      </p:graphicFrame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395288" y="3141663"/>
            <a:ext cx="3489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 ~ 15x10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15)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5327650" y="5551488"/>
            <a:ext cx="3421063" cy="139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stages: 	H-burning</a:t>
            </a:r>
          </a:p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He-burning</a:t>
            </a:r>
          </a:p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C/O-burning …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6022706" y="3687763"/>
            <a:ext cx="2484976" cy="67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of Gamow peak </a:t>
            </a:r>
          </a:p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(height x width)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v&gt; 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3851275" y="1844675"/>
            <a:ext cx="1682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f(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687962" y="5516563"/>
            <a:ext cx="2172390" cy="8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sensitivity </a:t>
            </a:r>
          </a:p>
          <a:p>
            <a:pPr algn="ctr">
              <a:lnSpc>
                <a:spcPct val="150000"/>
              </a:lnSpc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Coulomb barrier</a:t>
            </a: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2460187" y="2466975"/>
            <a:ext cx="4653838" cy="39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varies depending on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</p:txBody>
      </p:sp>
      <p:sp>
        <p:nvSpPr>
          <p:cNvPr id="47" name="AutoShape 45"/>
          <p:cNvSpPr>
            <a:spLocks noChangeAspect="1" noChangeArrowheads="1"/>
          </p:cNvSpPr>
          <p:nvPr/>
        </p:nvSpPr>
        <p:spPr bwMode="auto">
          <a:xfrm>
            <a:off x="5637213" y="3867150"/>
            <a:ext cx="347662" cy="161925"/>
          </a:xfrm>
          <a:prstGeom prst="notchedRightArrow">
            <a:avLst>
              <a:gd name="adj1" fmla="val 54898"/>
              <a:gd name="adj2" fmla="val 77155"/>
            </a:avLst>
          </a:prstGeom>
          <a:solidFill>
            <a:srgbClr val="FFFF99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AutoShape 46"/>
          <p:cNvSpPr>
            <a:spLocks noChangeAspect="1" noChangeArrowheads="1"/>
          </p:cNvSpPr>
          <p:nvPr/>
        </p:nvSpPr>
        <p:spPr bwMode="auto">
          <a:xfrm rot="5400000">
            <a:off x="4571206" y="2337594"/>
            <a:ext cx="277813" cy="130175"/>
          </a:xfrm>
          <a:prstGeom prst="notchedRightArrow">
            <a:avLst>
              <a:gd name="adj1" fmla="val 54898"/>
              <a:gd name="adj2" fmla="val 76691"/>
            </a:avLst>
          </a:prstGeom>
          <a:solidFill>
            <a:srgbClr val="FFFF99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Rectangle 68"/>
          <p:cNvSpPr>
            <a:spLocks noChangeArrowheads="1"/>
          </p:cNvSpPr>
          <p:nvPr/>
        </p:nvSpPr>
        <p:spPr bwMode="auto">
          <a:xfrm>
            <a:off x="2051050" y="738188"/>
            <a:ext cx="549188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effective energy region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thermonuclear reactions </a:t>
            </a:r>
          </a:p>
        </p:txBody>
      </p:sp>
      <p:sp>
        <p:nvSpPr>
          <p:cNvPr id="50" name="Text Box 69"/>
          <p:cNvSpPr txBox="1">
            <a:spLocks noChangeArrowheads="1"/>
          </p:cNvSpPr>
          <p:nvPr/>
        </p:nvSpPr>
        <p:spPr bwMode="auto">
          <a:xfrm>
            <a:off x="250825" y="66675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sz="18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Gamow peak:</a:t>
            </a:r>
          </a:p>
        </p:txBody>
      </p:sp>
      <p:sp>
        <p:nvSpPr>
          <p:cNvPr id="51" name="Text Box 70"/>
          <p:cNvSpPr txBox="1">
            <a:spLocks noChangeArrowheads="1"/>
          </p:cNvSpPr>
          <p:nvPr/>
        </p:nvSpPr>
        <p:spPr bwMode="auto">
          <a:xfrm>
            <a:off x="3672523" y="1123950"/>
            <a:ext cx="3873817" cy="37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window of astrophysical interest</a:t>
            </a:r>
          </a:p>
        </p:txBody>
      </p:sp>
      <p:grpSp>
        <p:nvGrpSpPr>
          <p:cNvPr id="52" name="Group 78"/>
          <p:cNvGrpSpPr>
            <a:grpSpLocks/>
          </p:cNvGrpSpPr>
          <p:nvPr/>
        </p:nvGrpSpPr>
        <p:grpSpPr bwMode="auto">
          <a:xfrm>
            <a:off x="2260600" y="1098550"/>
            <a:ext cx="1300163" cy="433388"/>
            <a:chOff x="4209" y="572"/>
            <a:chExt cx="819" cy="273"/>
          </a:xfrm>
        </p:grpSpPr>
        <p:sp>
          <p:nvSpPr>
            <p:cNvPr id="53" name="AutoShape 67"/>
            <p:cNvSpPr>
              <a:spLocks noChangeArrowheads="1"/>
            </p:cNvSpPr>
            <p:nvPr/>
          </p:nvSpPr>
          <p:spPr bwMode="auto">
            <a:xfrm>
              <a:off x="4209" y="572"/>
              <a:ext cx="817" cy="273"/>
            </a:xfrm>
            <a:prstGeom prst="flowChartAlternateProcess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Text Box 71"/>
            <p:cNvSpPr txBox="1">
              <a:spLocks noChangeArrowheads="1"/>
            </p:cNvSpPr>
            <p:nvPr/>
          </p:nvSpPr>
          <p:spPr bwMode="auto">
            <a:xfrm>
              <a:off x="4210" y="602"/>
              <a:ext cx="8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</a:t>
              </a:r>
              <a:r>
                <a:rPr lang="en-US" altLang="de-DE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 </a:t>
              </a:r>
              <a:r>
                <a:rPr lang="en-US" alt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de-DE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/2</a:t>
              </a:r>
            </a:p>
          </p:txBody>
        </p:sp>
      </p:grpSp>
      <p:sp>
        <p:nvSpPr>
          <p:cNvPr id="55" name="AutoShape 80"/>
          <p:cNvSpPr>
            <a:spLocks noChangeAspect="1" noChangeArrowheads="1"/>
          </p:cNvSpPr>
          <p:nvPr/>
        </p:nvSpPr>
        <p:spPr bwMode="auto">
          <a:xfrm rot="10800000">
            <a:off x="3889375" y="5589588"/>
            <a:ext cx="395288" cy="260350"/>
          </a:xfrm>
          <a:custGeom>
            <a:avLst/>
            <a:gdLst>
              <a:gd name="G0" fmla="+- 12427 0 0"/>
              <a:gd name="G1" fmla="+- 4082 0 0"/>
              <a:gd name="G2" fmla="+- 12158 0 4082"/>
              <a:gd name="G3" fmla="+- G2 0 4082"/>
              <a:gd name="G4" fmla="*/ G3 32768 32059"/>
              <a:gd name="G5" fmla="*/ G4 1 2"/>
              <a:gd name="G6" fmla="+- 21600 0 12427"/>
              <a:gd name="G7" fmla="*/ G6 4082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04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82"/>
                </a:lnTo>
                <a:cubicBezTo>
                  <a:pt x="5564" y="4082"/>
                  <a:pt x="0" y="7698"/>
                  <a:pt x="0" y="12158"/>
                </a:cubicBezTo>
                <a:lnTo>
                  <a:pt x="0" y="21600"/>
                </a:lnTo>
                <a:lnTo>
                  <a:pt x="4082" y="21600"/>
                </a:lnTo>
                <a:lnTo>
                  <a:pt x="4082" y="12158"/>
                </a:lnTo>
                <a:cubicBezTo>
                  <a:pt x="4082" y="9904"/>
                  <a:pt x="7818" y="8076"/>
                  <a:pt x="12427" y="8076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" name="AutoShape 81"/>
          <p:cNvSpPr>
            <a:spLocks noChangeAspect="1" noChangeArrowheads="1"/>
          </p:cNvSpPr>
          <p:nvPr/>
        </p:nvSpPr>
        <p:spPr bwMode="auto">
          <a:xfrm rot="10800000" flipH="1">
            <a:off x="4752975" y="5589588"/>
            <a:ext cx="395288" cy="260350"/>
          </a:xfrm>
          <a:custGeom>
            <a:avLst/>
            <a:gdLst>
              <a:gd name="G0" fmla="+- 12427 0 0"/>
              <a:gd name="G1" fmla="+- 4082 0 0"/>
              <a:gd name="G2" fmla="+- 12158 0 4082"/>
              <a:gd name="G3" fmla="+- G2 0 4082"/>
              <a:gd name="G4" fmla="*/ G3 32768 32059"/>
              <a:gd name="G5" fmla="*/ G4 1 2"/>
              <a:gd name="G6" fmla="+- 21600 0 12427"/>
              <a:gd name="G7" fmla="*/ G6 4082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04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82"/>
                </a:lnTo>
                <a:cubicBezTo>
                  <a:pt x="5564" y="4082"/>
                  <a:pt x="0" y="7698"/>
                  <a:pt x="0" y="12158"/>
                </a:cubicBezTo>
                <a:lnTo>
                  <a:pt x="0" y="21600"/>
                </a:lnTo>
                <a:lnTo>
                  <a:pt x="4082" y="21600"/>
                </a:lnTo>
                <a:lnTo>
                  <a:pt x="4082" y="12158"/>
                </a:lnTo>
                <a:cubicBezTo>
                  <a:pt x="4082" y="9904"/>
                  <a:pt x="7818" y="8076"/>
                  <a:pt x="12427" y="8076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5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curve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788780" cy="7811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771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for a decaying intermediate state Z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live time 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440000" y="1260000"/>
                <a:ext cx="2871234" cy="294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1260000"/>
                <a:ext cx="2871234" cy="294119"/>
              </a:xfrm>
              <a:prstGeom prst="rect">
                <a:avLst/>
              </a:prstGeom>
              <a:blipFill>
                <a:blip r:embed="rId3"/>
                <a:stretch>
                  <a:fillRect l="-2548" t="-122917" r="-11465" b="-143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187624" y="1724787"/>
                <a:ext cx="2486065" cy="294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24787"/>
                <a:ext cx="2486065" cy="294119"/>
              </a:xfrm>
              <a:prstGeom prst="rect">
                <a:avLst/>
              </a:prstGeom>
              <a:blipFill>
                <a:blip r:embed="rId4"/>
                <a:stretch>
                  <a:fillRect t="-122917" r="-16912" b="-143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0" y="1277120"/>
                <a:ext cx="2062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=ℏ∙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ℏ=1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1277120"/>
                <a:ext cx="2062744" cy="276999"/>
              </a:xfrm>
              <a:prstGeom prst="rect">
                <a:avLst/>
              </a:prstGeom>
              <a:blipFill>
                <a:blip r:embed="rId5"/>
                <a:stretch>
                  <a:fillRect l="-2367" r="-2367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248000" y="2206605"/>
            <a:ext cx="1896673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decay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 decay constant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1" y="3429000"/>
            <a:ext cx="795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energy dependence is obtained from wave function via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3708000" y="1916832"/>
            <a:ext cx="531322" cy="288032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481019" y="3722894"/>
                <a:ext cx="506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019" y="3722894"/>
                <a:ext cx="506805" cy="276999"/>
              </a:xfrm>
              <a:prstGeom prst="rect">
                <a:avLst/>
              </a:prstGeom>
              <a:blipFill>
                <a:blip r:embed="rId6"/>
                <a:stretch>
                  <a:fillRect l="-15663" t="-4444" b="-3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347864" y="4245739"/>
                <a:ext cx="2234843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245739"/>
                <a:ext cx="2234843" cy="811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8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curve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788780" cy="78115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20000" y="7200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160000" y="1080000"/>
                <a:ext cx="2234843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1080000"/>
                <a:ext cx="2234843" cy="811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160000" y="1944000"/>
                <a:ext cx="2187522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𝑖𝐸𝑡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1944000"/>
                <a:ext cx="2187522" cy="811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2674403" y="2808000"/>
                <a:ext cx="3346237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𝑖𝐸𝑡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403" y="2808000"/>
                <a:ext cx="3346237" cy="811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675119" y="3672000"/>
                <a:ext cx="2910604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119" y="3672000"/>
                <a:ext cx="2910604" cy="811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674800" y="4536000"/>
                <a:ext cx="1835887" cy="678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800" y="4536000"/>
                <a:ext cx="1835887" cy="678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3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curve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788780" cy="7811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386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to find a state with energy 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43808" y="1254932"/>
                <a:ext cx="1041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254932"/>
                <a:ext cx="1041247" cy="276999"/>
              </a:xfrm>
              <a:prstGeom prst="rect">
                <a:avLst/>
              </a:prstGeom>
              <a:blipFill>
                <a:blip r:embed="rId3"/>
                <a:stretch>
                  <a:fillRect l="-5294" t="-2222" r="-7647" b="-3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88782" y="1844824"/>
                <a:ext cx="5604739" cy="70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skw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82" y="1844824"/>
                <a:ext cx="5604739" cy="700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843808" y="2858230"/>
                <a:ext cx="2163348" cy="743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skw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858230"/>
                <a:ext cx="2163348" cy="7434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3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 – line shape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788780" cy="781159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179512" y="3356992"/>
            <a:ext cx="3190875" cy="2752725"/>
            <a:chOff x="179512" y="3356992"/>
            <a:chExt cx="3190875" cy="275272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356992"/>
              <a:ext cx="3190875" cy="2752725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87" y="3356992"/>
              <a:ext cx="457200" cy="352425"/>
            </a:xfrm>
            <a:prstGeom prst="rect">
              <a:avLst/>
            </a:prstGeom>
          </p:spPr>
        </p:pic>
      </p:grpSp>
      <p:sp>
        <p:nvSpPr>
          <p:cNvPr id="14" name="Textfeld 13"/>
          <p:cNvSpPr txBox="1"/>
          <p:nvPr/>
        </p:nvSpPr>
        <p:spPr>
          <a:xfrm>
            <a:off x="1774949" y="859398"/>
            <a:ext cx="4044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for Z* to heave energy E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Width at Half Maximum FWHM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320000" y="1980000"/>
                <a:ext cx="3791423" cy="736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skw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980000"/>
                <a:ext cx="3791423" cy="736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6104062" y="2952000"/>
                <a:ext cx="1635897" cy="805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062" y="2952000"/>
                <a:ext cx="1635897" cy="8050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729396" y="3888000"/>
                <a:ext cx="2019655" cy="78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96" y="3888000"/>
                <a:ext cx="2019655" cy="780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729396" y="4824000"/>
                <a:ext cx="1828321" cy="54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96" y="4824000"/>
                <a:ext cx="1828321" cy="541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294731" y="5661248"/>
                <a:ext cx="884986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731" y="5661248"/>
                <a:ext cx="884986" cy="276999"/>
              </a:xfrm>
              <a:prstGeom prst="rect">
                <a:avLst/>
              </a:prstGeom>
              <a:blipFill>
                <a:blip r:embed="rId9"/>
                <a:stretch>
                  <a:fillRect l="-2721" r="-4762" b="-425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364760" y="5615081"/>
            <a:ext cx="377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 uncertainty principle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ℏ=1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208270" y="6109717"/>
            <a:ext cx="40148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live time ↔ uncertainty in energy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for resonant reactions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6000" y="554400"/>
            <a:ext cx="5528437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</a:t>
            </a:r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isolated resonance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cross section given by </a:t>
            </a:r>
            <a:r>
              <a:rPr lang="en-GB" altLang="de-DE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-Wigner expression</a:t>
            </a: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15101"/>
              </p:ext>
            </p:extLst>
          </p:nvPr>
        </p:nvGraphicFramePr>
        <p:xfrm>
          <a:off x="1109663" y="1484784"/>
          <a:ext cx="3822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Formel" r:id="rId3" imgW="3822480" imgH="571320" progId="Equation.3">
                  <p:embed/>
                </p:oleObj>
              </mc:Choice>
              <mc:Fallback>
                <p:oleObj name="Formel" r:id="rId3" imgW="3822480" imgH="571320" progId="Equation.3">
                  <p:embed/>
                  <p:pic>
                    <p:nvPicPr>
                      <p:cNvPr id="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1484784"/>
                        <a:ext cx="3822700" cy="57150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148263" y="1629246"/>
            <a:ext cx="3724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reaction:      1 + T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  F + 2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80000" y="2519984"/>
            <a:ext cx="1928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geometrical factor </a:t>
            </a:r>
          </a:p>
          <a:p>
            <a:pPr algn="ctr"/>
            <a:r>
              <a:rPr lang="en-GB" altLang="de-DE" sz="1400" dirty="0">
                <a:sym typeface="Symbol" panose="05050102010706020507" pitchFamily="18" charset="2"/>
              </a:rPr>
              <a:t>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1/E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051050" y="2519984"/>
            <a:ext cx="1774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factor </a:t>
            </a:r>
            <a:r>
              <a:rPr lang="en-GB" altLang="de-DE" dirty="0">
                <a:solidFill>
                  <a:srgbClr val="336699"/>
                </a:solidFill>
                <a:latin typeface="Symbol" panose="05050102010706020507" pitchFamily="18" charset="2"/>
              </a:rPr>
              <a:t>w</a:t>
            </a:r>
          </a:p>
          <a:p>
            <a:pPr>
              <a:lnSpc>
                <a:spcPct val="12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= spin of CN’s state</a:t>
            </a:r>
          </a:p>
          <a:p>
            <a:pPr>
              <a:lnSpc>
                <a:spcPct val="12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spin of projectile</a:t>
            </a:r>
          </a:p>
          <a:p>
            <a:pPr>
              <a:lnSpc>
                <a:spcPct val="12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spin of target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067175" y="2519984"/>
            <a:ext cx="4630691" cy="301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 energy-dependent term</a:t>
            </a:r>
          </a:p>
          <a:p>
            <a:pPr>
              <a:lnSpc>
                <a:spcPct val="120000"/>
              </a:lnSpc>
            </a:pPr>
            <a:r>
              <a:rPr lang="en-GB" altLang="de-DE" sz="1400" dirty="0">
                <a:latin typeface="Symbol" panose="05050102010706020507" pitchFamily="18" charset="2"/>
              </a:rPr>
              <a:t>G</a:t>
            </a:r>
            <a:r>
              <a:rPr lang="en-GB" altLang="de-DE" sz="1400" baseline="-25000" dirty="0"/>
              <a:t>1</a:t>
            </a:r>
            <a:r>
              <a:rPr lang="en-GB" altLang="de-DE" sz="1400" dirty="0"/>
              <a:t>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partial width for decay via emission of particle 1 </a:t>
            </a:r>
          </a:p>
          <a:p>
            <a:pPr>
              <a:lnSpc>
                <a:spcPct val="12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probability of compound formation via entrance channel</a:t>
            </a:r>
          </a:p>
          <a:p>
            <a:pPr>
              <a:lnSpc>
                <a:spcPct val="120000"/>
              </a:lnSpc>
            </a:pPr>
            <a:endParaRPr lang="en-GB" altLang="de-DE" sz="1400" dirty="0"/>
          </a:p>
          <a:p>
            <a:pPr>
              <a:lnSpc>
                <a:spcPct val="120000"/>
              </a:lnSpc>
            </a:pPr>
            <a:r>
              <a:rPr lang="en-GB" altLang="de-DE" sz="1400" dirty="0">
                <a:latin typeface="Symbol" panose="05050102010706020507" pitchFamily="18" charset="2"/>
              </a:rPr>
              <a:t>G</a:t>
            </a:r>
            <a:r>
              <a:rPr lang="en-GB" altLang="de-DE" sz="1400" baseline="-25000" dirty="0"/>
              <a:t>2</a:t>
            </a:r>
            <a:r>
              <a:rPr lang="en-GB" altLang="de-DE" sz="1400" dirty="0"/>
              <a:t>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partial width for decay via emission of particle 2 </a:t>
            </a:r>
          </a:p>
          <a:p>
            <a:pPr>
              <a:lnSpc>
                <a:spcPct val="12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probability of compound decay via exit channel</a:t>
            </a:r>
          </a:p>
          <a:p>
            <a:pPr>
              <a:lnSpc>
                <a:spcPct val="120000"/>
              </a:lnSpc>
            </a:pPr>
            <a:endParaRPr lang="en-GB" altLang="de-DE" sz="1400" dirty="0"/>
          </a:p>
          <a:p>
            <a:pPr>
              <a:lnSpc>
                <a:spcPct val="120000"/>
              </a:lnSpc>
              <a:buFont typeface="Symbol" panose="05050102010706020507" pitchFamily="18" charset="2"/>
              <a:buChar char="G"/>
            </a:pPr>
            <a:r>
              <a:rPr lang="en-GB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total width of compound’s excited state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GB" altLang="de-DE" sz="1400" dirty="0"/>
              <a:t>    = </a:t>
            </a:r>
            <a:r>
              <a:rPr lang="en-GB" altLang="de-DE" sz="1400" dirty="0">
                <a:latin typeface="Symbol" panose="05050102010706020507" pitchFamily="18" charset="2"/>
              </a:rPr>
              <a:t>G</a:t>
            </a:r>
            <a:r>
              <a:rPr lang="en-GB" altLang="de-DE" sz="1400" baseline="-25000" dirty="0"/>
              <a:t>1</a:t>
            </a:r>
            <a:r>
              <a:rPr lang="en-GB" altLang="de-DE" sz="1400" dirty="0"/>
              <a:t> + </a:t>
            </a:r>
            <a:r>
              <a:rPr lang="en-GB" altLang="de-DE" sz="1400" dirty="0">
                <a:latin typeface="Symbol" panose="05050102010706020507" pitchFamily="18" charset="2"/>
              </a:rPr>
              <a:t>G</a:t>
            </a:r>
            <a:r>
              <a:rPr lang="en-GB" altLang="de-DE" sz="1400" baseline="-25000" dirty="0"/>
              <a:t>2</a:t>
            </a:r>
            <a:r>
              <a:rPr lang="en-GB" altLang="de-DE" sz="1400" dirty="0"/>
              <a:t> + </a:t>
            </a:r>
            <a:r>
              <a:rPr lang="en-GB" altLang="de-DE" sz="1400" dirty="0">
                <a:latin typeface="Symbol" panose="05050102010706020507" pitchFamily="18" charset="2"/>
              </a:rPr>
              <a:t>G</a:t>
            </a:r>
            <a:r>
              <a:rPr lang="en-GB" altLang="de-DE" sz="1400" baseline="-25000" dirty="0">
                <a:latin typeface="Symbol" panose="05050102010706020507" pitchFamily="18" charset="2"/>
              </a:rPr>
              <a:t>g</a:t>
            </a:r>
            <a:r>
              <a:rPr lang="en-GB" altLang="de-DE" sz="1400" dirty="0">
                <a:latin typeface="Symbol" panose="05050102010706020507" pitchFamily="18" charset="2"/>
              </a:rPr>
              <a:t> </a:t>
            </a:r>
            <a:r>
              <a:rPr lang="en-GB" altLang="de-DE" sz="1400" dirty="0"/>
              <a:t>+ …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None/>
            </a:pPr>
            <a:endParaRPr lang="en-GB" altLang="de-DE" sz="1400" dirty="0">
              <a:latin typeface="Symbol" panose="05050102010706020507" pitchFamily="18" charset="2"/>
            </a:endParaRPr>
          </a:p>
          <a:p>
            <a:pPr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GB" altLang="de-DE" sz="1400" dirty="0" err="1"/>
              <a:t>E</a:t>
            </a:r>
            <a:r>
              <a:rPr lang="en-GB" altLang="de-DE" sz="1400" baseline="-25000" dirty="0" err="1"/>
              <a:t>r</a:t>
            </a:r>
            <a:r>
              <a:rPr lang="en-GB" altLang="de-DE" sz="1400" dirty="0"/>
              <a:t> =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energy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2700338" y="213248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4211638" y="2132484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1476375" y="2132484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60000" y="5733256"/>
            <a:ext cx="86411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penetrability considerations?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energy dependence in partial widths! 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979613" y="6069260"/>
            <a:ext cx="5318764" cy="3693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widths are NOT constant but  energy dependent!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6753983" y="692696"/>
            <a:ext cx="2282513" cy="624462"/>
            <a:chOff x="6590025" y="860322"/>
            <a:chExt cx="2282513" cy="624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6590025" y="978486"/>
                  <a:ext cx="900824" cy="3448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num>
                          <m:den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0025" y="978486"/>
                  <a:ext cx="900824" cy="344838"/>
                </a:xfrm>
                <a:prstGeom prst="rect">
                  <a:avLst/>
                </a:prstGeom>
                <a:blipFill>
                  <a:blip r:embed="rId5"/>
                  <a:stretch>
                    <a:fillRect l="-3378" t="-3509" r="-3378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7746076" y="860322"/>
                  <a:ext cx="1126462" cy="5456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076" y="860322"/>
                  <a:ext cx="1126462" cy="5456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hteck 15"/>
            <p:cNvSpPr/>
            <p:nvPr/>
          </p:nvSpPr>
          <p:spPr>
            <a:xfrm>
              <a:off x="6590025" y="860322"/>
              <a:ext cx="2282513" cy="62446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3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Thermonuclear reactions in stars</a:t>
            </a:r>
            <a:endParaRPr lang="en-US" dirty="0"/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68288" y="576000"/>
            <a:ext cx="3153427" cy="72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Aston: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atomic masses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787900" y="850900"/>
            <a:ext cx="19319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GB" altLang="de-DE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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GB" altLang="de-DE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endParaRPr lang="en-US" altLang="de-DE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7164388" y="765175"/>
            <a:ext cx="1314784" cy="45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E = M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787900" y="1268413"/>
            <a:ext cx="3335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enormous energy stored in nuclei!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70000" y="1628775"/>
            <a:ext cx="2961067" cy="72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Rutherford (1919):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nuclear reactions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498975" y="1686901"/>
            <a:ext cx="4602542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liberate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</a:p>
          <a:p>
            <a:pPr marL="285750" indent="-285750"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nuclides formed through reactions </a:t>
            </a:r>
          </a:p>
        </p:txBody>
      </p:sp>
      <p:sp>
        <p:nvSpPr>
          <p:cNvPr id="12" name="AutoShape 30"/>
          <p:cNvSpPr>
            <a:spLocks noChangeAspect="1" noChangeArrowheads="1"/>
          </p:cNvSpPr>
          <p:nvPr/>
        </p:nvSpPr>
        <p:spPr bwMode="auto">
          <a:xfrm>
            <a:off x="6744617" y="963613"/>
            <a:ext cx="347663" cy="161925"/>
          </a:xfrm>
          <a:prstGeom prst="notchedRightArrow">
            <a:avLst>
              <a:gd name="adj1" fmla="val 54898"/>
              <a:gd name="adj2" fmla="val 77155"/>
            </a:avLst>
          </a:prstGeom>
          <a:solidFill>
            <a:srgbClr val="FFFF99"/>
          </a:solidFill>
          <a:ln w="127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323850" y="3530600"/>
            <a:ext cx="4248150" cy="2922588"/>
            <a:chOff x="204" y="1480"/>
            <a:chExt cx="2676" cy="1841"/>
          </a:xfrm>
        </p:grpSpPr>
        <p:graphicFrame>
          <p:nvGraphicFramePr>
            <p:cNvPr id="14" name="Object 41"/>
            <p:cNvGraphicFramePr>
              <a:graphicFrameLocks noChangeAspect="1"/>
            </p:cNvGraphicFramePr>
            <p:nvPr/>
          </p:nvGraphicFramePr>
          <p:xfrm>
            <a:off x="204" y="1480"/>
            <a:ext cx="317" cy="1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4" name="Corel PHOTO-PAINT 8.0 Image" r:id="rId3" imgW="3727396" imgH="2444501" progId="CorelPhotoPaint.Image.8">
                    <p:embed/>
                  </p:oleObj>
                </mc:Choice>
                <mc:Fallback>
                  <p:oleObj name="Corel PHOTO-PAINT 8.0 Image" r:id="rId3" imgW="3727396" imgH="2444501" progId="CorelPhotoPaint.Image.8">
                    <p:embed/>
                    <p:pic>
                      <p:nvPicPr>
                        <p:cNvPr id="22569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88855" b="2945"/>
                        <a:stretch>
                          <a:fillRect/>
                        </a:stretch>
                      </p:blipFill>
                      <p:spPr bwMode="auto">
                        <a:xfrm>
                          <a:off x="204" y="1480"/>
                          <a:ext cx="317" cy="18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2"/>
            <p:cNvGraphicFramePr>
              <a:graphicFrameLocks noChangeAspect="1"/>
            </p:cNvGraphicFramePr>
            <p:nvPr/>
          </p:nvGraphicFramePr>
          <p:xfrm>
            <a:off x="459" y="1480"/>
            <a:ext cx="2421" cy="1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5" name="Corel PHOTO-PAINT 7.0 Image" r:id="rId5" imgW="3727396" imgH="2444501" progId="CorelPhotoPaint.Image.7">
                    <p:embed/>
                  </p:oleObj>
                </mc:Choice>
                <mc:Fallback>
                  <p:oleObj name="Corel PHOTO-PAINT 7.0 Image" r:id="rId5" imgW="3727396" imgH="2444501" progId="CorelPhotoPaint.Image.7">
                    <p:embed/>
                    <p:pic>
                      <p:nvPicPr>
                        <p:cNvPr id="2256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4487" t="1472" r="966" b="1472"/>
                        <a:stretch>
                          <a:fillRect/>
                        </a:stretch>
                      </p:blipFill>
                      <p:spPr bwMode="auto">
                        <a:xfrm>
                          <a:off x="459" y="1480"/>
                          <a:ext cx="2421" cy="18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AutoShape 33"/>
            <p:cNvSpPr>
              <a:spLocks noChangeArrowheads="1"/>
            </p:cNvSpPr>
            <p:nvPr/>
          </p:nvSpPr>
          <p:spPr bwMode="auto">
            <a:xfrm rot="18300000">
              <a:off x="521" y="2026"/>
              <a:ext cx="827" cy="147"/>
            </a:xfrm>
            <a:prstGeom prst="curvedDownArrow">
              <a:avLst>
                <a:gd name="adj1" fmla="val 46101"/>
                <a:gd name="adj2" fmla="val 172682"/>
                <a:gd name="adj3" fmla="val 43403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865" y="2018"/>
              <a:ext cx="30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0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 &gt; 0</a:t>
              </a:r>
              <a:endParaRPr lang="en-US" altLang="de-DE" sz="1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35"/>
            <p:cNvSpPr>
              <a:spLocks noChangeArrowheads="1"/>
            </p:cNvSpPr>
            <p:nvPr/>
          </p:nvSpPr>
          <p:spPr bwMode="auto">
            <a:xfrm rot="22250145">
              <a:off x="1546" y="1996"/>
              <a:ext cx="922" cy="147"/>
            </a:xfrm>
            <a:prstGeom prst="curvedDownArrow">
              <a:avLst>
                <a:gd name="adj1" fmla="val 51396"/>
                <a:gd name="adj2" fmla="val 192519"/>
                <a:gd name="adj3" fmla="val 50773"/>
              </a:avLst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400">
                <a:solidFill>
                  <a:srgbClr val="FFFF99"/>
                </a:solidFill>
              </a:endParaRPr>
            </a:p>
          </p:txBody>
        </p: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1710" y="2018"/>
              <a:ext cx="30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000" dirty="0">
                  <a:solidFill>
                    <a:srgbClr val="99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 &lt; 0</a:t>
              </a:r>
              <a:endParaRPr lang="en-US" altLang="de-DE" sz="1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auto">
            <a:xfrm rot="11167656" flipV="1">
              <a:off x="1339" y="1707"/>
              <a:ext cx="845" cy="145"/>
            </a:xfrm>
            <a:prstGeom prst="curvedDownArrow">
              <a:avLst>
                <a:gd name="adj1" fmla="val 47754"/>
                <a:gd name="adj2" fmla="val 178875"/>
                <a:gd name="adj3" fmla="val 43403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auto">
            <a:xfrm rot="17788458" flipH="1">
              <a:off x="466" y="2490"/>
              <a:ext cx="902" cy="152"/>
            </a:xfrm>
            <a:prstGeom prst="curvedDownArrow">
              <a:avLst>
                <a:gd name="adj1" fmla="val 48628"/>
                <a:gd name="adj2" fmla="val 182147"/>
                <a:gd name="adj3" fmla="val 50773"/>
              </a:avLst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de-DE" altLang="de-DE" sz="1400">
                <a:solidFill>
                  <a:srgbClr val="FFFF99"/>
                </a:solidFill>
              </a:endParaRPr>
            </a:p>
          </p:txBody>
        </p:sp>
      </p:grp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1258888" y="3163888"/>
            <a:ext cx="21810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 curve</a:t>
            </a:r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5165725" y="2587625"/>
            <a:ext cx="2903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=[(m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)-(m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)]c</a:t>
            </a:r>
            <a:r>
              <a:rPr lang="en-US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4805363" y="6021388"/>
            <a:ext cx="3995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most effective in stars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4805363" y="5300663"/>
            <a:ext cx="42755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most abundant element in the Universe</a:t>
            </a:r>
          </a:p>
        </p:txBody>
      </p:sp>
      <p:sp>
        <p:nvSpPr>
          <p:cNvPr id="27" name="Text Box 56"/>
          <p:cNvSpPr txBox="1">
            <a:spLocks noChangeArrowheads="1"/>
          </p:cNvSpPr>
          <p:nvPr/>
        </p:nvSpPr>
        <p:spPr bwMode="auto">
          <a:xfrm>
            <a:off x="270000" y="2587625"/>
            <a:ext cx="4515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energy liberated in nuclear reaction:</a:t>
            </a:r>
          </a:p>
        </p:txBody>
      </p:sp>
      <p:sp>
        <p:nvSpPr>
          <p:cNvPr id="28" name="AutoShape 60"/>
          <p:cNvSpPr>
            <a:spLocks noChangeAspect="1" noChangeArrowheads="1"/>
          </p:cNvSpPr>
          <p:nvPr/>
        </p:nvSpPr>
        <p:spPr bwMode="auto">
          <a:xfrm rot="5400000">
            <a:off x="6638132" y="5803106"/>
            <a:ext cx="347662" cy="161925"/>
          </a:xfrm>
          <a:prstGeom prst="notchedRightArrow">
            <a:avLst>
              <a:gd name="adj1" fmla="val 54898"/>
              <a:gd name="adj2" fmla="val 77155"/>
            </a:avLst>
          </a:prstGeom>
          <a:solidFill>
            <a:srgbClr val="FFFF00"/>
          </a:solidFill>
          <a:ln>
            <a:solidFill>
              <a:srgbClr val="0000CC"/>
            </a:solidFill>
          </a:ln>
          <a:effectLst/>
        </p:spPr>
        <p:txBody>
          <a:bodyPr wrap="none" anchor="ctr"/>
          <a:lstStyle/>
          <a:p>
            <a:endParaRPr lang="de-DE">
              <a:solidFill>
                <a:srgbClr val="0000CC"/>
              </a:solidFill>
            </a:endParaRPr>
          </a:p>
        </p:txBody>
      </p:sp>
      <p:sp>
        <p:nvSpPr>
          <p:cNvPr id="29" name="Rectangle 61"/>
          <p:cNvSpPr>
            <a:spLocks noChangeArrowheads="1"/>
          </p:cNvSpPr>
          <p:nvPr/>
        </p:nvSpPr>
        <p:spPr bwMode="auto">
          <a:xfrm>
            <a:off x="5568950" y="4211638"/>
            <a:ext cx="2387600" cy="8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to Fe region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fission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heavy nuclei</a:t>
            </a:r>
          </a:p>
        </p:txBody>
      </p:sp>
      <p:sp>
        <p:nvSpPr>
          <p:cNvPr id="30" name="Rectangle 62"/>
          <p:cNvSpPr>
            <a:spLocks noChangeArrowheads="1"/>
          </p:cNvSpPr>
          <p:nvPr/>
        </p:nvSpPr>
        <p:spPr bwMode="auto">
          <a:xfrm>
            <a:off x="6300788" y="3714750"/>
            <a:ext cx="712054" cy="4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&gt; 0</a:t>
            </a:r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5076825" y="3452813"/>
            <a:ext cx="30700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nuclear processes: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28" y="673932"/>
            <a:ext cx="6219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2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 of partial widths</a:t>
            </a:r>
            <a:endParaRPr lang="en-US" dirty="0"/>
          </a:p>
        </p:txBody>
      </p:sp>
      <p:pic>
        <p:nvPicPr>
          <p:cNvPr id="4" name="Picture 4" descr="rolfs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3529" r="4228" b="2353"/>
          <a:stretch>
            <a:fillRect/>
          </a:stretch>
        </p:blipFill>
        <p:spPr bwMode="auto">
          <a:xfrm>
            <a:off x="4700588" y="1557338"/>
            <a:ext cx="3903662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6000" y="866775"/>
            <a:ext cx="15744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widths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304038"/>
              </p:ext>
            </p:extLst>
          </p:nvPr>
        </p:nvGraphicFramePr>
        <p:xfrm>
          <a:off x="2484438" y="822325"/>
          <a:ext cx="156368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Formel" r:id="rId4" imgW="1384200" imgH="507960" progId="Equation.3">
                  <p:embed/>
                </p:oleObj>
              </mc:Choice>
              <mc:Fallback>
                <p:oleObj name="Formel" r:id="rId4" imgW="1384200" imgH="50796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822325"/>
                        <a:ext cx="1563687" cy="573088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33863" y="1108075"/>
            <a:ext cx="3059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dirty="0"/>
              <a:t>P</a:t>
            </a:r>
            <a:r>
              <a:rPr lang="en-US" altLang="de-DE" sz="1400" baseline="-25000" dirty="0">
                <a:latin typeface="MT Extra" pitchFamily="18" charset="2"/>
              </a:rPr>
              <a:t>l</a:t>
            </a:r>
            <a:r>
              <a:rPr lang="en-US" altLang="de-DE" sz="1400" dirty="0"/>
              <a:t>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strong energy dependence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33863" y="858838"/>
            <a:ext cx="39966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err="1">
                <a:latin typeface="Symbol" panose="05050102010706020507" pitchFamily="18" charset="2"/>
              </a:rPr>
              <a:t>q</a:t>
            </a:r>
            <a:r>
              <a:rPr lang="en-US" altLang="de-DE" sz="1400" baseline="-25000" dirty="0" err="1">
                <a:latin typeface="MT Extra" pitchFamily="18" charset="2"/>
              </a:rPr>
              <a:t>l</a:t>
            </a:r>
            <a:r>
              <a:rPr lang="en-US" altLang="de-DE" sz="1400" dirty="0"/>
              <a:t> = </a:t>
            </a:r>
            <a:r>
              <a:rPr lang="en-US" altLang="de-DE" sz="1400" dirty="0">
                <a:latin typeface="Symbol" panose="05050102010706020507" pitchFamily="18" charset="2"/>
              </a:rPr>
              <a:t>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“reduced width” (contains nuclear physics info)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56000" y="2341563"/>
            <a:ext cx="2258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</a:t>
            </a:r>
            <a:r>
              <a:rPr lang="en-GB" altLang="de-DE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GB" altLang="de-DE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de-DE" b="1" dirty="0" err="1">
                <a:solidFill>
                  <a:srgbClr val="0000CC"/>
                </a:solidFill>
              </a:rPr>
              <a:t>,</a:t>
            </a:r>
            <a:r>
              <a:rPr lang="en-GB" altLang="de-DE" b="1" dirty="0" err="1">
                <a:solidFill>
                  <a:srgbClr val="0000CC"/>
                </a:solidFill>
                <a:latin typeface="Symbol" panose="05050102010706020507" pitchFamily="18" charset="2"/>
              </a:rPr>
              <a:t>g</a:t>
            </a:r>
            <a:r>
              <a:rPr lang="en-GB" altLang="de-DE" b="1" dirty="0">
                <a:solidFill>
                  <a:srgbClr val="0000CC"/>
                </a:solidFill>
              </a:rPr>
              <a:t>)</a:t>
            </a:r>
            <a:r>
              <a:rPr lang="en-GB" altLang="de-DE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de-DE" b="1" dirty="0">
                <a:solidFill>
                  <a:srgbClr val="336699"/>
                </a:solidFill>
              </a:rPr>
              <a:t> 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851275" y="3284538"/>
            <a:ext cx="358775" cy="144462"/>
          </a:xfrm>
          <a:prstGeom prst="notchedRightArrow">
            <a:avLst>
              <a:gd name="adj1" fmla="val 50556"/>
              <a:gd name="adj2" fmla="val 145516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17550" y="3003550"/>
            <a:ext cx="3119765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dependence of proton </a:t>
            </a:r>
          </a:p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width</a:t>
            </a:r>
            <a:r>
              <a:rPr lang="en-GB" altLang="de-DE" dirty="0"/>
              <a:t> </a:t>
            </a:r>
            <a:r>
              <a:rPr lang="en-GB" altLang="de-DE" dirty="0" err="1">
                <a:latin typeface="Symbol" panose="05050102010706020507" pitchFamily="18" charset="2"/>
              </a:rPr>
              <a:t>G</a:t>
            </a:r>
            <a:r>
              <a:rPr lang="en-GB" altLang="de-DE" baseline="-25000" dirty="0" err="1"/>
              <a:t>p</a:t>
            </a:r>
            <a:r>
              <a:rPr lang="en-GB" altLang="de-DE" baseline="-25000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function of </a:t>
            </a:r>
            <a:r>
              <a:rPr lang="en-GB" altLang="de-DE" dirty="0">
                <a:latin typeface="MT Extra" pitchFamily="18" charset="2"/>
              </a:rPr>
              <a:t>l</a:t>
            </a:r>
            <a:endParaRPr lang="en-GB" altLang="de-DE" baseline="-25000" dirty="0">
              <a:latin typeface="MT Extra" pitchFamily="18" charset="2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40000" y="5229225"/>
            <a:ext cx="4083169" cy="923330"/>
          </a:xfrm>
          <a:prstGeom prst="rect">
            <a:avLst/>
          </a:prstGeom>
          <a:solidFill>
            <a:schemeClr val="accent2">
              <a:alpha val="14999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partial widths have approximately</a:t>
            </a:r>
          </a:p>
          <a:p>
            <a:pPr algn="just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energy dependence as penetrability </a:t>
            </a:r>
          </a:p>
          <a:p>
            <a:pPr algn="just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seen in direct reaction processes</a:t>
            </a:r>
          </a:p>
        </p:txBody>
      </p:sp>
    </p:spTree>
    <p:extLst>
      <p:ext uri="{BB962C8B-B14F-4D97-AF65-F5344CB8AC3E}">
        <p14:creationId xmlns:p14="http://schemas.microsoft.com/office/powerpoint/2010/main" val="19764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rates for resonant processes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0" y="2073275"/>
            <a:ext cx="3899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over appropriate energy region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856581" y="624033"/>
          <a:ext cx="47577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8" name="Formel" r:id="rId3" imgW="3822480" imgH="279360" progId="Equation.3">
                  <p:embed/>
                </p:oleObj>
              </mc:Choice>
              <mc:Fallback>
                <p:oleObj name="Formel" r:id="rId3" imgW="3822480" imgH="2793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581" y="624033"/>
                        <a:ext cx="47577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00000" y="1173163"/>
            <a:ext cx="31057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-Wigner cross section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608000" y="1476000"/>
          <a:ext cx="3822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Formel" r:id="rId5" imgW="3822480" imgH="571320" progId="Equation.3">
                  <p:embed/>
                </p:oleObj>
              </mc:Choice>
              <mc:Fallback>
                <p:oleObj name="Formel" r:id="rId5" imgW="3822480" imgH="5713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000" y="1476000"/>
                        <a:ext cx="3822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14999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35150" y="2578100"/>
            <a:ext cx="5996193" cy="701731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~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	      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for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induced reactions</a:t>
            </a:r>
          </a:p>
          <a:p>
            <a:pPr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~ Gamow window	      for charged particle reactions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6228" y="3420000"/>
            <a:ext cx="7198444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compound nucleus has an exited state (or its wing) in this energy range </a:t>
            </a:r>
          </a:p>
          <a:p>
            <a:pPr algn="ctr"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RESONANT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contribution to reaction rate (if allowed by selection rules)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714875" y="9842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00000" y="4236495"/>
            <a:ext cx="5856090" cy="113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typically:</a:t>
            </a:r>
          </a:p>
          <a:p>
            <a:pPr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resonant contribution dominates reaction rate </a:t>
            </a:r>
          </a:p>
          <a:p>
            <a:pPr>
              <a:lnSpc>
                <a:spcPct val="13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rate critically depends on resonant state properties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800000" y="5436000"/>
            <a:ext cx="3079689" cy="106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simplifying cases:</a:t>
            </a:r>
          </a:p>
          <a:p>
            <a:pPr>
              <a:lnSpc>
                <a:spcPct val="12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narrow (isolated) resonances</a:t>
            </a:r>
          </a:p>
          <a:p>
            <a:pPr>
              <a:lnSpc>
                <a:spcPct val="12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broad resonances</a:t>
            </a:r>
          </a:p>
        </p:txBody>
      </p:sp>
    </p:spTree>
    <p:extLst>
      <p:ext uri="{BB962C8B-B14F-4D97-AF65-F5344CB8AC3E}">
        <p14:creationId xmlns:p14="http://schemas.microsoft.com/office/powerpoint/2010/main" val="35244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reactions</a:t>
            </a:r>
            <a:endParaRPr lang="en-US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52000" y="620713"/>
            <a:ext cx="20592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Resonant reactions</a:t>
            </a:r>
          </a:p>
        </p:txBody>
      </p:sp>
      <p:grpSp>
        <p:nvGrpSpPr>
          <p:cNvPr id="24" name="Group 72"/>
          <p:cNvGrpSpPr>
            <a:grpSpLocks/>
          </p:cNvGrpSpPr>
          <p:nvPr/>
        </p:nvGrpSpPr>
        <p:grpSpPr bwMode="auto">
          <a:xfrm>
            <a:off x="3824288" y="2073276"/>
            <a:ext cx="4924426" cy="658813"/>
            <a:chOff x="350" y="1097"/>
            <a:chExt cx="3102" cy="415"/>
          </a:xfrm>
        </p:grpSpPr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350" y="1181"/>
              <a:ext cx="119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(E)</a:t>
              </a:r>
              <a:r>
                <a:rPr lang="en-US" altLang="de-DE" sz="1600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BW</a:t>
              </a:r>
              <a:r>
                <a:rPr lang="en-US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l-GR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π</a:t>
              </a:r>
              <a:r>
                <a:rPr lang="el-GR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T Extra" pitchFamily="18" charset="2"/>
                </a:rPr>
                <a:t></a:t>
              </a:r>
              <a:r>
                <a:rPr lang="de-DE" altLang="de-DE" sz="1600" baseline="30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de-DE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(1+</a:t>
              </a:r>
              <a:r>
                <a:rPr lang="de-DE" altLang="de-DE" sz="1600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12</a:t>
              </a:r>
              <a:r>
                <a:rPr lang="de-DE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2530" y="1097"/>
              <a:ext cx="922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 dirty="0">
                  <a:solidFill>
                    <a:srgbClr val="0000CC"/>
                  </a:solidFill>
                  <a:sym typeface="Symbol" panose="05050102010706020507" pitchFamily="18" charset="2"/>
                </a:rPr>
                <a:t>        </a:t>
              </a:r>
              <a:r>
                <a:rPr lang="en-US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en-US" altLang="de-DE" sz="1600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US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</a:t>
              </a:r>
              <a:r>
                <a:rPr lang="en-US" altLang="de-DE" sz="1600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r>
                <a:rPr lang="en-US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eaLnBrk="0" hangingPunct="0">
                <a:lnSpc>
                  <a:spcPct val="130000"/>
                </a:lnSpc>
              </a:pPr>
              <a:r>
                <a:rPr lang="en-US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(E-</a:t>
              </a:r>
              <a:r>
                <a:rPr lang="en-US" altLang="de-DE" sz="1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de-DE" sz="1600" baseline="-250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US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de-DE" sz="1600" baseline="30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+ (/2)</a:t>
              </a:r>
              <a:r>
                <a:rPr lang="en-US" altLang="de-DE" sz="1600" baseline="30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2585" y="1316"/>
              <a:ext cx="794" cy="0"/>
            </a:xfrm>
            <a:prstGeom prst="line">
              <a:avLst/>
            </a:prstGeom>
            <a:noFill/>
            <a:ln w="158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176838" y="1647825"/>
            <a:ext cx="21952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-Wigner formula</a:t>
            </a:r>
          </a:p>
        </p:txBody>
      </p:sp>
      <p:grpSp>
        <p:nvGrpSpPr>
          <p:cNvPr id="30" name="Group 78"/>
          <p:cNvGrpSpPr>
            <a:grpSpLocks/>
          </p:cNvGrpSpPr>
          <p:nvPr/>
        </p:nvGrpSpPr>
        <p:grpSpPr bwMode="auto">
          <a:xfrm>
            <a:off x="179390" y="1052512"/>
            <a:ext cx="3175001" cy="371474"/>
            <a:chOff x="3061" y="482"/>
            <a:chExt cx="2000" cy="234"/>
          </a:xfrm>
        </p:grpSpPr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3061" y="483"/>
              <a:ext cx="14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u="sng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 Narrow resonances</a:t>
              </a: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4467" y="482"/>
              <a:ext cx="5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 &lt;&lt; E</a:t>
              </a:r>
              <a:r>
                <a:rPr lang="en-US" altLang="de-DE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endParaRPr lang="en-GB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1130938" y="4754563"/>
            <a:ext cx="3512500" cy="54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strength</a:t>
            </a:r>
          </a:p>
          <a:p>
            <a:pPr algn="r">
              <a:lnSpc>
                <a:spcPct val="11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cross section over resonant region)</a:t>
            </a: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655898" y="2997200"/>
            <a:ext cx="3627916" cy="67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in expression for reaction rate, </a:t>
            </a:r>
          </a:p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and get: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6732588" y="4221163"/>
            <a:ext cx="1750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single resonance)</a:t>
            </a:r>
          </a:p>
        </p:txBody>
      </p:sp>
      <p:grpSp>
        <p:nvGrpSpPr>
          <p:cNvPr id="58" name="Group 88"/>
          <p:cNvGrpSpPr>
            <a:grpSpLocks/>
          </p:cNvGrpSpPr>
          <p:nvPr/>
        </p:nvGrpSpPr>
        <p:grpSpPr bwMode="auto">
          <a:xfrm>
            <a:off x="2627313" y="6021389"/>
            <a:ext cx="4029075" cy="369887"/>
            <a:chOff x="1347" y="3702"/>
            <a:chExt cx="2538" cy="233"/>
          </a:xfrm>
        </p:grpSpPr>
        <p:sp>
          <p:nvSpPr>
            <p:cNvPr id="59" name="Text Box 61"/>
            <p:cNvSpPr txBox="1">
              <a:spLocks noChangeArrowheads="1"/>
            </p:cNvSpPr>
            <p:nvPr/>
          </p:nvSpPr>
          <p:spPr bwMode="auto">
            <a:xfrm>
              <a:off x="1347" y="3702"/>
              <a:ext cx="15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u="sng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Experiment:</a:t>
              </a:r>
              <a:r>
                <a:rPr lang="en-GB" alt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determine</a:t>
              </a:r>
              <a:r>
                <a:rPr lang="en-GB" altLang="de-DE" dirty="0"/>
                <a:t> </a:t>
              </a:r>
            </a:p>
          </p:txBody>
        </p:sp>
        <p:sp>
          <p:nvSpPr>
            <p:cNvPr id="61" name="Text Box 63"/>
            <p:cNvSpPr txBox="1">
              <a:spLocks noChangeArrowheads="1"/>
            </p:cNvSpPr>
            <p:nvPr/>
          </p:nvSpPr>
          <p:spPr bwMode="auto">
            <a:xfrm>
              <a:off x="3305" y="3702"/>
              <a:ext cx="5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en-GB" altLang="de-DE" dirty="0"/>
                <a:t>   </a:t>
              </a:r>
              <a:r>
                <a:rPr lang="en-GB" alt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GB" altLang="de-DE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62" name="Text Box 70"/>
          <p:cNvSpPr txBox="1">
            <a:spLocks noChangeArrowheads="1"/>
          </p:cNvSpPr>
          <p:nvPr/>
        </p:nvSpPr>
        <p:spPr bwMode="auto">
          <a:xfrm>
            <a:off x="860425" y="5422900"/>
            <a:ext cx="4302716" cy="32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low-energy resonances (E</a:t>
            </a:r>
            <a:r>
              <a:rPr lang="en-GB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dominate reaction rate</a:t>
            </a:r>
          </a:p>
        </p:txBody>
      </p:sp>
      <p:pic>
        <p:nvPicPr>
          <p:cNvPr id="63" name="Picture 74" descr="narrow_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11694" r="7948" b="5013"/>
          <a:stretch>
            <a:fillRect/>
          </a:stretch>
        </p:blipFill>
        <p:spPr bwMode="auto">
          <a:xfrm>
            <a:off x="296863" y="1484313"/>
            <a:ext cx="33670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AutoShape 77"/>
          <p:cNvSpPr>
            <a:spLocks noChangeArrowheads="1"/>
          </p:cNvSpPr>
          <p:nvPr/>
        </p:nvSpPr>
        <p:spPr bwMode="auto">
          <a:xfrm rot="16200000" flipH="1">
            <a:off x="4717257" y="4880769"/>
            <a:ext cx="360362" cy="361950"/>
          </a:xfrm>
          <a:custGeom>
            <a:avLst/>
            <a:gdLst>
              <a:gd name="G0" fmla="+- 12810 0 0"/>
              <a:gd name="G1" fmla="+- 18806 0 0"/>
              <a:gd name="G2" fmla="+- 10042 0 0"/>
              <a:gd name="G3" fmla="*/ 12810 1 2"/>
              <a:gd name="G4" fmla="+- G3 10800 0"/>
              <a:gd name="G5" fmla="+- 21600 12810 18806"/>
              <a:gd name="G6" fmla="+- 18806 10042 0"/>
              <a:gd name="G7" fmla="*/ G6 1 2"/>
              <a:gd name="G8" fmla="*/ 1880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806 1 2"/>
              <a:gd name="G15" fmla="+- G5 0 G4"/>
              <a:gd name="G16" fmla="+- G0 0 G4"/>
              <a:gd name="G17" fmla="*/ G2 G15 G16"/>
              <a:gd name="T0" fmla="*/ 17205 w 21600"/>
              <a:gd name="T1" fmla="*/ 0 h 21600"/>
              <a:gd name="T2" fmla="*/ 12810 w 21600"/>
              <a:gd name="T3" fmla="*/ 10042 h 21600"/>
              <a:gd name="T4" fmla="*/ 0 w 21600"/>
              <a:gd name="T5" fmla="*/ 19761 h 21600"/>
              <a:gd name="T6" fmla="*/ 9403 w 21600"/>
              <a:gd name="T7" fmla="*/ 21600 h 21600"/>
              <a:gd name="T8" fmla="*/ 18806 w 21600"/>
              <a:gd name="T9" fmla="*/ 16567 h 21600"/>
              <a:gd name="T10" fmla="*/ 21600 w 21600"/>
              <a:gd name="T11" fmla="*/ 1004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05" y="0"/>
                </a:moveTo>
                <a:lnTo>
                  <a:pt x="12810" y="10042"/>
                </a:lnTo>
                <a:lnTo>
                  <a:pt x="15604" y="10042"/>
                </a:lnTo>
                <a:lnTo>
                  <a:pt x="15604" y="17922"/>
                </a:lnTo>
                <a:lnTo>
                  <a:pt x="0" y="17922"/>
                </a:lnTo>
                <a:lnTo>
                  <a:pt x="0" y="21600"/>
                </a:lnTo>
                <a:lnTo>
                  <a:pt x="18806" y="21600"/>
                </a:lnTo>
                <a:lnTo>
                  <a:pt x="18806" y="10042"/>
                </a:lnTo>
                <a:lnTo>
                  <a:pt x="21600" y="10042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AutoShape 87"/>
          <p:cNvSpPr>
            <a:spLocks noChangeArrowheads="1"/>
          </p:cNvSpPr>
          <p:nvPr/>
        </p:nvSpPr>
        <p:spPr bwMode="auto">
          <a:xfrm rot="16200000" flipH="1">
            <a:off x="5796756" y="5310982"/>
            <a:ext cx="360363" cy="361950"/>
          </a:xfrm>
          <a:custGeom>
            <a:avLst/>
            <a:gdLst>
              <a:gd name="G0" fmla="+- 12810 0 0"/>
              <a:gd name="G1" fmla="+- 18806 0 0"/>
              <a:gd name="G2" fmla="+- 10042 0 0"/>
              <a:gd name="G3" fmla="*/ 12810 1 2"/>
              <a:gd name="G4" fmla="+- G3 10800 0"/>
              <a:gd name="G5" fmla="+- 21600 12810 18806"/>
              <a:gd name="G6" fmla="+- 18806 10042 0"/>
              <a:gd name="G7" fmla="*/ G6 1 2"/>
              <a:gd name="G8" fmla="*/ 1880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806 1 2"/>
              <a:gd name="G15" fmla="+- G5 0 G4"/>
              <a:gd name="G16" fmla="+- G0 0 G4"/>
              <a:gd name="G17" fmla="*/ G2 G15 G16"/>
              <a:gd name="T0" fmla="*/ 17205 w 21600"/>
              <a:gd name="T1" fmla="*/ 0 h 21600"/>
              <a:gd name="T2" fmla="*/ 12810 w 21600"/>
              <a:gd name="T3" fmla="*/ 10042 h 21600"/>
              <a:gd name="T4" fmla="*/ 0 w 21600"/>
              <a:gd name="T5" fmla="*/ 19761 h 21600"/>
              <a:gd name="T6" fmla="*/ 9403 w 21600"/>
              <a:gd name="T7" fmla="*/ 21600 h 21600"/>
              <a:gd name="T8" fmla="*/ 18806 w 21600"/>
              <a:gd name="T9" fmla="*/ 16567 h 21600"/>
              <a:gd name="T10" fmla="*/ 21600 w 21600"/>
              <a:gd name="T11" fmla="*/ 1004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05" y="0"/>
                </a:moveTo>
                <a:lnTo>
                  <a:pt x="12810" y="10042"/>
                </a:lnTo>
                <a:lnTo>
                  <a:pt x="15604" y="10042"/>
                </a:lnTo>
                <a:lnTo>
                  <a:pt x="15604" y="17922"/>
                </a:lnTo>
                <a:lnTo>
                  <a:pt x="0" y="17922"/>
                </a:lnTo>
                <a:lnTo>
                  <a:pt x="0" y="21600"/>
                </a:lnTo>
                <a:lnTo>
                  <a:pt x="18806" y="21600"/>
                </a:lnTo>
                <a:lnTo>
                  <a:pt x="18806" y="10042"/>
                </a:lnTo>
                <a:lnTo>
                  <a:pt x="21600" y="10042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764502" y="2182256"/>
                <a:ext cx="1442703" cy="439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02" y="2182256"/>
                <a:ext cx="1442703" cy="439929"/>
              </a:xfrm>
              <a:prstGeom prst="rect">
                <a:avLst/>
              </a:prstGeom>
              <a:blipFill>
                <a:blip r:embed="rId3"/>
                <a:stretch>
                  <a:fillRect t="-2778" b="-13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843808" y="4066120"/>
                <a:ext cx="3834255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𝜔𝛾</m:t>
                              </m:r>
                            </m:e>
                          </m:d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066120"/>
                <a:ext cx="3834255" cy="617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128215" y="6066837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𝜔𝛾</m:t>
                              </m:r>
                            </m:e>
                          </m:d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15" y="6066837"/>
                <a:ext cx="664477" cy="276999"/>
              </a:xfrm>
              <a:prstGeom prst="rect">
                <a:avLst/>
              </a:prstGeom>
              <a:blipFill>
                <a:blip r:embed="rId5"/>
                <a:stretch>
                  <a:fillRect r="-3670" b="-217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38" grpId="0"/>
      <p:bldP spid="57" grpId="0"/>
      <p:bldP spid="62" grpId="0"/>
      <p:bldP spid="3" grpId="0"/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considerations</a:t>
            </a:r>
            <a:endParaRPr lang="en-US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843213" y="2939232"/>
            <a:ext cx="3455987" cy="1152525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188" y="1844824"/>
            <a:ext cx="2042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 strength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9564"/>
              </p:ext>
            </p:extLst>
          </p:nvPr>
        </p:nvGraphicFramePr>
        <p:xfrm>
          <a:off x="3276600" y="1894036"/>
          <a:ext cx="23018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4" name="Formel" r:id="rId3" imgW="2234880" imgH="558720" progId="Equation.3">
                  <p:embed/>
                </p:oleObj>
              </mc:Choice>
              <mc:Fallback>
                <p:oleObj name="Formel" r:id="rId3" imgW="2234880" imgH="55872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4036"/>
                        <a:ext cx="2301875" cy="576263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1188" y="2095649"/>
            <a:ext cx="2374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(= integrated cross section over resonant region)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9613" y="2924944"/>
            <a:ext cx="712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de-DE" dirty="0"/>
              <a:t> 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787400" y="3286894"/>
          <a:ext cx="9763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5" name="Equation" r:id="rId5" imgW="685800" imgH="215640" progId="Equation.3">
                  <p:embed/>
                </p:oleObj>
              </mc:Choice>
              <mc:Fallback>
                <p:oleObj name="Equation" r:id="rId5" imgW="685800" imgH="215640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286894"/>
                        <a:ext cx="9763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/>
          </p:nvPr>
        </p:nvGraphicFramePr>
        <p:xfrm>
          <a:off x="2916238" y="2939232"/>
          <a:ext cx="316706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6" name="Equation" r:id="rId7" imgW="2234880" imgH="393480" progId="Equation.3">
                  <p:embed/>
                </p:oleObj>
              </mc:Choice>
              <mc:Fallback>
                <p:oleObj name="Equation" r:id="rId7" imgW="2234880" imgH="393480" progId="Equation.3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39232"/>
                        <a:ext cx="316706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/>
          </p:nvPr>
        </p:nvGraphicFramePr>
        <p:xfrm>
          <a:off x="2916238" y="3515494"/>
          <a:ext cx="31273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7" name="Equation" r:id="rId9" imgW="2234880" imgH="393480" progId="Equation.3">
                  <p:embed/>
                </p:oleObj>
              </mc:Choice>
              <mc:Fallback>
                <p:oleObj name="Equation" r:id="rId9" imgW="2234880" imgH="393480" progId="Equation.3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15494"/>
                        <a:ext cx="31273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84438" y="4307657"/>
            <a:ext cx="4775666" cy="3693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is determined by the </a:t>
            </a:r>
            <a:r>
              <a:rPr lang="en-US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width !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722938" y="2038499"/>
            <a:ext cx="3043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Symbol" panose="05050102010706020507" pitchFamily="18" charset="2"/>
              </a:rPr>
              <a:t>(</a:t>
            </a:r>
            <a:r>
              <a:rPr lang="en-GB" altLang="de-DE" dirty="0" err="1">
                <a:latin typeface="Symbol" panose="05050102010706020507" pitchFamily="18" charset="2"/>
              </a:rPr>
              <a:t>G</a:t>
            </a:r>
            <a:r>
              <a:rPr lang="en-GB" altLang="de-DE" baseline="-25000" dirty="0" err="1"/>
              <a:t>i</a:t>
            </a: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at resonant energies)</a:t>
            </a:r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70886"/>
              </p:ext>
            </p:extLst>
          </p:nvPr>
        </p:nvGraphicFramePr>
        <p:xfrm>
          <a:off x="2867025" y="576000"/>
          <a:ext cx="3289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8" name="Formel" r:id="rId11" imgW="3288960" imgH="647640" progId="Equation.3">
                  <p:embed/>
                </p:oleObj>
              </mc:Choice>
              <mc:Fallback>
                <p:oleObj name="Formel" r:id="rId11" imgW="3288960" imgH="647640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576000"/>
                        <a:ext cx="3289300" cy="64770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11188" y="1364655"/>
            <a:ext cx="8218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entirely determined by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 strength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de-DE" b="1" dirty="0" err="1">
                <a:solidFill>
                  <a:srgbClr val="0000CC"/>
                </a:solidFill>
                <a:latin typeface="Symbol" panose="05050102010706020507" pitchFamily="18" charset="2"/>
              </a:rPr>
              <a:t>wg</a:t>
            </a:r>
            <a:r>
              <a:rPr lang="en-US" altLang="de-DE" b="1" dirty="0">
                <a:latin typeface="Symbol" panose="05050102010706020507" pitchFamily="18" charset="2"/>
              </a:rPr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of the resonance </a:t>
            </a:r>
            <a:r>
              <a:rPr lang="en-US" altLang="de-DE" b="1" dirty="0">
                <a:solidFill>
                  <a:srgbClr val="0000CC"/>
                </a:solidFill>
              </a:rPr>
              <a:t>E</a:t>
            </a:r>
            <a:r>
              <a:rPr lang="en-US" altLang="de-DE" b="1" baseline="-25000" dirty="0">
                <a:solidFill>
                  <a:srgbClr val="0000CC"/>
                </a:solidFill>
              </a:rPr>
              <a:t>R</a:t>
            </a:r>
            <a:r>
              <a:rPr lang="en-US" altLang="de-DE" dirty="0">
                <a:solidFill>
                  <a:srgbClr val="0000CC"/>
                </a:solidFill>
                <a:latin typeface="Symbol" panose="05050102010706020507" pitchFamily="18" charset="2"/>
              </a:rPr>
              <a:t> 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00088" y="4941168"/>
            <a:ext cx="2842445" cy="144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info needed:</a:t>
            </a:r>
          </a:p>
          <a:p>
            <a:pPr>
              <a:lnSpc>
                <a:spcPct val="50000"/>
              </a:lnSpc>
            </a:pPr>
            <a:endParaRPr lang="en-GB" altLang="de-DE" dirty="0"/>
          </a:p>
          <a:p>
            <a:pPr lvl="2">
              <a:lnSpc>
                <a:spcPct val="11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widths </a:t>
            </a:r>
            <a:r>
              <a:rPr lang="en-GB" altLang="de-DE" b="1" dirty="0" err="1">
                <a:solidFill>
                  <a:srgbClr val="0000CC"/>
                </a:solidFill>
                <a:latin typeface="Symbol" panose="05050102010706020507" pitchFamily="18" charset="2"/>
              </a:rPr>
              <a:t>G</a:t>
            </a:r>
            <a:r>
              <a:rPr lang="en-GB" altLang="de-DE" b="1" baseline="-25000" dirty="0" err="1">
                <a:solidFill>
                  <a:srgbClr val="0000CC"/>
                </a:solidFill>
              </a:rPr>
              <a:t>i</a:t>
            </a:r>
            <a:endParaRPr lang="en-GB" altLang="de-DE" b="1" baseline="-25000" dirty="0">
              <a:solidFill>
                <a:srgbClr val="0000CC"/>
              </a:solidFill>
            </a:endParaRPr>
          </a:p>
          <a:p>
            <a:pPr lvl="2">
              <a:lnSpc>
                <a:spcPct val="11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en-GB" altLang="de-DE" dirty="0"/>
              <a:t>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lvl="2">
              <a:lnSpc>
                <a:spcPct val="11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GB" altLang="de-DE" dirty="0"/>
              <a:t>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de-DE" b="1" dirty="0">
                <a:solidFill>
                  <a:srgbClr val="336699"/>
                </a:solidFill>
              </a:rPr>
              <a:t> 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665833" y="5234856"/>
            <a:ext cx="3050835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many unstable nuclei </a:t>
            </a:r>
          </a:p>
          <a:p>
            <a:pPr algn="ctr">
              <a:lnSpc>
                <a:spcPct val="13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these parameters are </a:t>
            </a:r>
          </a:p>
          <a:p>
            <a:pPr algn="ctr">
              <a:lnSpc>
                <a:spcPct val="130000"/>
              </a:lnSpc>
            </a:pPr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09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resonant case</a:t>
            </a:r>
            <a:endParaRPr lang="en-US" dirty="0"/>
          </a:p>
        </p:txBody>
      </p:sp>
      <p:pic>
        <p:nvPicPr>
          <p:cNvPr id="3" name="Picture 6" descr="mg24pg_cs_trautvetter_npa241_75_5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484313"/>
            <a:ext cx="61214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6000" y="588963"/>
            <a:ext cx="2358338" cy="3693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GB" altLang="de-DE" dirty="0"/>
              <a:t>  </a:t>
            </a:r>
            <a:r>
              <a:rPr lang="en-GB" altLang="de-DE" baseline="30000" dirty="0">
                <a:solidFill>
                  <a:srgbClr val="336699"/>
                </a:solidFill>
              </a:rPr>
              <a:t>24</a:t>
            </a:r>
            <a:r>
              <a:rPr lang="en-GB" altLang="de-DE" dirty="0">
                <a:solidFill>
                  <a:srgbClr val="336699"/>
                </a:solidFill>
              </a:rPr>
              <a:t>Mg(</a:t>
            </a:r>
            <a:r>
              <a:rPr lang="en-GB" altLang="de-DE" dirty="0" err="1">
                <a:solidFill>
                  <a:srgbClr val="336699"/>
                </a:solidFill>
              </a:rPr>
              <a:t>p,</a:t>
            </a:r>
            <a:r>
              <a:rPr lang="en-GB" altLang="de-DE" dirty="0" err="1">
                <a:solidFill>
                  <a:srgbClr val="336699"/>
                </a:solidFill>
                <a:latin typeface="Symbol" panose="05050102010706020507" pitchFamily="18" charset="2"/>
              </a:rPr>
              <a:t>g</a:t>
            </a:r>
            <a:r>
              <a:rPr lang="en-GB" altLang="de-DE" dirty="0">
                <a:solidFill>
                  <a:srgbClr val="336699"/>
                </a:solidFill>
              </a:rPr>
              <a:t>)</a:t>
            </a:r>
            <a:r>
              <a:rPr lang="en-GB" altLang="de-DE" baseline="30000" dirty="0">
                <a:solidFill>
                  <a:srgbClr val="336699"/>
                </a:solidFill>
              </a:rPr>
              <a:t>25</a:t>
            </a:r>
            <a:r>
              <a:rPr lang="en-GB" altLang="de-DE" dirty="0">
                <a:solidFill>
                  <a:srgbClr val="336699"/>
                </a:solidFill>
              </a:rPr>
              <a:t>Al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5650" y="1023938"/>
            <a:ext cx="171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cross section</a:t>
            </a:r>
          </a:p>
        </p:txBody>
      </p:sp>
    </p:spTree>
    <p:extLst>
      <p:ext uri="{BB962C8B-B14F-4D97-AF65-F5344CB8AC3E}">
        <p14:creationId xmlns:p14="http://schemas.microsoft.com/office/powerpoint/2010/main" val="37897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resonant case</a:t>
            </a:r>
            <a:endParaRPr lang="en-US" dirty="0"/>
          </a:p>
        </p:txBody>
      </p:sp>
      <p:pic>
        <p:nvPicPr>
          <p:cNvPr id="4" name="Picture 2" descr="mg24pg_s_trautvetter_npa241_75_5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>
            <a:fillRect/>
          </a:stretch>
        </p:blipFill>
        <p:spPr bwMode="auto">
          <a:xfrm>
            <a:off x="3276600" y="981075"/>
            <a:ext cx="5256213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0000" y="4005263"/>
            <a:ext cx="28565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constant S-factor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capture contribution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0000" y="1628775"/>
            <a:ext cx="2416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non-constant S-factor</a:t>
            </a:r>
          </a:p>
          <a:p>
            <a:r>
              <a:rPr lang="en-US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resonant contribution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882900" y="2211388"/>
            <a:ext cx="1152525" cy="7921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027363" y="4587875"/>
            <a:ext cx="792162" cy="5699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0000" y="571500"/>
            <a:ext cx="3326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and the corresponding S-factor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46350" y="6156000"/>
            <a:ext cx="3863558" cy="3693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varying widths of resonant states </a:t>
            </a:r>
            <a:r>
              <a:rPr lang="en-US" altLang="de-DE" dirty="0">
                <a:solidFill>
                  <a:srgbClr val="CC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55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720000"/>
            <a:ext cx="75735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only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resonance. There can be several overlapping resonances.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amplitude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fast change of phase while crossing the resonance energy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203848" y="1128573"/>
                <a:ext cx="1814920" cy="66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skw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128573"/>
                <a:ext cx="1814920" cy="660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720000" y="2700000"/>
            <a:ext cx="3323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there are two processes: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resonant scattering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e.g. Rutherford scattering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scattering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2700000"/>
            <a:ext cx="3664132" cy="269421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20000" y="4320000"/>
            <a:ext cx="377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interferences changes the shape of the resonances, typically asymmetric lines respectively interferences in cross section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33323" y="544199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n scattering with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reactions</a:t>
            </a:r>
            <a:endParaRPr lang="en-US" dirty="0"/>
          </a:p>
        </p:txBody>
      </p:sp>
      <p:grpSp>
        <p:nvGrpSpPr>
          <p:cNvPr id="33" name="Group 20"/>
          <p:cNvGrpSpPr>
            <a:grpSpLocks/>
          </p:cNvGrpSpPr>
          <p:nvPr/>
        </p:nvGrpSpPr>
        <p:grpSpPr bwMode="auto">
          <a:xfrm>
            <a:off x="179388" y="692151"/>
            <a:ext cx="3041650" cy="369888"/>
            <a:chOff x="2426" y="436"/>
            <a:chExt cx="1916" cy="233"/>
          </a:xfrm>
        </p:grpSpPr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2426" y="436"/>
              <a:ext cx="13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u="sng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 Broad resonances</a:t>
              </a: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833" y="436"/>
              <a:ext cx="5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 ~ E</a:t>
              </a:r>
              <a:r>
                <a:rPr lang="en-US" altLang="de-DE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endParaRPr lang="en-GB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440575" y="1235075"/>
            <a:ext cx="60771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-Wigner formula  </a:t>
            </a:r>
          </a:p>
          <a:p>
            <a:pPr algn="ctr" eaLnBrk="0" hangingPunct="0"/>
            <a:r>
              <a:rPr lang="en-US" altLang="de-DE" dirty="0">
                <a:solidFill>
                  <a:srgbClr val="FFFF99"/>
                </a:solidFill>
              </a:rPr>
              <a:t>+  </a:t>
            </a:r>
          </a:p>
          <a:p>
            <a:pPr algn="ctr" eaLnBrk="0" hangingPunct="0"/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dependence of partial 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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(E), 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(E) 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total 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(E) 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900113" y="2251075"/>
            <a:ext cx="6780061" cy="3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  Overlapping broad resonances of same J</a:t>
            </a:r>
            <a:r>
              <a:rPr lang="el-GR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interference effects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3" descr="broad_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r="4543" b="2116"/>
          <a:stretch>
            <a:fillRect/>
          </a:stretch>
        </p:blipFill>
        <p:spPr bwMode="auto">
          <a:xfrm>
            <a:off x="2446338" y="2800350"/>
            <a:ext cx="421322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5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resonance case</a:t>
            </a:r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82386"/>
              </p:ext>
            </p:extLst>
          </p:nvPr>
        </p:nvGraphicFramePr>
        <p:xfrm>
          <a:off x="2801938" y="4509120"/>
          <a:ext cx="34258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Formel" r:id="rId3" imgW="3124080" imgH="558720" progId="Equation.3">
                  <p:embed/>
                </p:oleObj>
              </mc:Choice>
              <mc:Fallback>
                <p:oleObj name="Formel" r:id="rId3" imgW="3124080" imgH="558720" progId="Equation.3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4509120"/>
                        <a:ext cx="3425825" cy="614363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2472" y="3501008"/>
            <a:ext cx="381450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assume: </a:t>
            </a:r>
          </a:p>
          <a:p>
            <a:pPr>
              <a:lnSpc>
                <a:spcPct val="120000"/>
              </a:lnSpc>
            </a:pPr>
            <a:r>
              <a:rPr lang="en-US" altLang="de-DE" dirty="0">
                <a:solidFill>
                  <a:srgbClr val="0000CC"/>
                </a:solidFill>
                <a:latin typeface="Symbol" panose="05050102010706020507" pitchFamily="18" charset="2"/>
              </a:rPr>
              <a:t>G</a:t>
            </a:r>
            <a:r>
              <a:rPr lang="en-US" altLang="de-DE" baseline="-25000" dirty="0">
                <a:solidFill>
                  <a:srgbClr val="0000CC"/>
                </a:solidFill>
              </a:rPr>
              <a:t>2</a:t>
            </a:r>
            <a:r>
              <a:rPr lang="en-US" altLang="de-DE" dirty="0">
                <a:solidFill>
                  <a:srgbClr val="0000CC"/>
                </a:solidFill>
              </a:rPr>
              <a:t>=</a:t>
            </a:r>
            <a:r>
              <a:rPr lang="en-US" altLang="de-DE" dirty="0">
                <a:solidFill>
                  <a:srgbClr val="0000CC"/>
                </a:solidFill>
                <a:latin typeface="Symbol" panose="05050102010706020507" pitchFamily="18" charset="2"/>
              </a:rPr>
              <a:t> </a:t>
            </a:r>
            <a:r>
              <a:rPr lang="en-US" altLang="de-DE" dirty="0" err="1">
                <a:solidFill>
                  <a:srgbClr val="0000CC"/>
                </a:solidFill>
              </a:rPr>
              <a:t>const</a:t>
            </a:r>
            <a:r>
              <a:rPr lang="en-US" altLang="de-DE" dirty="0"/>
              <a:t>, </a:t>
            </a:r>
            <a:r>
              <a:rPr lang="en-US" altLang="de-DE" dirty="0">
                <a:solidFill>
                  <a:srgbClr val="0000CC"/>
                </a:solidFill>
                <a:latin typeface="Symbol" panose="05050102010706020507" pitchFamily="18" charset="2"/>
              </a:rPr>
              <a:t>G </a:t>
            </a:r>
            <a:r>
              <a:rPr lang="en-US" altLang="de-DE" dirty="0">
                <a:solidFill>
                  <a:srgbClr val="0000CC"/>
                </a:solidFill>
              </a:rPr>
              <a:t>= </a:t>
            </a:r>
            <a:r>
              <a:rPr lang="en-US" altLang="de-DE" dirty="0" err="1">
                <a:solidFill>
                  <a:srgbClr val="0000CC"/>
                </a:solidFill>
              </a:rPr>
              <a:t>const</a:t>
            </a:r>
            <a:r>
              <a:rPr lang="en-US" altLang="de-DE" dirty="0">
                <a:solidFill>
                  <a:srgbClr val="0000CC"/>
                </a:solidFill>
              </a:rPr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 simplified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20000" y="576000"/>
            <a:ext cx="788999" cy="3693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800000"/>
                </a:solidFill>
                <a:sym typeface="Symbol" panose="05050102010706020507" pitchFamily="18" charset="2"/>
              </a:rPr>
              <a:t> ~ </a:t>
            </a:r>
            <a:r>
              <a:rPr lang="en-US" altLang="de-DE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de-DE" baseline="-25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en-GB" altLang="de-DE" baseline="-25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968500" y="5372720"/>
            <a:ext cx="24888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energy dependence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 direct process </a:t>
            </a:r>
          </a:p>
        </p:txBody>
      </p:sp>
      <p:sp>
        <p:nvSpPr>
          <p:cNvPr id="8" name="AutoShape 11"/>
          <p:cNvSpPr>
            <a:spLocks/>
          </p:cNvSpPr>
          <p:nvPr/>
        </p:nvSpPr>
        <p:spPr bwMode="auto">
          <a:xfrm rot="16200000">
            <a:off x="3847307" y="4802013"/>
            <a:ext cx="152400" cy="1008063"/>
          </a:xfrm>
          <a:prstGeom prst="leftBrace">
            <a:avLst>
              <a:gd name="adj1" fmla="val 551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787900" y="5372720"/>
            <a:ext cx="23423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 &lt;&lt; E</a:t>
            </a:r>
            <a:r>
              <a:rPr lang="en-US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weak 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dependence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rot="16200000">
            <a:off x="5252244" y="4478164"/>
            <a:ext cx="152400" cy="1655762"/>
          </a:xfrm>
          <a:prstGeom prst="leftBrace">
            <a:avLst>
              <a:gd name="adj1" fmla="val 90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Picture 17" descr="broad_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r="4543" b="2116"/>
          <a:stretch>
            <a:fillRect/>
          </a:stretch>
        </p:blipFill>
        <p:spPr bwMode="auto">
          <a:xfrm>
            <a:off x="4645025" y="554400"/>
            <a:ext cx="44640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0000" y="1052513"/>
            <a:ext cx="33794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broader than the relevant energy 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 for the given temperature</a:t>
            </a:r>
            <a:r>
              <a:rPr lang="en-US" altLang="de-DE" dirty="0"/>
              <a:t> 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40000" y="1768475"/>
            <a:ext cx="3852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resonances outside the energy range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contribute through their wings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01862" y="2541358"/>
            <a:ext cx="45286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-Wigner formula  </a:t>
            </a:r>
          </a:p>
          <a:p>
            <a:pPr algn="ctr" eaLnBrk="0" hangingPunct="0"/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</a:p>
          <a:p>
            <a:pPr algn="ctr" eaLnBrk="0" hangingPunct="0"/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dependence of partial and total widths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40000" y="6156000"/>
            <a:ext cx="52949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  overlapping broad resonances of same </a:t>
            </a:r>
            <a:r>
              <a:rPr lang="en-GB" altLang="de-DE" sz="1400" dirty="0" err="1"/>
              <a:t>J</a:t>
            </a:r>
            <a:r>
              <a:rPr lang="en-GB" altLang="de-DE" sz="1400" baseline="30000" dirty="0" err="1">
                <a:latin typeface="Symbol" panose="05050102010706020507" pitchFamily="18" charset="2"/>
              </a:rPr>
              <a:t>p</a:t>
            </a:r>
            <a:r>
              <a:rPr lang="de-DE" altLang="de-DE" sz="1400" dirty="0"/>
              <a:t> </a:t>
            </a:r>
            <a:r>
              <a:rPr lang="de-DE" altLang="de-DE" sz="1400" dirty="0">
                <a:sym typeface="Symbol" panose="05050102010706020507" pitchFamily="18" charset="2"/>
              </a:rPr>
              <a:t></a:t>
            </a:r>
            <a:r>
              <a:rPr lang="de-DE" altLang="de-DE" sz="1400" dirty="0">
                <a:sym typeface="Wingdings" panose="05000000000000000000" pitchFamily="2" charset="2"/>
              </a:rPr>
              <a:t>  </a:t>
            </a:r>
            <a:r>
              <a:rPr lang="en-US" alt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interference effects</a:t>
            </a:r>
            <a:endParaRPr lang="en-US" altLang="de-DE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reactions</a:t>
            </a:r>
            <a:endParaRPr lang="en-US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029567" y="5848827"/>
            <a:ext cx="2564167" cy="408623"/>
          </a:xfrm>
          <a:prstGeom prst="flowChartAlternateProcess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de-DE" dirty="0">
                <a:solidFill>
                  <a:srgbClr val="0000CC"/>
                </a:solidFill>
                <a:sym typeface="Symbol" panose="05050102010706020507" pitchFamily="18" charset="2"/>
              </a:rPr>
              <a:t></a:t>
            </a:r>
            <a:r>
              <a:rPr lang="en-US" altLang="de-DE" dirty="0" err="1">
                <a:solidFill>
                  <a:srgbClr val="0000CC"/>
                </a:solidFill>
                <a:sym typeface="Symbol" panose="05050102010706020507" pitchFamily="18" charset="2"/>
              </a:rPr>
              <a:t>v</a:t>
            </a:r>
            <a:r>
              <a:rPr lang="en-US" altLang="de-DE" baseline="-25000" dirty="0" err="1">
                <a:solidFill>
                  <a:srgbClr val="0000CC"/>
                </a:solidFill>
                <a:sym typeface="Symbol" panose="05050102010706020507" pitchFamily="18" charset="2"/>
              </a:rPr>
              <a:t>tot</a:t>
            </a:r>
            <a:r>
              <a:rPr lang="en-US" altLang="de-DE" dirty="0">
                <a:solidFill>
                  <a:srgbClr val="0000CC"/>
                </a:solidFill>
                <a:sym typeface="Symbol" panose="05050102010706020507" pitchFamily="18" charset="2"/>
              </a:rPr>
              <a:t> =  </a:t>
            </a:r>
            <a:r>
              <a:rPr lang="en-US" altLang="de-DE" dirty="0" err="1">
                <a:solidFill>
                  <a:srgbClr val="0000CC"/>
                </a:solidFill>
                <a:sym typeface="Symbol" panose="05050102010706020507" pitchFamily="18" charset="2"/>
              </a:rPr>
              <a:t>v</a:t>
            </a:r>
            <a:r>
              <a:rPr lang="en-US" altLang="de-DE" baseline="-25000" dirty="0" err="1">
                <a:solidFill>
                  <a:srgbClr val="0000CC"/>
                </a:solidFill>
                <a:sym typeface="Symbol" panose="05050102010706020507" pitchFamily="18" charset="2"/>
              </a:rPr>
              <a:t>r</a:t>
            </a:r>
            <a:r>
              <a:rPr lang="en-US" altLang="de-DE" dirty="0">
                <a:solidFill>
                  <a:srgbClr val="0000CC"/>
                </a:solidFill>
                <a:sym typeface="Symbol" panose="05050102010706020507" pitchFamily="18" charset="2"/>
              </a:rPr>
              <a:t> + </a:t>
            </a:r>
            <a:r>
              <a:rPr lang="en-US" altLang="de-DE" dirty="0" err="1">
                <a:solidFill>
                  <a:srgbClr val="0000CC"/>
                </a:solidFill>
                <a:sym typeface="Symbol" panose="05050102010706020507" pitchFamily="18" charset="2"/>
              </a:rPr>
              <a:t>v</a:t>
            </a:r>
            <a:r>
              <a:rPr lang="en-US" altLang="de-DE" baseline="-25000" dirty="0" err="1">
                <a:solidFill>
                  <a:srgbClr val="0000CC"/>
                </a:solidFill>
                <a:sym typeface="Symbol" panose="05050102010706020507" pitchFamily="18" charset="2"/>
              </a:rPr>
              <a:t>nr</a:t>
            </a:r>
            <a:endParaRPr lang="en-GB" altLang="de-DE" baseline="-25000" dirty="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9388" y="692150"/>
            <a:ext cx="29976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Sub-threshold resonances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4752" y="3500438"/>
            <a:ext cx="3890809" cy="72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can be entirely dominated </a:t>
            </a:r>
          </a:p>
          <a:p>
            <a:pPr algn="ctr"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contribution of sub-threshold state(s)</a:t>
            </a:r>
          </a:p>
        </p:txBody>
      </p:sp>
      <p:pic>
        <p:nvPicPr>
          <p:cNvPr id="14" name="Picture 10" descr="subthresho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5670" b="4657"/>
          <a:stretch>
            <a:fillRect/>
          </a:stretch>
        </p:blipFill>
        <p:spPr bwMode="auto">
          <a:xfrm>
            <a:off x="4932363" y="1125538"/>
            <a:ext cx="34559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835150" y="1773238"/>
            <a:ext cx="857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 ~ h/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92138" y="1317625"/>
            <a:ext cx="3275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exited state has a finite width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906224" y="2133600"/>
            <a:ext cx="2905603" cy="72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wing can extend </a:t>
            </a:r>
          </a:p>
          <a:p>
            <a:pPr algn="ctr"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particle threshold</a:t>
            </a:r>
          </a:p>
        </p:txBody>
      </p:sp>
      <p:sp>
        <p:nvSpPr>
          <p:cNvPr id="18" name="AutoShape 18"/>
          <p:cNvSpPr>
            <a:spLocks noChangeAspect="1" noChangeArrowheads="1"/>
          </p:cNvSpPr>
          <p:nvPr/>
        </p:nvSpPr>
        <p:spPr bwMode="auto">
          <a:xfrm rot="5400000">
            <a:off x="2102645" y="3161506"/>
            <a:ext cx="347662" cy="161925"/>
          </a:xfrm>
          <a:prstGeom prst="notchedRightArrow">
            <a:avLst>
              <a:gd name="adj1" fmla="val 54898"/>
              <a:gd name="adj2" fmla="val 77155"/>
            </a:avLst>
          </a:prstGeom>
          <a:solidFill>
            <a:srgbClr val="FFFF99"/>
          </a:solidFill>
          <a:ln w="127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916238" y="5253038"/>
            <a:ext cx="28850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 REACTION  RATE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54025" y="4365625"/>
            <a:ext cx="21217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/>
              <a:t>Example: </a:t>
            </a:r>
            <a:r>
              <a:rPr lang="en-GB" altLang="de-DE" baseline="30000" dirty="0">
                <a:solidFill>
                  <a:srgbClr val="0000CC"/>
                </a:solidFill>
              </a:rPr>
              <a:t>12</a:t>
            </a:r>
            <a:r>
              <a:rPr lang="en-GB" altLang="de-DE" dirty="0">
                <a:solidFill>
                  <a:srgbClr val="0000CC"/>
                </a:solidFill>
              </a:rPr>
              <a:t>C(</a:t>
            </a:r>
            <a:r>
              <a:rPr lang="en-GB" altLang="de-DE" dirty="0">
                <a:solidFill>
                  <a:srgbClr val="0000CC"/>
                </a:solidFill>
                <a:sym typeface="Symbol" panose="05050102010706020507" pitchFamily="18" charset="2"/>
              </a:rPr>
              <a:t>,</a:t>
            </a:r>
            <a:r>
              <a:rPr lang="en-GB" altLang="de-DE" dirty="0">
                <a:solidFill>
                  <a:srgbClr val="0000CC"/>
                </a:solidFill>
              </a:rPr>
              <a:t>)</a:t>
            </a:r>
            <a:r>
              <a:rPr lang="en-GB" altLang="de-DE" baseline="30000" dirty="0" smtClean="0">
                <a:solidFill>
                  <a:srgbClr val="0000CC"/>
                </a:solidFill>
              </a:rPr>
              <a:t>16</a:t>
            </a:r>
            <a:r>
              <a:rPr lang="en-GB" altLang="de-DE" dirty="0" smtClean="0">
                <a:solidFill>
                  <a:srgbClr val="0000CC"/>
                </a:solidFill>
              </a:rPr>
              <a:t>O</a:t>
            </a:r>
            <a:endParaRPr lang="en-GB" altLang="de-DE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48813" r="8517"/>
          <a:stretch>
            <a:fillRect/>
          </a:stretch>
        </p:blipFill>
        <p:spPr bwMode="auto">
          <a:xfrm>
            <a:off x="4067944" y="576000"/>
            <a:ext cx="503872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3193" b="51451"/>
          <a:stretch>
            <a:fillRect/>
          </a:stretch>
        </p:blipFill>
        <p:spPr bwMode="auto">
          <a:xfrm>
            <a:off x="108000" y="576000"/>
            <a:ext cx="439261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79438" y="1656000"/>
            <a:ext cx="3080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Mod. Phys. 29 (1957) 547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80000" y="2412000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GB" altLang="de-D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FH, 1957)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281113" y="2771775"/>
            <a:ext cx="6459537" cy="2303463"/>
            <a:chOff x="807" y="1927"/>
            <a:chExt cx="4069" cy="1451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891" y="1927"/>
              <a:ext cx="65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GB" altLang="de-DE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Burbidge</a:t>
              </a:r>
            </a:p>
          </p:txBody>
        </p:sp>
        <p:pic>
          <p:nvPicPr>
            <p:cNvPr id="10" name="Picture 7" descr="burbidge-gSm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" y="2244"/>
              <a:ext cx="815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fowler_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244"/>
              <a:ext cx="762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hoyl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" y="2290"/>
              <a:ext cx="849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margare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" r="6999"/>
            <a:stretch>
              <a:fillRect/>
            </a:stretch>
          </p:blipFill>
          <p:spPr bwMode="auto">
            <a:xfrm>
              <a:off x="807" y="2244"/>
              <a:ext cx="82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169" y="1927"/>
              <a:ext cx="52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GB" altLang="de-DE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Hoyle 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3084" y="1927"/>
              <a:ext cx="52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GB" altLang="de-DE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Fowler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1941" y="1927"/>
              <a:ext cx="65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GB" altLang="de-DE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Burbidge</a:t>
              </a: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2227263" y="4808538"/>
            <a:ext cx="6275388" cy="1720850"/>
            <a:chOff x="1403" y="3029"/>
            <a:chExt cx="3953" cy="1084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403" y="3787"/>
              <a:ext cx="395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de-DE" sz="1400" i="1"/>
                <a:t>"for his theoretical and experimental studies of the nuclear reactions </a:t>
              </a:r>
            </a:p>
            <a:p>
              <a:pPr eaLnBrk="1" hangingPunct="1"/>
              <a:r>
                <a:rPr lang="en-GB" altLang="de-DE" sz="1400" i="1"/>
                <a:t>of importance in the formation of the chemical elements in the universe" 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201" y="3340"/>
              <a:ext cx="7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de-DE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1983</a:t>
              </a:r>
            </a:p>
            <a:p>
              <a:pPr algn="ctr" eaLnBrk="1" hangingPunct="1"/>
              <a:r>
                <a:rPr lang="en-GB" altLang="de-DE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Nobel Prize</a:t>
              </a:r>
            </a:p>
          </p:txBody>
        </p:sp>
        <p:pic>
          <p:nvPicPr>
            <p:cNvPr id="20" name="Picture 18" descr="Nobel Prize medal. Original design ®© The Nobel Foundation.">
              <a:hlinkClick r:id="rId7" tooltip="Nobel Prize medal. Original design ®© The Nobel Foundation.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3249"/>
              <a:ext cx="54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AutoShape 21"/>
            <p:cNvSpPr>
              <a:spLocks noChangeAspect="1" noChangeArrowheads="1"/>
            </p:cNvSpPr>
            <p:nvPr/>
          </p:nvSpPr>
          <p:spPr bwMode="auto">
            <a:xfrm rot="5400000">
              <a:off x="3193" y="3124"/>
              <a:ext cx="356" cy="166"/>
            </a:xfrm>
            <a:prstGeom prst="notchedRightArrow">
              <a:avLst>
                <a:gd name="adj1" fmla="val 54898"/>
                <a:gd name="adj2" fmla="val 77066"/>
              </a:avLst>
            </a:prstGeom>
            <a:solidFill>
              <a:srgbClr val="800000"/>
            </a:solidFill>
            <a:ln w="12700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1859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35000" y="554400"/>
            <a:ext cx="8065028" cy="181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</a:pP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 reaction rate of nuclear reaction determined by the sum of contributions due to</a:t>
            </a:r>
          </a:p>
          <a:p>
            <a:pPr>
              <a:lnSpc>
                <a:spcPct val="0"/>
              </a:lnSpc>
              <a:spcAft>
                <a:spcPct val="40000"/>
              </a:spcAft>
            </a:pPr>
            <a:endParaRPr lang="en-US" altLang="de-DE" sz="800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80000"/>
              </a:lnSpc>
              <a:spcAft>
                <a:spcPct val="40000"/>
              </a:spcAft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transitions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various bound states</a:t>
            </a:r>
          </a:p>
          <a:p>
            <a:pPr lvl="3">
              <a:lnSpc>
                <a:spcPct val="80000"/>
              </a:lnSpc>
              <a:spcAft>
                <a:spcPct val="40000"/>
              </a:spcAft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resonances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relevant energy window</a:t>
            </a:r>
          </a:p>
          <a:p>
            <a:pPr lvl="3">
              <a:lnSpc>
                <a:spcPct val="80000"/>
              </a:lnSpc>
              <a:spcAft>
                <a:spcPct val="40000"/>
              </a:spcAft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 resonances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(tails) e.g. from higher lying resonances</a:t>
            </a:r>
          </a:p>
          <a:p>
            <a:pPr lvl="3">
              <a:lnSpc>
                <a:spcPct val="80000"/>
              </a:lnSpc>
              <a:spcAft>
                <a:spcPct val="40000"/>
              </a:spcAft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term</a:t>
            </a:r>
          </a:p>
        </p:txBody>
      </p:sp>
      <p:pic>
        <p:nvPicPr>
          <p:cNvPr id="5" name="Picture 39" descr="neut_ma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1" b="3438"/>
          <a:stretch>
            <a:fillRect/>
          </a:stretch>
        </p:blipFill>
        <p:spPr bwMode="auto">
          <a:xfrm>
            <a:off x="2796246" y="2734757"/>
            <a:ext cx="3335607" cy="303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6149931" y="5013176"/>
            <a:ext cx="21226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Rolfs &amp; Rodney: </a:t>
            </a:r>
          </a:p>
          <a:p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Cauldrons in the Cosmos, 1988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187460"/>
              </p:ext>
            </p:extLst>
          </p:nvPr>
        </p:nvGraphicFramePr>
        <p:xfrm>
          <a:off x="1979613" y="2304455"/>
          <a:ext cx="4968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Formel" r:id="rId4" imgW="4292280" imgH="393480" progId="Equation.3">
                  <p:embed/>
                </p:oleObj>
              </mc:Choice>
              <mc:Fallback>
                <p:oleObj name="Formel" r:id="rId4" imgW="4292280" imgH="39348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304455"/>
                        <a:ext cx="4968875" cy="454025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790575" y="2304455"/>
            <a:ext cx="1088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rate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1016822" y="5868000"/>
            <a:ext cx="7118295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Gamow window moves to higher energies with increasing temperature </a:t>
            </a:r>
          </a:p>
          <a:p>
            <a:pPr algn="ctr">
              <a:lnSpc>
                <a:spcPct val="110000"/>
              </a:lnSpc>
            </a:pPr>
            <a:r>
              <a:rPr lang="en-US" altLang="de-DE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resonances play a role at different temperatures</a:t>
            </a:r>
          </a:p>
        </p:txBody>
      </p:sp>
    </p:spTree>
    <p:extLst>
      <p:ext uri="{BB962C8B-B14F-4D97-AF65-F5344CB8AC3E}">
        <p14:creationId xmlns:p14="http://schemas.microsoft.com/office/powerpoint/2010/main" val="16996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with neutrons</a:t>
            </a:r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887662" y="1800000"/>
            <a:ext cx="3368675" cy="3763962"/>
            <a:chOff x="1837" y="1104"/>
            <a:chExt cx="2122" cy="2371"/>
          </a:xfrm>
        </p:grpSpPr>
        <p:pic>
          <p:nvPicPr>
            <p:cNvPr id="5" name="Picture 14" descr="abundances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4" b="981"/>
            <a:stretch>
              <a:fillRect/>
            </a:stretch>
          </p:blipFill>
          <p:spPr bwMode="auto">
            <a:xfrm>
              <a:off x="1837" y="1104"/>
              <a:ext cx="2122" cy="23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2060" y="1195"/>
              <a:ext cx="576" cy="1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2562" y="2374"/>
              <a:ext cx="13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AutoShape 15"/>
            <p:cNvSpPr>
              <a:spLocks/>
            </p:cNvSpPr>
            <p:nvPr/>
          </p:nvSpPr>
          <p:spPr bwMode="auto">
            <a:xfrm rot="5400000" flipH="1">
              <a:off x="3152" y="1966"/>
              <a:ext cx="91" cy="1179"/>
            </a:xfrm>
            <a:prstGeom prst="rightBrace">
              <a:avLst>
                <a:gd name="adj1" fmla="val 107967"/>
                <a:gd name="adj2" fmla="val 50380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602" y="2107"/>
              <a:ext cx="116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GB" altLang="de-DE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nucleosynthesis beyond Fe</a:t>
              </a:r>
            </a:p>
            <a:p>
              <a:pPr algn="ctr">
                <a:lnSpc>
                  <a:spcPct val="130000"/>
                </a:lnSpc>
              </a:pPr>
              <a:r>
                <a:rPr lang="en-GB" altLang="de-DE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typically </a:t>
              </a:r>
              <a:r>
                <a:rPr lang="en-GB" altLang="de-DE" sz="1200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explosive stages</a:t>
              </a:r>
              <a:endParaRPr lang="en-US" altLang="de-DE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2584" y="1842"/>
              <a:ext cx="1225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292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Thermonuclear reactions in stars</a:t>
            </a:r>
            <a:r>
              <a:rPr lang="en-US" sz="1800" dirty="0" smtClean="0">
                <a:solidFill>
                  <a:schemeClr val="tx1"/>
                </a:solidFill>
              </a:rPr>
              <a:t> neutron captures</a:t>
            </a:r>
            <a:endParaRPr lang="en-US" dirty="0"/>
          </a:p>
        </p:txBody>
      </p:sp>
      <p:pic>
        <p:nvPicPr>
          <p:cNvPr id="21" name="Picture 5" descr="neut_ma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1807" r="1108" b="3612"/>
          <a:stretch>
            <a:fillRect/>
          </a:stretch>
        </p:blipFill>
        <p:spPr bwMode="auto">
          <a:xfrm>
            <a:off x="2484438" y="3141663"/>
            <a:ext cx="4176712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50825" y="620713"/>
            <a:ext cx="2056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barrier</a:t>
            </a:r>
            <a:endParaRPr lang="en-US" altLang="de-DE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908175" y="1236663"/>
            <a:ext cx="4839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 produced in stars are quickly 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thermalized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258888" y="1644650"/>
            <a:ext cx="6697662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relevant energy    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T ~ 1-6x10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E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~ 30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keV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50825" y="2401888"/>
            <a:ext cx="11752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Typically: 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700338" y="2389188"/>
            <a:ext cx="24048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σv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~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de-DE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altLang="de-DE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61129" y="5922963"/>
            <a:ext cx="759316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neutron-capture cross sections can be measured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relevant energies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5424261" y="2173288"/>
            <a:ext cx="3461204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flat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 </a:t>
            </a:r>
          </a:p>
          <a:p>
            <a:pPr algn="ctr"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beyond iron peak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9"/>
          <p:cNvSpPr>
            <a:spLocks noChangeAspect="1" noChangeArrowheads="1"/>
          </p:cNvSpPr>
          <p:nvPr/>
        </p:nvSpPr>
        <p:spPr bwMode="auto">
          <a:xfrm>
            <a:off x="2195513" y="2514600"/>
            <a:ext cx="347662" cy="161925"/>
          </a:xfrm>
          <a:prstGeom prst="notchedRightArrow">
            <a:avLst>
              <a:gd name="adj1" fmla="val 54898"/>
              <a:gd name="adj2" fmla="val 77155"/>
            </a:avLst>
          </a:prstGeom>
          <a:solidFill>
            <a:srgbClr val="FFFF99"/>
          </a:solidFill>
          <a:ln w="127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AutoShape 20"/>
          <p:cNvSpPr>
            <a:spLocks noChangeAspect="1" noChangeArrowheads="1"/>
          </p:cNvSpPr>
          <p:nvPr/>
        </p:nvSpPr>
        <p:spPr bwMode="auto">
          <a:xfrm>
            <a:off x="4945063" y="2514600"/>
            <a:ext cx="347662" cy="161925"/>
          </a:xfrm>
          <a:prstGeom prst="notchedRightArrow">
            <a:avLst>
              <a:gd name="adj1" fmla="val 54898"/>
              <a:gd name="adj2" fmla="val 77155"/>
            </a:avLst>
          </a:prstGeom>
          <a:solidFill>
            <a:srgbClr val="FFFF99"/>
          </a:solidFill>
          <a:ln w="127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439938" y="2313590"/>
                <a:ext cx="528543" cy="520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938" y="2313590"/>
                <a:ext cx="528543" cy="5205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0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29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s-process site(s) and conditions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8463" y="565054"/>
            <a:ext cx="6157455" cy="13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neutrons are unstable  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they must be produced in situ</a:t>
            </a:r>
          </a:p>
          <a:p>
            <a:pPr eaLnBrk="0" hangingPunct="0">
              <a:lnSpc>
                <a:spcPct val="50000"/>
              </a:lnSpc>
              <a:buClr>
                <a:srgbClr val="336699"/>
              </a:buClr>
              <a:buFont typeface="Wingdings" panose="05000000000000000000" pitchFamily="2" charset="2"/>
              <a:buNone/>
            </a:pPr>
            <a:endParaRPr lang="en-US" alt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principle many (</a:t>
            </a:r>
            <a:r>
              <a:rPr lang="en-US" altLang="de-DE" dirty="0" err="1">
                <a:latin typeface="Symbol" panose="05050102010706020507" pitchFamily="18" charset="2"/>
              </a:rPr>
              <a:t>a</a:t>
            </a:r>
            <a:r>
              <a:rPr lang="en-US" altLang="de-DE" dirty="0" err="1"/>
              <a:t>,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reactions can contribute</a:t>
            </a:r>
          </a:p>
          <a:p>
            <a:pPr eaLnBrk="0" hangingPunct="0">
              <a:lnSpc>
                <a:spcPct val="120000"/>
              </a:lnSpc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one needs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reaction rate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abundant nuclear species</a:t>
            </a:r>
          </a:p>
          <a:p>
            <a:pPr eaLnBrk="0" hangingPunct="0">
              <a:lnSpc>
                <a:spcPct val="80000"/>
              </a:lnSpc>
              <a:buClr>
                <a:srgbClr val="336699"/>
              </a:buClr>
              <a:buFont typeface="Wingdings" panose="05000000000000000000" pitchFamily="2" charset="2"/>
              <a:buNone/>
            </a:pPr>
            <a:endParaRPr lang="en-US" altLang="de-DE" sz="800" u="sng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likely candidates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neutron source are</a:t>
            </a:r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de-DE" u="sng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5168901" y="2124075"/>
            <a:ext cx="1241045" cy="338554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de-DE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altLang="de-DE" dirty="0"/>
              <a:t>(</a:t>
            </a:r>
            <a:r>
              <a:rPr lang="de-DE" altLang="de-DE" dirty="0" err="1">
                <a:latin typeface="Symbol" panose="05050102010706020507" pitchFamily="18" charset="2"/>
              </a:rPr>
              <a:t>a</a:t>
            </a:r>
            <a:r>
              <a:rPr lang="de-DE" altLang="de-DE" dirty="0" err="1"/>
              <a:t>,n</a:t>
            </a:r>
            <a:r>
              <a:rPr lang="de-DE" altLang="de-DE" dirty="0"/>
              <a:t>)</a:t>
            </a:r>
            <a:r>
              <a:rPr lang="de-DE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altLang="de-DE" dirty="0"/>
              <a:t> </a:t>
            </a:r>
            <a:endParaRPr lang="en-GB" altLang="de-DE" dirty="0"/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493713" y="2066925"/>
            <a:ext cx="1412566" cy="338554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GB" altLang="de-DE" dirty="0"/>
              <a:t>(</a:t>
            </a:r>
            <a:r>
              <a:rPr lang="en-GB" altLang="de-DE" dirty="0" err="1">
                <a:latin typeface="Symbol" panose="05050102010706020507" pitchFamily="18" charset="2"/>
              </a:rPr>
              <a:t>a</a:t>
            </a:r>
            <a:r>
              <a:rPr lang="en-GB" altLang="de-DE" dirty="0" err="1"/>
              <a:t>,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963608" y="2124074"/>
            <a:ext cx="2698747" cy="2305050"/>
            <a:chOff x="2731" y="1208"/>
            <a:chExt cx="1692" cy="1406"/>
          </a:xfrm>
        </p:grpSpPr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894" y="1710"/>
              <a:ext cx="222" cy="2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de-DE" sz="1200" b="1" baseline="30000">
                  <a:solidFill>
                    <a:srgbClr val="336699"/>
                  </a:solidFill>
                </a:rPr>
                <a:t>22</a:t>
              </a:r>
              <a:r>
                <a:rPr lang="en-GB" altLang="de-DE" sz="1200" b="1">
                  <a:solidFill>
                    <a:srgbClr val="336699"/>
                  </a:solidFill>
                </a:rPr>
                <a:t>Ne</a:t>
              </a: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3452" y="2212"/>
              <a:ext cx="222" cy="2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de-DE" sz="1200" baseline="30000"/>
                <a:t>18</a:t>
              </a:r>
              <a:r>
                <a:rPr lang="en-GB" altLang="de-DE" sz="1200"/>
                <a:t>O</a:t>
              </a: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3026" y="2259"/>
              <a:ext cx="30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altLang="de-DE" sz="1200"/>
                <a:t>(</a:t>
              </a:r>
              <a:r>
                <a:rPr lang="en-GB" altLang="de-DE" sz="1200">
                  <a:latin typeface="Symbol" panose="05050102010706020507" pitchFamily="18" charset="2"/>
                </a:rPr>
                <a:t>a</a:t>
              </a:r>
              <a:r>
                <a:rPr lang="en-GB" altLang="de-DE" sz="1200"/>
                <a:t>,</a:t>
              </a:r>
              <a:r>
                <a:rPr lang="en-GB" altLang="de-DE" sz="1200">
                  <a:latin typeface="Symbol" panose="05050102010706020507" pitchFamily="18" charset="2"/>
                </a:rPr>
                <a:t>g</a:t>
              </a:r>
              <a:r>
                <a:rPr lang="en-GB" altLang="de-DE" sz="1200"/>
                <a:t>)</a:t>
              </a: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3392" y="2025"/>
              <a:ext cx="269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altLang="de-DE" sz="1200">
                  <a:latin typeface="Symbol" panose="05050102010706020507" pitchFamily="18" charset="2"/>
                </a:rPr>
                <a:t>(b</a:t>
              </a:r>
              <a:r>
                <a:rPr lang="en-GB" altLang="de-DE" sz="1200" baseline="30000"/>
                <a:t>+</a:t>
              </a:r>
              <a:r>
                <a:rPr lang="en-GB" altLang="de-DE" sz="1200"/>
                <a:t>)</a:t>
              </a:r>
              <a:endParaRPr lang="en-GB" altLang="de-DE" sz="1200" baseline="30000">
                <a:latin typeface="Symbol" panose="05050102010706020507" pitchFamily="18" charset="2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2731" y="2402"/>
              <a:ext cx="222" cy="2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de-DE" sz="1200" baseline="30000"/>
                <a:t>14</a:t>
              </a:r>
              <a:r>
                <a:rPr lang="en-GB" altLang="de-DE" sz="1200"/>
                <a:t>N</a:t>
              </a: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170" y="1911"/>
              <a:ext cx="222" cy="21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de-DE" sz="1200" baseline="30000"/>
                <a:t>18</a:t>
              </a:r>
              <a:r>
                <a:rPr lang="en-GB" altLang="de-DE" sz="1200"/>
                <a:t>F</a:t>
              </a: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3356" y="2079"/>
              <a:ext cx="16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V="1">
              <a:off x="2920" y="2078"/>
              <a:ext cx="314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3742" y="2071"/>
              <a:ext cx="30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altLang="de-DE" sz="1200"/>
                <a:t>(</a:t>
              </a:r>
              <a:r>
                <a:rPr lang="en-GB" altLang="de-DE" sz="1200">
                  <a:latin typeface="Symbol" panose="05050102010706020507" pitchFamily="18" charset="2"/>
                </a:rPr>
                <a:t>a</a:t>
              </a:r>
              <a:r>
                <a:rPr lang="en-GB" altLang="de-DE" sz="1200"/>
                <a:t>,</a:t>
              </a:r>
              <a:r>
                <a:rPr lang="en-GB" altLang="de-DE" sz="1200">
                  <a:latin typeface="Symbol" panose="05050102010706020507" pitchFamily="18" charset="2"/>
                </a:rPr>
                <a:t>g</a:t>
              </a:r>
              <a:r>
                <a:rPr lang="en-GB" altLang="de-DE" sz="1200"/>
                <a:t>)</a:t>
              </a:r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 flipV="1">
              <a:off x="3642" y="1877"/>
              <a:ext cx="314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>
              <a:off x="4146" y="1208"/>
              <a:ext cx="221" cy="2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de-DE" sz="1200" b="1" baseline="30000">
                  <a:solidFill>
                    <a:srgbClr val="336699"/>
                  </a:solidFill>
                </a:rPr>
                <a:t>25</a:t>
              </a:r>
              <a:r>
                <a:rPr lang="en-GB" altLang="de-DE" sz="1200" b="1">
                  <a:solidFill>
                    <a:srgbClr val="336699"/>
                  </a:solidFill>
                </a:rPr>
                <a:t>Mg</a:t>
              </a:r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V="1">
              <a:off x="4083" y="1376"/>
              <a:ext cx="94" cy="368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" name="Text Box 46"/>
            <p:cNvSpPr txBox="1">
              <a:spLocks noChangeArrowheads="1"/>
            </p:cNvSpPr>
            <p:nvPr/>
          </p:nvSpPr>
          <p:spPr bwMode="auto">
            <a:xfrm>
              <a:off x="4104" y="1527"/>
              <a:ext cx="3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altLang="de-DE" sz="1200">
                  <a:solidFill>
                    <a:srgbClr val="336699"/>
                  </a:solidFill>
                </a:rPr>
                <a:t>(</a:t>
              </a:r>
              <a:r>
                <a:rPr lang="en-GB" altLang="de-DE" sz="1200">
                  <a:solidFill>
                    <a:srgbClr val="336699"/>
                  </a:solidFill>
                  <a:latin typeface="Symbol" panose="05050102010706020507" pitchFamily="18" charset="2"/>
                </a:rPr>
                <a:t>a</a:t>
              </a:r>
              <a:r>
                <a:rPr lang="en-GB" altLang="de-DE" sz="1200">
                  <a:solidFill>
                    <a:srgbClr val="336699"/>
                  </a:solidFill>
                </a:rPr>
                <a:t>,n)</a:t>
              </a: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5749926" y="2628902"/>
            <a:ext cx="1800225" cy="1223964"/>
            <a:chOff x="158" y="1434"/>
            <a:chExt cx="1134" cy="771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78" y="1699"/>
              <a:ext cx="210" cy="2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de-DE" sz="1400" baseline="30000"/>
                <a:t>13</a:t>
              </a:r>
              <a:r>
                <a:rPr lang="en-GB" altLang="de-DE" sz="1400"/>
                <a:t>N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043" y="1434"/>
              <a:ext cx="209" cy="2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de-DE" sz="1400" b="1" baseline="30000">
                  <a:solidFill>
                    <a:srgbClr val="336699"/>
                  </a:solidFill>
                </a:rPr>
                <a:t>16</a:t>
              </a:r>
              <a:r>
                <a:rPr lang="en-GB" altLang="de-DE" sz="1400" b="1">
                  <a:solidFill>
                    <a:srgbClr val="336699"/>
                  </a:solidFill>
                </a:rPr>
                <a:t>O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45" y="1996"/>
              <a:ext cx="210" cy="2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de-DE" sz="1400" b="1" baseline="30000">
                  <a:solidFill>
                    <a:srgbClr val="336699"/>
                  </a:solidFill>
                </a:rPr>
                <a:t>13</a:t>
              </a:r>
              <a:r>
                <a:rPr lang="en-GB" altLang="de-DE" sz="1400" b="1">
                  <a:solidFill>
                    <a:srgbClr val="336699"/>
                  </a:solidFill>
                </a:rPr>
                <a:t>C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657" y="1864"/>
              <a:ext cx="151" cy="1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938" y="1752"/>
              <a:ext cx="3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altLang="de-DE" sz="1400">
                  <a:solidFill>
                    <a:srgbClr val="336699"/>
                  </a:solidFill>
                </a:rPr>
                <a:t>(</a:t>
              </a:r>
              <a:r>
                <a:rPr lang="en-GB" altLang="de-DE" sz="1400">
                  <a:solidFill>
                    <a:srgbClr val="336699"/>
                  </a:solidFill>
                  <a:latin typeface="Symbol" panose="05050102010706020507" pitchFamily="18" charset="2"/>
                </a:rPr>
                <a:t>a</a:t>
              </a:r>
              <a:r>
                <a:rPr lang="en-GB" altLang="de-DE" sz="1400">
                  <a:solidFill>
                    <a:srgbClr val="336699"/>
                  </a:solidFill>
                </a:rPr>
                <a:t>,n)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657" y="1752"/>
              <a:ext cx="2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altLang="de-DE" sz="1400">
                  <a:latin typeface="Symbol" panose="05050102010706020507" pitchFamily="18" charset="2"/>
                </a:rPr>
                <a:t>(b</a:t>
              </a:r>
              <a:r>
                <a:rPr lang="en-GB" altLang="de-DE" sz="1400" baseline="30000"/>
                <a:t>+</a:t>
              </a:r>
              <a:r>
                <a:rPr lang="en-GB" altLang="de-DE" sz="1400"/>
                <a:t>)</a:t>
              </a:r>
              <a:endParaRPr lang="en-GB" altLang="de-DE" sz="1400" baseline="30000">
                <a:latin typeface="Symbol" panose="05050102010706020507" pitchFamily="18" charset="2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80" y="1986"/>
              <a:ext cx="210" cy="2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altLang="de-DE" sz="1400" baseline="30000"/>
                <a:t>12</a:t>
              </a:r>
              <a:r>
                <a:rPr lang="en-GB" altLang="de-DE" sz="1400"/>
                <a:t>C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568" y="1831"/>
              <a:ext cx="0" cy="1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894" y="1577"/>
              <a:ext cx="210" cy="452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158" y="1827"/>
              <a:ext cx="3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altLang="de-DE" sz="1400"/>
                <a:t>(p,</a:t>
              </a:r>
              <a:r>
                <a:rPr lang="en-GB" altLang="de-DE" sz="1400">
                  <a:latin typeface="Symbol" panose="05050102010706020507" pitchFamily="18" charset="2"/>
                </a:rPr>
                <a:t>g</a:t>
              </a:r>
              <a:r>
                <a:rPr lang="en-GB" altLang="de-DE" sz="1400"/>
                <a:t>)</a:t>
              </a:r>
            </a:p>
          </p:txBody>
        </p:sp>
      </p:grp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40000" y="4500563"/>
            <a:ext cx="33938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astrophysical site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de-DE" sz="800" dirty="0"/>
          </a:p>
          <a:p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He burning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shell C-burning) 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massive stars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25 solar masses)</a:t>
            </a:r>
          </a:p>
          <a:p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2.2 – 3.5</a:t>
            </a:r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4896000" y="4284000"/>
            <a:ext cx="33340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astrophysical site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He-flashes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followed by H mixing 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enriched zones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low-mass (1.5 - 3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TP-AGB stars</a:t>
            </a:r>
          </a:p>
          <a:p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de-D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0.9 – 2.7</a:t>
            </a: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 rot="5400000">
            <a:off x="2082007" y="5904706"/>
            <a:ext cx="358775" cy="144463"/>
          </a:xfrm>
          <a:prstGeom prst="notchedRightArrow">
            <a:avLst>
              <a:gd name="adj1" fmla="val 50556"/>
              <a:gd name="adj2" fmla="val 145515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512763" y="6180138"/>
            <a:ext cx="27045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s-process</a:t>
            </a: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5191126" y="6180138"/>
            <a:ext cx="2683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s-process</a:t>
            </a:r>
          </a:p>
        </p:txBody>
      </p:sp>
      <p:sp>
        <p:nvSpPr>
          <p:cNvPr id="14" name="AutoShape 59"/>
          <p:cNvSpPr>
            <a:spLocks noChangeArrowheads="1"/>
          </p:cNvSpPr>
          <p:nvPr/>
        </p:nvSpPr>
        <p:spPr bwMode="auto">
          <a:xfrm rot="5400000">
            <a:off x="6357144" y="5904707"/>
            <a:ext cx="358775" cy="144462"/>
          </a:xfrm>
          <a:prstGeom prst="notchedRightArrow">
            <a:avLst>
              <a:gd name="adj1" fmla="val 50556"/>
              <a:gd name="adj2" fmla="val 145516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3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006057" y="922164"/>
            <a:ext cx="4824412" cy="2274887"/>
            <a:chOff x="295" y="397"/>
            <a:chExt cx="3039" cy="1433"/>
          </a:xfrm>
        </p:grpSpPr>
        <p:pic>
          <p:nvPicPr>
            <p:cNvPr id="23" name="Picture 6" descr="s_pro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97"/>
              <a:ext cx="3039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1564" y="1071"/>
              <a:ext cx="363" cy="318"/>
            </a:xfrm>
            <a:prstGeom prst="rect">
              <a:avLst/>
            </a:prstGeom>
            <a:noFill/>
            <a:ln w="5715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H="1" flipV="1">
              <a:off x="1337" y="822"/>
              <a:ext cx="317" cy="317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1837" y="1235"/>
              <a:ext cx="363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469" y="5085184"/>
            <a:ext cx="403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points can be used to determine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5119" y="563389"/>
            <a:ext cx="6854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cases:        </a:t>
            </a:r>
            <a:r>
              <a:rPr lang="en-GB" altLang="de-DE" b="1" dirty="0" err="1">
                <a:solidFill>
                  <a:srgbClr val="336699"/>
                </a:solidFill>
                <a:latin typeface="Symbol" panose="05050102010706020507" pitchFamily="18" charset="2"/>
              </a:rPr>
              <a:t>t</a:t>
            </a:r>
            <a:r>
              <a:rPr lang="en-GB" altLang="de-DE" b="1" baseline="-25000" dirty="0" err="1">
                <a:solidFill>
                  <a:srgbClr val="336699"/>
                </a:solidFill>
                <a:latin typeface="Symbol" panose="05050102010706020507" pitchFamily="18" charset="2"/>
              </a:rPr>
              <a:t>b</a:t>
            </a:r>
            <a:r>
              <a:rPr lang="en-GB" altLang="de-DE" b="1" dirty="0">
                <a:solidFill>
                  <a:srgbClr val="336699"/>
                </a:solidFill>
                <a:latin typeface="Symbol" panose="05050102010706020507" pitchFamily="18" charset="2"/>
              </a:rPr>
              <a:t> </a:t>
            </a:r>
            <a:r>
              <a:rPr lang="en-GB" altLang="de-DE" b="1" dirty="0">
                <a:solidFill>
                  <a:srgbClr val="336699"/>
                </a:solidFill>
              </a:rPr>
              <a:t>~ </a:t>
            </a:r>
            <a:r>
              <a:rPr lang="en-GB" altLang="de-DE" b="1" dirty="0" err="1">
                <a:solidFill>
                  <a:srgbClr val="336699"/>
                </a:solidFill>
                <a:latin typeface="Symbol" panose="05050102010706020507" pitchFamily="18" charset="2"/>
              </a:rPr>
              <a:t>t</a:t>
            </a:r>
            <a:r>
              <a:rPr lang="en-GB" altLang="de-DE" b="1" baseline="-25000" dirty="0" err="1">
                <a:solidFill>
                  <a:srgbClr val="336699"/>
                </a:solidFill>
              </a:rPr>
              <a:t>n</a:t>
            </a:r>
            <a:r>
              <a:rPr lang="en-GB" altLang="de-DE" baseline="-25000" dirty="0"/>
              <a:t> </a:t>
            </a:r>
            <a:r>
              <a:rPr lang="en-GB" altLang="de-DE" dirty="0"/>
              <a:t> 	 </a:t>
            </a:r>
            <a:r>
              <a:rPr lang="en-GB" altLang="de-DE" dirty="0">
                <a:sym typeface="Symbol" panose="05050102010706020507" pitchFamily="18" charset="2"/>
              </a:rPr>
              <a:t>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branching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occurs in nucleosynthesis path</a:t>
            </a:r>
            <a:endParaRPr lang="en-GB" altLang="de-DE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32582" y="1307926"/>
            <a:ext cx="3392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176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Hf 	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GB" altLang="de-DE" dirty="0" err="1" smtClean="0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en-GB" altLang="de-DE" baseline="-25000" dirty="0" err="1" smtClean="0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en-GB" altLang="de-DE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GB" altLang="de-DE" dirty="0">
                <a:solidFill>
                  <a:srgbClr val="0000CC"/>
                </a:solidFill>
                <a:sym typeface="Symbol" panose="05050102010706020507" pitchFamily="18" charset="2"/>
              </a:rPr>
              <a:t>~ 5x10</a:t>
            </a:r>
            <a:r>
              <a:rPr lang="en-GB" altLang="de-DE" baseline="30000" dirty="0">
                <a:solidFill>
                  <a:srgbClr val="0000CC"/>
                </a:solidFill>
                <a:sym typeface="Symbol" panose="05050102010706020507" pitchFamily="18" charset="2"/>
              </a:rPr>
              <a:t>10</a:t>
            </a:r>
            <a:r>
              <a:rPr lang="en-GB" altLang="de-DE" dirty="0">
                <a:solidFill>
                  <a:srgbClr val="0000CC"/>
                </a:solidFill>
                <a:sym typeface="Symbol" panose="05050102010706020507" pitchFamily="18" charset="2"/>
              </a:rPr>
              <a:t> y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32582" y="1595264"/>
            <a:ext cx="30941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176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Hf 	</a:t>
            </a: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GB" altLang="de-DE" dirty="0" err="1" smtClean="0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en-GB" altLang="de-DE" baseline="-25000" dirty="0" err="1" smtClean="0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en-GB" altLang="de-DE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GB" altLang="de-DE" dirty="0">
                <a:solidFill>
                  <a:srgbClr val="0000CC"/>
                </a:solidFill>
                <a:sym typeface="Symbol" panose="05050102010706020507" pitchFamily="18" charset="2"/>
              </a:rPr>
              <a:t>~ 5.3 h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50057" y="1884189"/>
            <a:ext cx="2906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10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de-DE" dirty="0">
                <a:sym typeface="Symbol" panose="05050102010706020507" pitchFamily="18" charset="2"/>
              </a:rPr>
              <a:t>   </a:t>
            </a:r>
            <a:r>
              <a:rPr lang="en-GB" altLang="de-DE" dirty="0" err="1">
                <a:solidFill>
                  <a:srgbClr val="0000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en-GB" altLang="de-DE" baseline="-25000" dirty="0" err="1">
                <a:solidFill>
                  <a:srgbClr val="0000CC"/>
                </a:solidFill>
                <a:sym typeface="Symbol" panose="05050102010706020507" pitchFamily="18" charset="2"/>
              </a:rPr>
              <a:t>n</a:t>
            </a:r>
            <a:r>
              <a:rPr lang="en-GB" altLang="de-DE" dirty="0">
                <a:solidFill>
                  <a:srgbClr val="0000CC"/>
                </a:solidFill>
                <a:sym typeface="Symbol" panose="05050102010706020507" pitchFamily="18" charset="2"/>
              </a:rPr>
              <a:t> ~ 1 y</a:t>
            </a:r>
            <a:endParaRPr lang="en-GB" altLang="de-DE" baseline="30000" dirty="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5400000">
            <a:off x="1736725" y="2399333"/>
            <a:ext cx="358775" cy="144462"/>
          </a:xfrm>
          <a:prstGeom prst="notchedRightArrow">
            <a:avLst>
              <a:gd name="adj1" fmla="val 50556"/>
              <a:gd name="adj2" fmla="val 145516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83382" y="2625551"/>
            <a:ext cx="2850460" cy="6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essentially STABLE</a:t>
            </a:r>
          </a:p>
          <a:p>
            <a:pPr>
              <a:lnSpc>
                <a:spcPct val="110000"/>
              </a:lnSpc>
            </a:pP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quickly decays into 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05607" y="4335462"/>
            <a:ext cx="7303602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GB" altLang="de-DE" dirty="0">
                <a:sym typeface="Symbol" panose="05050102010706020507" pitchFamily="18" charset="2"/>
              </a:rPr>
              <a:t>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amount of s-process branching from 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de-DE" dirty="0">
                <a:latin typeface="Symbol" panose="05050102010706020507" pitchFamily="18" charset="2"/>
              </a:rPr>
              <a:t>b</a:t>
            </a:r>
            <a:r>
              <a:rPr lang="en-GB" altLang="de-DE" dirty="0"/>
              <a:t>-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is required</a:t>
            </a:r>
          </a:p>
          <a:p>
            <a:pPr>
              <a:lnSpc>
                <a:spcPct val="130000"/>
              </a:lnSpc>
            </a:pPr>
            <a:r>
              <a:rPr lang="en-GB" altLang="de-DE" dirty="0">
                <a:sym typeface="Symbol" panose="05050102010706020507" pitchFamily="18" charset="2"/>
              </a:rPr>
              <a:t>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need temperatures </a:t>
            </a:r>
            <a:r>
              <a:rPr lang="en-GB" altLang="de-DE" dirty="0">
                <a:solidFill>
                  <a:srgbClr val="0000CC"/>
                </a:solidFill>
                <a:sym typeface="Symbol" panose="05050102010706020507" pitchFamily="18" charset="2"/>
              </a:rPr>
              <a:t>T</a:t>
            </a:r>
            <a:r>
              <a:rPr lang="en-GB" altLang="de-DE" baseline="-25000" dirty="0">
                <a:solidFill>
                  <a:srgbClr val="0000CC"/>
                </a:solidFill>
                <a:sym typeface="Symbol" panose="05050102010706020507" pitchFamily="18" charset="2"/>
              </a:rPr>
              <a:t>8</a:t>
            </a:r>
            <a:r>
              <a:rPr lang="en-GB" altLang="de-DE" dirty="0">
                <a:solidFill>
                  <a:srgbClr val="0000CC"/>
                </a:solidFill>
                <a:sym typeface="Symbol" panose="05050102010706020507" pitchFamily="18" charset="2"/>
              </a:rPr>
              <a:t> &gt; 1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 guarantee that isomeric state is significantly populated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05607" y="3429000"/>
            <a:ext cx="2848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abundance determinations:</a:t>
            </a:r>
          </a:p>
        </p:txBody>
      </p:sp>
      <p:pic>
        <p:nvPicPr>
          <p:cNvPr id="14" name="Grafik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" y="3838575"/>
            <a:ext cx="93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010569" y="3933825"/>
            <a:ext cx="51486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dirty="0"/>
              <a:t>(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 </a:t>
            </a:r>
            <a:r>
              <a:rPr lang="en-GB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 = p-only nucleus, i.e. not affected by s-process)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13532" y="966614"/>
            <a:ext cx="9396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845469" y="6207546"/>
            <a:ext cx="26885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star during the s process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1908004" y="621397"/>
            <a:ext cx="720725" cy="288925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372894" y="5839246"/>
            <a:ext cx="2177199" cy="584775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15-20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branchings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s process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845469" y="5370934"/>
            <a:ext cx="1417376" cy="8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flux</a:t>
            </a:r>
          </a:p>
          <a:p>
            <a:pPr>
              <a:lnSpc>
                <a:spcPct val="11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</a:t>
            </a:r>
          </a:p>
          <a:p>
            <a:pPr>
              <a:lnSpc>
                <a:spcPct val="110000"/>
              </a:lnSpc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density</a:t>
            </a: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4255294" y="1284114"/>
            <a:ext cx="863600" cy="792162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5301457" y="1284114"/>
            <a:ext cx="863600" cy="792162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2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09763"/>
            <a:ext cx="5949950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27313" y="5356225"/>
            <a:ext cx="43429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Kaeppeler: </a:t>
            </a:r>
            <a:r>
              <a:rPr lang="en-GB" altLang="de-DE" sz="1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</a:t>
            </a:r>
            <a:r>
              <a:rPr lang="en-GB" altLang="de-DE" sz="1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Part. </a:t>
            </a:r>
            <a:r>
              <a:rPr lang="en-GB" altLang="de-DE" sz="1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GB" altLang="de-DE" sz="1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43 (1999) 419 – 483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95437" y="774700"/>
            <a:ext cx="7275390" cy="679673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stellar enhancement of decay (stellar decay rate/terrestrial rate)</a:t>
            </a:r>
          </a:p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important branching-point nuclei in s-process path @ 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219700" y="1916113"/>
            <a:ext cx="1152525" cy="792162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7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capture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417888" y="3462338"/>
            <a:ext cx="4394200" cy="10795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4213" y="571772"/>
            <a:ext cx="6539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case:  </a:t>
            </a: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s-wave neutrons</a:t>
            </a:r>
            <a:r>
              <a:rPr lang="en-GB" altLang="de-DE" dirty="0"/>
              <a:t>	</a:t>
            </a:r>
            <a:r>
              <a:rPr lang="en-GB" altLang="de-DE" dirty="0">
                <a:sym typeface="Symbol" panose="05050102010706020507" pitchFamily="18" charset="2"/>
              </a:rPr>
              <a:t>  </a:t>
            </a:r>
            <a:r>
              <a:rPr lang="en-GB" altLang="de-DE" dirty="0" err="1">
                <a:sym typeface="Symbol" panose="05050102010706020507" pitchFamily="18" charset="2"/>
              </a:rPr>
              <a:t>V</a:t>
            </a:r>
            <a:r>
              <a:rPr lang="en-GB" altLang="de-DE" baseline="-25000" dirty="0" err="1">
                <a:latin typeface="MT Extra" pitchFamily="18" charset="2"/>
                <a:sym typeface="Symbol" panose="05050102010706020507" pitchFamily="18" charset="2"/>
              </a:rPr>
              <a:t>l</a:t>
            </a:r>
            <a:r>
              <a:rPr lang="en-GB" altLang="de-DE" dirty="0">
                <a:sym typeface="Symbol" panose="05050102010706020507" pitchFamily="18" charset="2"/>
              </a:rPr>
              <a:t> = 0   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 also   V</a:t>
            </a:r>
            <a:r>
              <a:rPr lang="en-GB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124200" y="253050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284663" y="3102000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027363" y="1809775"/>
            <a:ext cx="1150937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027363" y="2078063"/>
            <a:ext cx="1150937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427538" y="1809775"/>
            <a:ext cx="1150937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275138" y="25305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354513" y="2784500"/>
            <a:ext cx="21002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attractive nuclear potential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584325" y="1628800"/>
            <a:ext cx="1188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wave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856288" y="1701825"/>
            <a:ext cx="14173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wave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16063" y="1933600"/>
            <a:ext cx="1237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wave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843338" y="2868638"/>
            <a:ext cx="425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400"/>
              <a:t>-V</a:t>
            </a:r>
            <a:r>
              <a:rPr lang="en-GB" altLang="de-DE" sz="1400" baseline="-25000"/>
              <a:t>0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4213" y="1052736"/>
            <a:ext cx="6853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discontinuity in potential gives rise to partial reflection of incident wave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84213" y="3717925"/>
            <a:ext cx="25550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probability: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945547"/>
              </p:ext>
            </p:extLst>
          </p:nvPr>
        </p:nvGraphicFramePr>
        <p:xfrm>
          <a:off x="3563938" y="3484563"/>
          <a:ext cx="8620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0" name="Formel" r:id="rId3" imgW="774360" imgH="304560" progId="Equation.3">
                  <p:embed/>
                </p:oleObj>
              </mc:Choice>
              <mc:Fallback>
                <p:oleObj name="Formel" r:id="rId3" imgW="774360" imgH="304560" progId="Equation.3">
                  <p:embed/>
                  <p:pic>
                    <p:nvPicPr>
                      <p:cNvPr id="1003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484563"/>
                        <a:ext cx="8620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498975" y="3463925"/>
            <a:ext cx="21605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/>
              <a:t>for </a:t>
            </a:r>
            <a:r>
              <a:rPr lang="en-GB" altLang="de-DE">
                <a:latin typeface="MT Extra" pitchFamily="18" charset="2"/>
              </a:rPr>
              <a:t>l</a:t>
            </a:r>
            <a:r>
              <a:rPr lang="en-GB" altLang="de-DE"/>
              <a:t> = 0	and hence: </a:t>
            </a:r>
          </a:p>
        </p:txBody>
      </p:sp>
      <p:graphicFrame>
        <p:nvGraphicFramePr>
          <p:cNvPr id="2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0733"/>
              </p:ext>
            </p:extLst>
          </p:nvPr>
        </p:nvGraphicFramePr>
        <p:xfrm>
          <a:off x="3562350" y="4183063"/>
          <a:ext cx="10080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" name="Formel" r:id="rId5" imgW="914400" imgH="304560" progId="Equation.3">
                  <p:embed/>
                </p:oleObj>
              </mc:Choice>
              <mc:Fallback>
                <p:oleObj name="Formel" r:id="rId5" imgW="914400" imgH="304560" progId="Equation.3">
                  <p:embed/>
                  <p:pic>
                    <p:nvPicPr>
                      <p:cNvPr id="10037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183063"/>
                        <a:ext cx="1008063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643438" y="4183063"/>
            <a:ext cx="2160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for </a:t>
            </a:r>
            <a:r>
              <a:rPr lang="en-GB" altLang="de-DE">
                <a:latin typeface="MT Extra" pitchFamily="18" charset="2"/>
              </a:rPr>
              <a:t>l</a:t>
            </a:r>
            <a:r>
              <a:rPr lang="en-GB" altLang="de-DE"/>
              <a:t> </a:t>
            </a:r>
            <a:r>
              <a:rPr lang="en-GB" altLang="de-DE">
                <a:sym typeface="Symbol" panose="05050102010706020507" pitchFamily="18" charset="2"/>
              </a:rPr>
              <a:t></a:t>
            </a:r>
            <a:r>
              <a:rPr lang="en-GB" altLang="de-DE"/>
              <a:t> 0	and hence: </a:t>
            </a:r>
          </a:p>
        </p:txBody>
      </p:sp>
      <p:graphicFrame>
        <p:nvGraphicFramePr>
          <p:cNvPr id="2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99738"/>
              </p:ext>
            </p:extLst>
          </p:nvPr>
        </p:nvGraphicFramePr>
        <p:xfrm>
          <a:off x="6659563" y="3429000"/>
          <a:ext cx="1079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2" name="Formel" r:id="rId7" imgW="1041120" imgH="520560" progId="Equation.3">
                  <p:embed/>
                </p:oleObj>
              </mc:Choice>
              <mc:Fallback>
                <p:oleObj name="Formel" r:id="rId7" imgW="1041120" imgH="520560" progId="Equation.3">
                  <p:embed/>
                  <p:pic>
                    <p:nvPicPr>
                      <p:cNvPr id="10037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429000"/>
                        <a:ext cx="1079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195678"/>
              </p:ext>
            </p:extLst>
          </p:nvPr>
        </p:nvGraphicFramePr>
        <p:xfrm>
          <a:off x="6731000" y="4183063"/>
          <a:ext cx="9366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3" name="Formel" r:id="rId9" imgW="850680" imgH="253800" progId="Equation.3">
                  <p:embed/>
                </p:oleObj>
              </mc:Choice>
              <mc:Fallback>
                <p:oleObj name="Formel" r:id="rId9" imgW="850680" imgH="253800" progId="Equation.3">
                  <p:embed/>
                  <p:pic>
                    <p:nvPicPr>
                      <p:cNvPr id="10037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4183063"/>
                        <a:ext cx="93662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482850" y="5013176"/>
            <a:ext cx="56348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s-wave</a:t>
            </a:r>
            <a:r>
              <a:rPr lang="en-GB" altLang="de-DE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capture usually dominates at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energies </a:t>
            </a:r>
          </a:p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(except if hindered by selection rules)</a:t>
            </a:r>
            <a:endParaRPr lang="en-GB" alt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98788" y="2497163"/>
            <a:ext cx="5048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sz="1400"/>
              <a:t>V=0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459038" y="5732314"/>
            <a:ext cx="5796202" cy="73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en-GB" altLang="de-DE" b="1" dirty="0">
                <a:solidFill>
                  <a:srgbClr val="0000CC"/>
                </a:solidFill>
              </a:rPr>
              <a:t> </a:t>
            </a:r>
            <a:r>
              <a:rPr lang="en-GB" altLang="de-DE" b="1" dirty="0">
                <a:solidFill>
                  <a:srgbClr val="0000CC"/>
                </a:solidFill>
                <a:latin typeface="MT Extra" pitchFamily="18" charset="2"/>
              </a:rPr>
              <a:t>l</a:t>
            </a:r>
            <a:r>
              <a:rPr lang="en-GB" altLang="de-DE" dirty="0"/>
              <a:t>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capture only plays role at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energies </a:t>
            </a:r>
          </a:p>
          <a:p>
            <a:pPr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  <a:r>
              <a:rPr lang="en-GB" altLang="de-DE" dirty="0"/>
              <a:t> </a:t>
            </a:r>
            <a:r>
              <a:rPr lang="en-GB" altLang="de-DE" dirty="0">
                <a:latin typeface="MT Extra" pitchFamily="18" charset="2"/>
              </a:rPr>
              <a:t>l</a:t>
            </a:r>
            <a:r>
              <a:rPr lang="en-GB" altLang="de-DE" dirty="0"/>
              <a:t>=0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 suppressed</a:t>
            </a:r>
            <a:r>
              <a:rPr lang="en-GB" altLang="de-DE" dirty="0"/>
              <a:t>)</a:t>
            </a:r>
            <a:endParaRPr lang="en-GB" altLang="de-DE" b="1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55650" y="5013176"/>
            <a:ext cx="1518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consequences:</a:t>
            </a:r>
          </a:p>
        </p:txBody>
      </p:sp>
    </p:spTree>
    <p:extLst>
      <p:ext uri="{BB962C8B-B14F-4D97-AF65-F5344CB8AC3E}">
        <p14:creationId xmlns:p14="http://schemas.microsoft.com/office/powerpoint/2010/main" val="14659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6" grpId="0"/>
      <p:bldP spid="29" grpId="0"/>
      <p:bldP spid="30" grpId="0"/>
      <p:bldP spid="31" grpId="0"/>
      <p:bldP spid="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capture</a:t>
            </a:r>
            <a:endParaRPr lang="en-US" dirty="0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008374" y="5611341"/>
            <a:ext cx="3978653" cy="728148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decreases strongly</a:t>
            </a:r>
          </a:p>
          <a:p>
            <a:pPr algn="ctr">
              <a:lnSpc>
                <a:spcPct val="120000"/>
              </a:lnSpc>
            </a:pPr>
            <a:r>
              <a:rPr lang="en-GB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decreasing energy (effect of barrier)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412778" y="764704"/>
            <a:ext cx="3209533" cy="679673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de-DE" dirty="0">
                <a:latin typeface="MT Extra" pitchFamily="18" charset="2"/>
              </a:rPr>
              <a:t>l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neutron capture</a:t>
            </a:r>
          </a:p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</a:t>
            </a:r>
          </a:p>
        </p:txBody>
      </p:sp>
      <p:graphicFrame>
        <p:nvGraphicFramePr>
          <p:cNvPr id="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739330"/>
              </p:ext>
            </p:extLst>
          </p:nvPr>
        </p:nvGraphicFramePr>
        <p:xfrm>
          <a:off x="4643438" y="1863254"/>
          <a:ext cx="4298950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0" name="Graph" r:id="rId3" imgW="3749760" imgH="2937600" progId="Origin50.Graph">
                  <p:embed/>
                </p:oleObj>
              </mc:Choice>
              <mc:Fallback>
                <p:oleObj name="Graph" r:id="rId3" imgW="3749760" imgH="2937600" progId="Origin50.Graph">
                  <p:embed/>
                  <p:pic>
                    <p:nvPicPr>
                      <p:cNvPr id="1075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60" t="4903" r="5760" b="6128"/>
                      <a:stretch>
                        <a:fillRect/>
                      </a:stretch>
                    </p:blipFill>
                    <p:spPr bwMode="auto">
                      <a:xfrm>
                        <a:off x="4643438" y="1863254"/>
                        <a:ext cx="4298950" cy="338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08197"/>
              </p:ext>
            </p:extLst>
          </p:nvPr>
        </p:nvGraphicFramePr>
        <p:xfrm>
          <a:off x="6443663" y="2088679"/>
          <a:ext cx="10366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1" name="Formel" r:id="rId5" imgW="850680" imgH="253800" progId="Equation.3">
                  <p:embed/>
                </p:oleObj>
              </mc:Choice>
              <mc:Fallback>
                <p:oleObj name="Formel" r:id="rId5" imgW="850680" imgH="253800" progId="Equation.3">
                  <p:embed/>
                  <p:pic>
                    <p:nvPicPr>
                      <p:cNvPr id="1075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088679"/>
                        <a:ext cx="1036637" cy="309562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33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128588" y="764704"/>
            <a:ext cx="4371975" cy="5684837"/>
            <a:chOff x="2835" y="559"/>
            <a:chExt cx="2754" cy="3581"/>
          </a:xfrm>
        </p:grpSpPr>
        <p:graphicFrame>
          <p:nvGraphicFramePr>
            <p:cNvPr id="38" name="Object 17"/>
            <p:cNvGraphicFramePr>
              <a:graphicFrameLocks noChangeAspect="1"/>
            </p:cNvGraphicFramePr>
            <p:nvPr/>
          </p:nvGraphicFramePr>
          <p:xfrm>
            <a:off x="2835" y="1263"/>
            <a:ext cx="2754" cy="2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72" name="Graph" r:id="rId7" imgW="3723840" imgH="3052800" progId="Origin50.Graph">
                    <p:embed/>
                  </p:oleObj>
                </mc:Choice>
                <mc:Fallback>
                  <p:oleObj name="Graph" r:id="rId7" imgW="3723840" imgH="3052800" progId="Origin50.Graph">
                    <p:embed/>
                    <p:pic>
                      <p:nvPicPr>
                        <p:cNvPr id="10753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834" t="7076" r="3867" b="7076"/>
                        <a:stretch>
                          <a:fillRect/>
                        </a:stretch>
                      </p:blipFill>
                      <p:spPr bwMode="auto">
                        <a:xfrm>
                          <a:off x="2835" y="1263"/>
                          <a:ext cx="2754" cy="2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8"/>
            <p:cNvGraphicFramePr>
              <a:graphicFrameLocks noChangeAspect="1"/>
            </p:cNvGraphicFramePr>
            <p:nvPr/>
          </p:nvGraphicFramePr>
          <p:xfrm>
            <a:off x="3515" y="1389"/>
            <a:ext cx="680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73" name="Formel" r:id="rId9" imgW="914400" imgH="304560" progId="Equation.3">
                    <p:embed/>
                  </p:oleObj>
                </mc:Choice>
                <mc:Fallback>
                  <p:oleObj name="Formel" r:id="rId9" imgW="914400" imgH="304560" progId="Equation.3">
                    <p:embed/>
                    <p:pic>
                      <p:nvPicPr>
                        <p:cNvPr id="10753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1389"/>
                          <a:ext cx="680" cy="226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alpha val="14999"/>
                          </a:schemeClr>
                        </a:solidFill>
                        <a:ln w="9525">
                          <a:solidFill>
                            <a:srgbClr val="336699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3107" y="3946"/>
              <a:ext cx="224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note: arbitrary scale between different </a:t>
              </a:r>
              <a:r>
                <a:rPr lang="en-GB" altLang="de-DE" sz="1400" dirty="0">
                  <a:latin typeface="MT Extra" pitchFamily="18" charset="2"/>
                </a:rPr>
                <a:t>l</a:t>
              </a:r>
              <a:r>
                <a:rPr lang="en-GB" altLang="de-DE" sz="1400" dirty="0"/>
                <a:t> </a:t>
              </a:r>
              <a:r>
                <a:rPr lang="en-GB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values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3148" y="3612"/>
              <a:ext cx="2360" cy="252"/>
            </a:xfrm>
            <a:prstGeom prst="rect">
              <a:avLst/>
            </a:prstGeom>
            <a:solidFill>
              <a:schemeClr val="accent2">
                <a:alpha val="14999"/>
              </a:schemeClr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lower</a:t>
              </a:r>
              <a:r>
                <a:rPr lang="en-GB" altLang="de-DE" dirty="0"/>
                <a:t> </a:t>
              </a:r>
              <a:r>
                <a:rPr lang="en-GB" altLang="de-DE" dirty="0">
                  <a:latin typeface="MT Extra" pitchFamily="18" charset="2"/>
                </a:rPr>
                <a:t>l </a:t>
              </a:r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values dominate reaction rate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3329" y="559"/>
              <a:ext cx="1848" cy="428"/>
            </a:xfrm>
            <a:prstGeom prst="rect">
              <a:avLst/>
            </a:prstGeom>
            <a:solidFill>
              <a:schemeClr val="accent2">
                <a:alpha val="14999"/>
              </a:schemeClr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altLang="de-DE" dirty="0">
                  <a:latin typeface="MT Extra" pitchFamily="18" charset="2"/>
                </a:rPr>
                <a:t>l </a:t>
              </a:r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dependence of penetrability</a:t>
              </a:r>
            </a:p>
            <a:p>
              <a:pPr algn="ctr">
                <a:lnSpc>
                  <a:spcPct val="110000"/>
                </a:lnSpc>
              </a:pPr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through centrifugal barrier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5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reaction rates for neutron capture</a:t>
            </a:r>
            <a:endParaRPr lang="en-US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796709"/>
              </p:ext>
            </p:extLst>
          </p:nvPr>
        </p:nvGraphicFramePr>
        <p:xfrm>
          <a:off x="1619250" y="2852936"/>
          <a:ext cx="576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8" name="Formel" r:id="rId3" imgW="520560" imgH="507960" progId="Equation.3">
                  <p:embed/>
                </p:oleObj>
              </mc:Choice>
              <mc:Fallback>
                <p:oleObj name="Formel" r:id="rId3" imgW="520560" imgH="507960" progId="Equation.3">
                  <p:embed/>
                  <p:pic>
                    <p:nvPicPr>
                      <p:cNvPr id="105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852936"/>
                        <a:ext cx="5762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32835"/>
              </p:ext>
            </p:extLst>
          </p:nvPr>
        </p:nvGraphicFramePr>
        <p:xfrm>
          <a:off x="1042988" y="4230886"/>
          <a:ext cx="18002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9" name="Formel" r:id="rId5" imgW="1473120" imgH="228600" progId="Equation.3">
                  <p:embed/>
                </p:oleObj>
              </mc:Choice>
              <mc:Fallback>
                <p:oleObj name="Formel" r:id="rId5" imgW="1473120" imgH="228600" progId="Equation.3">
                  <p:embed/>
                  <p:pic>
                    <p:nvPicPr>
                      <p:cNvPr id="1054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230886"/>
                        <a:ext cx="1800225" cy="27940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33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61018" y="909042"/>
            <a:ext cx="506004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range of interest for astrophysics depends on:</a:t>
            </a:r>
          </a:p>
          <a:p>
            <a:pPr algn="ctr">
              <a:lnSpc>
                <a:spcPct val="120000"/>
              </a:lnSpc>
            </a:pPr>
            <a:r>
              <a:rPr lang="en-GB" altLang="de-DE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shape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11188" y="1867892"/>
            <a:ext cx="2497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s-wave neutron capture</a:t>
            </a: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569123"/>
              </p:ext>
            </p:extLst>
          </p:nvPr>
        </p:nvGraphicFramePr>
        <p:xfrm>
          <a:off x="3779838" y="1628800"/>
          <a:ext cx="4752975" cy="382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0" name="Graph" r:id="rId7" imgW="3623040" imgH="3052800" progId="Origin50.Graph">
                  <p:embed/>
                </p:oleObj>
              </mc:Choice>
              <mc:Fallback>
                <p:oleObj name="Graph" r:id="rId7" imgW="3623040" imgH="3052800" progId="Origin50.Graph">
                  <p:embed/>
                  <p:pic>
                    <p:nvPicPr>
                      <p:cNvPr id="105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865" t="7076" r="3865" b="4716"/>
                      <a:stretch>
                        <a:fillRect/>
                      </a:stretch>
                    </p:blipFill>
                    <p:spPr bwMode="auto">
                      <a:xfrm>
                        <a:off x="3779838" y="1628800"/>
                        <a:ext cx="4752975" cy="382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11188" y="2348905"/>
            <a:ext cx="30626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range of interest 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635375" y="5456262"/>
            <a:ext cx="4748416" cy="3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dirty="0" err="1">
                <a:latin typeface="Symbol" panose="05050102010706020507" pitchFamily="18" charset="2"/>
              </a:rPr>
              <a:t>s</a:t>
            </a:r>
            <a:r>
              <a:rPr lang="en-GB" altLang="de-DE" baseline="-25000" dirty="0" err="1"/>
              <a:t>th</a:t>
            </a:r>
            <a:r>
              <a:rPr lang="en-GB" altLang="de-DE" dirty="0"/>
              <a:t> = 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cross section for thermal neutrons</a:t>
            </a:r>
          </a:p>
        </p:txBody>
      </p:sp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835889"/>
              </p:ext>
            </p:extLst>
          </p:nvPr>
        </p:nvGraphicFramePr>
        <p:xfrm>
          <a:off x="3708400" y="5953150"/>
          <a:ext cx="977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1" name="Formel" r:id="rId9" imgW="977760" imgH="583920" progId="Equation.3">
                  <p:embed/>
                </p:oleObj>
              </mc:Choice>
              <mc:Fallback>
                <p:oleObj name="Formel" r:id="rId9" imgW="977760" imgH="583920" progId="Equation.3">
                  <p:embed/>
                  <p:pic>
                    <p:nvPicPr>
                      <p:cNvPr id="1054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953150"/>
                        <a:ext cx="977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029937"/>
              </p:ext>
            </p:extLst>
          </p:nvPr>
        </p:nvGraphicFramePr>
        <p:xfrm>
          <a:off x="2333625" y="608683"/>
          <a:ext cx="411003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2" name="Formel" r:id="rId11" imgW="3822480" imgH="279360" progId="Equation.3">
                  <p:embed/>
                </p:oleObj>
              </mc:Choice>
              <mc:Fallback>
                <p:oleObj name="Formel" r:id="rId11" imgW="3822480" imgH="279360" progId="Equation.3">
                  <p:embed/>
                  <p:pic>
                    <p:nvPicPr>
                      <p:cNvPr id="1054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608683"/>
                        <a:ext cx="4110038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932363" y="5877272"/>
            <a:ext cx="26324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probable velocity, </a:t>
            </a:r>
          </a:p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to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endParaRPr lang="en-GB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971550" y="5229423"/>
            <a:ext cx="2089150" cy="863600"/>
            <a:chOff x="3424" y="1435"/>
            <a:chExt cx="1316" cy="544"/>
          </a:xfrm>
        </p:grpSpPr>
        <p:grpSp>
          <p:nvGrpSpPr>
            <p:cNvPr id="24" name="Group 21"/>
            <p:cNvGrpSpPr>
              <a:grpSpLocks/>
            </p:cNvGrpSpPr>
            <p:nvPr/>
          </p:nvGrpSpPr>
          <p:grpSpPr bwMode="auto">
            <a:xfrm>
              <a:off x="3489" y="1480"/>
              <a:ext cx="1205" cy="427"/>
              <a:chOff x="3923" y="3203"/>
              <a:chExt cx="1205" cy="427"/>
            </a:xfrm>
          </p:grpSpPr>
          <p:graphicFrame>
            <p:nvGraphicFramePr>
              <p:cNvPr id="26" name="Object 16"/>
              <p:cNvGraphicFramePr>
                <a:graphicFrameLocks noChangeAspect="1"/>
              </p:cNvGraphicFramePr>
              <p:nvPr/>
            </p:nvGraphicFramePr>
            <p:xfrm>
              <a:off x="4114" y="3430"/>
              <a:ext cx="753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53" name="Formel" r:id="rId13" imgW="1054080" imgH="279360" progId="Equation.3">
                      <p:embed/>
                    </p:oleObj>
                  </mc:Choice>
                  <mc:Fallback>
                    <p:oleObj name="Formel" r:id="rId13" imgW="1054080" imgH="279360" progId="Equation.3">
                      <p:embed/>
                      <p:pic>
                        <p:nvPicPr>
                          <p:cNvPr id="105488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4" y="3430"/>
                            <a:ext cx="753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3923" y="3203"/>
                <a:ext cx="120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de-DE"/>
                  <a:t>stellar reaction rate</a:t>
                </a:r>
              </a:p>
            </p:txBody>
          </p:sp>
        </p:grp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424" y="1435"/>
              <a:ext cx="1316" cy="544"/>
            </a:xfrm>
            <a:prstGeom prst="rect">
              <a:avLst/>
            </a:prstGeom>
            <a:solidFill>
              <a:schemeClr val="accent2">
                <a:alpha val="14999"/>
              </a:schemeClr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" name="AutoShape 24"/>
          <p:cNvSpPr>
            <a:spLocks noChangeArrowheads="1"/>
          </p:cNvSpPr>
          <p:nvPr/>
        </p:nvSpPr>
        <p:spPr bwMode="auto">
          <a:xfrm rot="5400000">
            <a:off x="1799431" y="3752255"/>
            <a:ext cx="358775" cy="144462"/>
          </a:xfrm>
          <a:prstGeom prst="notchedRightArrow">
            <a:avLst>
              <a:gd name="adj1" fmla="val 50556"/>
              <a:gd name="adj2" fmla="val 145516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 rot="5400000">
            <a:off x="1801019" y="4833342"/>
            <a:ext cx="358775" cy="144463"/>
          </a:xfrm>
          <a:prstGeom prst="notchedRightArrow">
            <a:avLst>
              <a:gd name="adj1" fmla="val 50556"/>
              <a:gd name="adj2" fmla="val 145515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9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case: </a:t>
            </a:r>
            <a:r>
              <a:rPr lang="el-GR" dirty="0" smtClean="0"/>
              <a:t>λ</a:t>
            </a:r>
            <a:r>
              <a:rPr lang="de-DE" dirty="0" smtClean="0"/>
              <a:t> = 0</a:t>
            </a:r>
            <a:endParaRPr lang="en-US" dirty="0"/>
          </a:p>
        </p:txBody>
      </p:sp>
      <p:pic>
        <p:nvPicPr>
          <p:cNvPr id="30" name="Picture 2" descr="li7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845122"/>
            <a:ext cx="6373812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565525" y="1475492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 </a:t>
            </a:r>
            <a:r>
              <a:rPr lang="en-GB" altLang="de-DE" baseline="30000" dirty="0">
                <a:solidFill>
                  <a:srgbClr val="FF0000"/>
                </a:solidFill>
              </a:rPr>
              <a:t>7</a:t>
            </a:r>
            <a:r>
              <a:rPr lang="en-GB" altLang="de-DE" dirty="0">
                <a:solidFill>
                  <a:srgbClr val="FF0000"/>
                </a:solidFill>
              </a:rPr>
              <a:t>Li(</a:t>
            </a:r>
            <a:r>
              <a:rPr lang="en-GB" altLang="de-DE" dirty="0" err="1">
                <a:solidFill>
                  <a:srgbClr val="FF0000"/>
                </a:solidFill>
              </a:rPr>
              <a:t>n,</a:t>
            </a:r>
            <a:r>
              <a:rPr lang="en-GB" altLang="de-DE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altLang="de-DE" dirty="0">
                <a:solidFill>
                  <a:srgbClr val="FF0000"/>
                </a:solidFill>
              </a:rPr>
              <a:t>)</a:t>
            </a:r>
            <a:r>
              <a:rPr lang="en-GB" altLang="de-DE" baseline="30000" dirty="0">
                <a:solidFill>
                  <a:srgbClr val="FF0000"/>
                </a:solidFill>
              </a:rPr>
              <a:t>8</a:t>
            </a:r>
            <a:r>
              <a:rPr lang="en-GB" altLang="de-DE" dirty="0">
                <a:solidFill>
                  <a:srgbClr val="FF0000"/>
                </a:solidFill>
              </a:rPr>
              <a:t>Li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489575" y="5877372"/>
            <a:ext cx="31213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 from 1/v trend due to </a:t>
            </a:r>
          </a:p>
          <a:p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resonant contribution (see later</a:t>
            </a:r>
            <a:r>
              <a:rPr lang="en-US" altLang="de-DE" dirty="0">
                <a:solidFill>
                  <a:srgbClr val="336699"/>
                </a:solidFill>
              </a:rPr>
              <a:t>)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2773363" y="2132459"/>
            <a:ext cx="269875" cy="376238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549400" y="2205484"/>
            <a:ext cx="1168400" cy="71438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5488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</a:t>
            </a:r>
          </a:p>
          <a:p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</a:t>
            </a:r>
            <a:r>
              <a:rPr lang="en-US" altLang="de-DE" dirty="0">
                <a:solidFill>
                  <a:srgbClr val="0000CC"/>
                </a:solidFill>
              </a:rPr>
              <a:t/>
            </a:r>
            <a:br>
              <a:rPr lang="en-US" altLang="de-DE" dirty="0">
                <a:solidFill>
                  <a:srgbClr val="0000CC"/>
                </a:solidFill>
              </a:rPr>
            </a:br>
            <a:r>
              <a:rPr lang="en-US" altLang="de-DE" dirty="0">
                <a:solidFill>
                  <a:srgbClr val="0000CC"/>
                </a:solidFill>
                <a:sym typeface="Symbol" panose="05050102010706020507" pitchFamily="18" charset="2"/>
              </a:rPr>
              <a:t></a:t>
            </a:r>
            <a:r>
              <a:rPr lang="en-US" altLang="de-DE" dirty="0">
                <a:solidFill>
                  <a:srgbClr val="0000CC"/>
                </a:solidFill>
                <a:latin typeface="Symbol" panose="05050102010706020507" pitchFamily="18" charset="2"/>
              </a:rPr>
              <a:t>s&gt;</a:t>
            </a:r>
            <a:r>
              <a:rPr lang="en-US" altLang="de-DE" baseline="-25000" dirty="0">
                <a:solidFill>
                  <a:srgbClr val="0000CC"/>
                </a:solidFill>
              </a:rPr>
              <a:t> </a:t>
            </a:r>
            <a:r>
              <a:rPr lang="en-US" altLang="de-DE" dirty="0">
                <a:solidFill>
                  <a:srgbClr val="0000CC"/>
                </a:solidFill>
              </a:rPr>
              <a:t>= 45.4 </a:t>
            </a:r>
            <a:r>
              <a:rPr lang="en-US" altLang="de-DE" dirty="0" err="1">
                <a:solidFill>
                  <a:srgbClr val="0000CC"/>
                </a:solidFill>
              </a:rPr>
              <a:t>mb</a:t>
            </a:r>
            <a:endParaRPr lang="en-US" altLang="de-DE" dirty="0">
              <a:solidFill>
                <a:srgbClr val="0000CC"/>
              </a:solidFill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84213" y="620713"/>
            <a:ext cx="2497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s-wave neutron capture</a:t>
            </a:r>
          </a:p>
        </p:txBody>
      </p:sp>
      <p:graphicFrame>
        <p:nvGraphicFramePr>
          <p:cNvPr id="37" name="Object 10"/>
          <p:cNvGraphicFramePr>
            <a:graphicFrameLocks noChangeAspect="1"/>
          </p:cNvGraphicFramePr>
          <p:nvPr/>
        </p:nvGraphicFramePr>
        <p:xfrm>
          <a:off x="3635375" y="584200"/>
          <a:ext cx="1223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Formel" r:id="rId5" imgW="1041120" imgH="520560" progId="Equation.3">
                  <p:embed/>
                </p:oleObj>
              </mc:Choice>
              <mc:Fallback>
                <p:oleObj name="Formel" r:id="rId5" imgW="1041120" imgH="520560" progId="Equation.3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84200"/>
                        <a:ext cx="1223963" cy="612775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14999"/>
                        </a:schemeClr>
                      </a:solidFill>
                      <a:ln w="9525">
                        <a:solidFill>
                          <a:srgbClr val="33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11"/>
          <p:cNvSpPr>
            <a:spLocks noChangeArrowheads="1"/>
          </p:cNvSpPr>
          <p:nvPr/>
        </p:nvSpPr>
        <p:spPr bwMode="auto">
          <a:xfrm>
            <a:off x="6662738" y="4077147"/>
            <a:ext cx="647700" cy="792162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rot="16200000" flipH="1" flipV="1">
            <a:off x="6468269" y="5393978"/>
            <a:ext cx="935037" cy="28575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3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one kilogram of gold costs so much more than one kilogram of iron?</a:t>
            </a:r>
            <a:endParaRPr lang="en-US" dirty="0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4905" r="32779" b="32297"/>
          <a:stretch>
            <a:fillRect/>
          </a:stretch>
        </p:blipFill>
        <p:spPr bwMode="auto">
          <a:xfrm>
            <a:off x="2279650" y="981621"/>
            <a:ext cx="6324600" cy="4038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935288" y="692696"/>
            <a:ext cx="3275256" cy="369332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 curve of the elements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203120" y="2084933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de-DE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800941" y="3500983"/>
            <a:ext cx="466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de-DE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8027988" y="3869283"/>
            <a:ext cx="0" cy="423863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2122488" y="4366171"/>
            <a:ext cx="59055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2122488" y="2421483"/>
            <a:ext cx="2303462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AutoShape 15"/>
          <p:cNvSpPr>
            <a:spLocks/>
          </p:cNvSpPr>
          <p:nvPr/>
        </p:nvSpPr>
        <p:spPr bwMode="auto">
          <a:xfrm>
            <a:off x="1833563" y="2427833"/>
            <a:ext cx="217487" cy="1938338"/>
          </a:xfrm>
          <a:prstGeom prst="leftBrace">
            <a:avLst>
              <a:gd name="adj1" fmla="val 742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402899" y="2956471"/>
            <a:ext cx="15119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orders of </a:t>
            </a:r>
          </a:p>
          <a:p>
            <a:pPr algn="ctr"/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 </a:t>
            </a:r>
          </a:p>
          <a:p>
            <a:pPr algn="ctr"/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abundant!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708400" y="5240116"/>
            <a:ext cx="5100435" cy="9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11 Greatest Unanswered Questions of Physics”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National Academy of Science Report, 2002</a:t>
            </a:r>
          </a:p>
          <a:p>
            <a:pPr>
              <a:lnSpc>
                <a:spcPct val="60000"/>
              </a:lnSpc>
            </a:pPr>
            <a:endParaRPr lang="en-US" alt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[Committee for the Physics of the Universe (CPU)]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26241" y="5217071"/>
            <a:ext cx="2922595" cy="1006429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3</a:t>
            </a:r>
          </a:p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were the elements from </a:t>
            </a:r>
          </a:p>
          <a:p>
            <a:pPr algn="ctr">
              <a:lnSpc>
                <a:spcPct val="11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to uranium made?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63575" y="3959771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</p:txBody>
      </p:sp>
      <p:sp>
        <p:nvSpPr>
          <p:cNvPr id="3" name="Textfeld 2"/>
          <p:cNvSpPr txBox="1"/>
          <p:nvPr/>
        </p:nvSpPr>
        <p:spPr>
          <a:xfrm rot="16200000">
            <a:off x="1907298" y="3132000"/>
            <a:ext cx="119697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076000" y="4824000"/>
            <a:ext cx="122469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number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4" grpId="1"/>
      <p:bldP spid="25" grpId="0"/>
      <p:bldP spid="30" grpId="0"/>
      <p:bldP spid="31" grpId="0"/>
      <p:bldP spid="32" grpId="0" animBg="1"/>
      <p:bldP spid="33" grpId="0"/>
      <p:bldP spid="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Nucleosynthesis process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"/>
          <a:stretch>
            <a:fillRect/>
          </a:stretch>
        </p:blipFill>
        <p:spPr bwMode="auto">
          <a:xfrm>
            <a:off x="1259681" y="1473200"/>
            <a:ext cx="6624637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72000" y="1188000"/>
            <a:ext cx="5075044" cy="30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Burbidge, Burbidge, Fowler &amp; Hoyle (B</a:t>
            </a:r>
            <a:r>
              <a:rPr lang="en-GB" alt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FH): Rev. Mod. Phys. 29 (1957) 547  </a:t>
            </a:r>
            <a:endParaRPr lang="en-GB" altLang="de-DE" sz="1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000" y="6271339"/>
            <a:ext cx="29290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Wiescher</a:t>
            </a:r>
            <a:r>
              <a:rPr lang="en-GB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JINA lectures on Nuclear Astrophysics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91091" y="720000"/>
            <a:ext cx="3361818" cy="338554"/>
          </a:xfrm>
          <a:prstGeom prst="rect">
            <a:avLst/>
          </a:prstGeom>
          <a:solidFill>
            <a:schemeClr val="accent2">
              <a:alpha val="14902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Synthesis of the Elements in Stars</a:t>
            </a:r>
          </a:p>
        </p:txBody>
      </p:sp>
    </p:spTree>
    <p:extLst>
      <p:ext uri="{BB962C8B-B14F-4D97-AF65-F5344CB8AC3E}">
        <p14:creationId xmlns:p14="http://schemas.microsoft.com/office/powerpoint/2010/main" val="71336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abu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5559" r="11116" b="1668"/>
          <a:stretch>
            <a:fillRect/>
          </a:stretch>
        </p:blipFill>
        <p:spPr bwMode="auto">
          <a:xfrm>
            <a:off x="1619250" y="116632"/>
            <a:ext cx="5576888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835150" y="4391952"/>
            <a:ext cx="187102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charged-particle </a:t>
            </a:r>
          </a:p>
          <a:p>
            <a:pPr>
              <a:lnSpc>
                <a:spcPct val="110000"/>
              </a:lnSpc>
            </a:pPr>
            <a:r>
              <a:rPr lang="en-GB" altLang="de-DE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induced reaction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484438" y="692894"/>
            <a:ext cx="1150937" cy="3384550"/>
          </a:xfrm>
          <a:prstGeom prst="rect">
            <a:avLst/>
          </a:prstGeom>
          <a:solidFill>
            <a:srgbClr val="FF0000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635375" y="692894"/>
            <a:ext cx="3313113" cy="3384550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148263" y="4392000"/>
            <a:ext cx="17985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mainly neutron </a:t>
            </a:r>
          </a:p>
          <a:p>
            <a:r>
              <a:rPr lang="en-GB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capture reaction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604327" y="5004000"/>
            <a:ext cx="23968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pPr algn="ctr"/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quiescent stages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stellar evolution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193800" y="6084000"/>
            <a:ext cx="33914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mainly </a:t>
            </a:r>
            <a:r>
              <a:rPr lang="en-GB" altLang="de-DE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NUCLEI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4860925" y="5004000"/>
            <a:ext cx="25506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during </a:t>
            </a:r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explosive</a:t>
            </a:r>
          </a:p>
          <a:p>
            <a:r>
              <a:rPr lang="en-GB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stellar evolution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4573588" y="6048000"/>
            <a:ext cx="37248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mainly </a:t>
            </a:r>
            <a:r>
              <a:rPr lang="en-GB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 NUCLEI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 rot="5400000">
            <a:off x="2520156" y="5724000"/>
            <a:ext cx="358775" cy="144462"/>
          </a:xfrm>
          <a:prstGeom prst="notchedRightArrow">
            <a:avLst>
              <a:gd name="adj1" fmla="val 50556"/>
              <a:gd name="adj2" fmla="val 14551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 rot="5400000">
            <a:off x="5833269" y="5724000"/>
            <a:ext cx="358775" cy="144463"/>
          </a:xfrm>
          <a:prstGeom prst="notchedRightArrow">
            <a:avLst>
              <a:gd name="adj1" fmla="val 50556"/>
              <a:gd name="adj2" fmla="val 145515"/>
            </a:avLst>
          </a:prstGeom>
          <a:solidFill>
            <a:srgbClr val="0000CC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Nuclear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main astrophysical processes</a:t>
            </a:r>
            <a:endParaRPr lang="en-US" dirty="0"/>
          </a:p>
        </p:txBody>
      </p:sp>
      <p:pic>
        <p:nvPicPr>
          <p:cNvPr id="4" name="Picture 2" descr="nuclides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4704"/>
            <a:ext cx="8621713" cy="4679950"/>
          </a:xfrm>
          <a:prstGeom prst="rect">
            <a:avLst/>
          </a:prstGeom>
          <a:noFill/>
          <a:ln w="1587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27700" y="4896967"/>
            <a:ext cx="2933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M.S. Smith and K.E. </a:t>
            </a:r>
            <a:r>
              <a:rPr lang="en-GB" altLang="de-DE" sz="1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Rehm</a:t>
            </a:r>
            <a:r>
              <a:rPr lang="en-GB" altLang="de-DE" sz="1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GB" altLang="de-DE" sz="1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Ann. Rev.  </a:t>
            </a:r>
            <a:r>
              <a:rPr lang="en-GB" altLang="de-DE" sz="1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GB" altLang="de-DE" sz="1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Part. </a:t>
            </a:r>
            <a:r>
              <a:rPr lang="en-GB" altLang="de-DE" sz="1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GB" altLang="de-DE" sz="1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51 (2001) 91-130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5517679"/>
            <a:ext cx="8621713" cy="6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vast majority of reactions encountered in these processes involve </a:t>
            </a:r>
            <a:r>
              <a:rPr lang="en-GB" altLang="de-DE" sz="1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 hence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		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altLang="de-DE" sz="1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de-DE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adioactive </a:t>
            </a:r>
            <a:r>
              <a:rPr lang="en-GB" altLang="de-DE" sz="1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de-DE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altLang="de-DE" sz="1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de-DE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eams</a:t>
            </a:r>
          </a:p>
        </p:txBody>
      </p:sp>
    </p:spTree>
    <p:extLst>
      <p:ext uri="{BB962C8B-B14F-4D97-AF65-F5344CB8AC3E}">
        <p14:creationId xmlns:p14="http://schemas.microsoft.com/office/powerpoint/2010/main" val="33799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5391</Words>
  <Application>Microsoft Office PowerPoint</Application>
  <PresentationFormat>Bildschirmpräsentation (4:3)</PresentationFormat>
  <Paragraphs>897</Paragraphs>
  <Slides>59</Slides>
  <Notes>3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6</vt:i4>
      </vt:variant>
      <vt:variant>
        <vt:lpstr>Folientitel</vt:lpstr>
      </vt:variant>
      <vt:variant>
        <vt:i4>59</vt:i4>
      </vt:variant>
    </vt:vector>
  </HeadingPairs>
  <TitlesOfParts>
    <vt:vector size="75" baseType="lpstr">
      <vt:lpstr>MS PGothic</vt:lpstr>
      <vt:lpstr>Arial</vt:lpstr>
      <vt:lpstr>Calibri</vt:lpstr>
      <vt:lpstr>Cambria Math</vt:lpstr>
      <vt:lpstr>Comic Sans MS</vt:lpstr>
      <vt:lpstr>MT Extra</vt:lpstr>
      <vt:lpstr>Symbol</vt:lpstr>
      <vt:lpstr>Times New Roman</vt:lpstr>
      <vt:lpstr>Wingdings</vt:lpstr>
      <vt:lpstr>2_Larissa</vt:lpstr>
      <vt:lpstr>Corel PHOTO-PAINT 8.0 Image</vt:lpstr>
      <vt:lpstr>Corel PHOTO-PAINT 7.0 Image</vt:lpstr>
      <vt:lpstr>Fotografia Photo Editor</vt:lpstr>
      <vt:lpstr>Formel</vt:lpstr>
      <vt:lpstr>Graph</vt:lpstr>
      <vt:lpstr>Equation</vt:lpstr>
      <vt:lpstr>Outline: Experimental Nuclear Astrophysics M. Aliotta</vt:lpstr>
      <vt:lpstr>Experimental nuclear astrophysics</vt:lpstr>
      <vt:lpstr>Nuclear reactions in the lab &amp; in space</vt:lpstr>
      <vt:lpstr>Thermonuclear reactions in stars</vt:lpstr>
      <vt:lpstr>PowerPoint-Präsentation</vt:lpstr>
      <vt:lpstr>Why does one kilogram of gold costs so much more than one kilogram of iron?</vt:lpstr>
      <vt:lpstr>Nucleosynthesis process</vt:lpstr>
      <vt:lpstr>Nuclear processes</vt:lpstr>
      <vt:lpstr>Overview of main astrophysical processes</vt:lpstr>
      <vt:lpstr>Nuclear reaction rates</vt:lpstr>
      <vt:lpstr>Example of nuclear reaction rates in stars</vt:lpstr>
      <vt:lpstr>Abundance changes and lifetimes </vt:lpstr>
      <vt:lpstr>Abundance changes and lifetimes</vt:lpstr>
      <vt:lpstr>Key quantity</vt:lpstr>
      <vt:lpstr>Reaction cross sections</vt:lpstr>
      <vt:lpstr>Nuclear properties relevant to reaction rates</vt:lpstr>
      <vt:lpstr>PowerPoint-Präsentation</vt:lpstr>
      <vt:lpstr>Reaction mechanism</vt:lpstr>
      <vt:lpstr>Reaction mechanism</vt:lpstr>
      <vt:lpstr>Reaction mechanism</vt:lpstr>
      <vt:lpstr>Reaction mechanism</vt:lpstr>
      <vt:lpstr>Reaction mechanism</vt:lpstr>
      <vt:lpstr>Cross section</vt:lpstr>
      <vt:lpstr>Cross sections for direct reactions</vt:lpstr>
      <vt:lpstr>Reactions with charged particles</vt:lpstr>
      <vt:lpstr>Coulomb barrier</vt:lpstr>
      <vt:lpstr>Angular momentum barrier</vt:lpstr>
      <vt:lpstr>Charged-particle capture</vt:lpstr>
      <vt:lpstr>Non-resonant reaction</vt:lpstr>
      <vt:lpstr>Astrophysical S-factor</vt:lpstr>
      <vt:lpstr>Astrophysical S-factor</vt:lpstr>
      <vt:lpstr>Gamow peak</vt:lpstr>
      <vt:lpstr>Gamow peak</vt:lpstr>
      <vt:lpstr>Gamow peak</vt:lpstr>
      <vt:lpstr>Resonance curve</vt:lpstr>
      <vt:lpstr>Resonance curve</vt:lpstr>
      <vt:lpstr>Resonance curve</vt:lpstr>
      <vt:lpstr>Energy dependence – line shape</vt:lpstr>
      <vt:lpstr>Cross section for resonant reactions</vt:lpstr>
      <vt:lpstr>Energy dependence of partial widths</vt:lpstr>
      <vt:lpstr>Reaction rates for resonant processes</vt:lpstr>
      <vt:lpstr>Resonant reactions</vt:lpstr>
      <vt:lpstr>Some considerations</vt:lpstr>
      <vt:lpstr>Narrow resonant case</vt:lpstr>
      <vt:lpstr>Narrow resonant case</vt:lpstr>
      <vt:lpstr>Remarks</vt:lpstr>
      <vt:lpstr>Resonant reactions</vt:lpstr>
      <vt:lpstr>Broad resonance case</vt:lpstr>
      <vt:lpstr>Resonant reactions</vt:lpstr>
      <vt:lpstr>Summary</vt:lpstr>
      <vt:lpstr>Reactions with neutrons</vt:lpstr>
      <vt:lpstr>Thermonuclear reactions in stars neutron captures</vt:lpstr>
      <vt:lpstr>s-process site(s) and conditions</vt:lpstr>
      <vt:lpstr>PowerPoint-Präsentation</vt:lpstr>
      <vt:lpstr>PowerPoint-Präsentation</vt:lpstr>
      <vt:lpstr>Neutron capture</vt:lpstr>
      <vt:lpstr>Neutron capture</vt:lpstr>
      <vt:lpstr>Stellar reaction rates for neutron capture</vt:lpstr>
      <vt:lpstr>Special case: λ = 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707</cp:revision>
  <dcterms:created xsi:type="dcterms:W3CDTF">2016-04-06T12:04:03Z</dcterms:created>
  <dcterms:modified xsi:type="dcterms:W3CDTF">2023-02-09T15:42:09Z</dcterms:modified>
</cp:coreProperties>
</file>