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283" r:id="rId3"/>
    <p:sldId id="295" r:id="rId4"/>
    <p:sldId id="296" r:id="rId5"/>
    <p:sldId id="297" r:id="rId6"/>
    <p:sldId id="303" r:id="rId7"/>
    <p:sldId id="304" r:id="rId8"/>
    <p:sldId id="301" r:id="rId9"/>
    <p:sldId id="284" r:id="rId10"/>
    <p:sldId id="288" r:id="rId11"/>
    <p:sldId id="285" r:id="rId12"/>
    <p:sldId id="286" r:id="rId13"/>
    <p:sldId id="287" r:id="rId14"/>
    <p:sldId id="289" r:id="rId15"/>
    <p:sldId id="290" r:id="rId16"/>
    <p:sldId id="291" r:id="rId17"/>
    <p:sldId id="299" r:id="rId18"/>
    <p:sldId id="300" r:id="rId19"/>
    <p:sldId id="302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9900"/>
    <a:srgbClr val="339933"/>
    <a:srgbClr val="00FF00"/>
    <a:srgbClr val="66FF33"/>
    <a:srgbClr val="D1EDFF"/>
    <a:srgbClr val="CCECFF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63" d="100"/>
          <a:sy n="63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7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8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9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4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7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2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3.emf"/><Relationship Id="rId7" Type="http://schemas.openxmlformats.org/officeDocument/2006/relationships/image" Target="../media/image2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3.emf"/><Relationship Id="rId7" Type="http://schemas.openxmlformats.org/officeDocument/2006/relationships/image" Target="../media/image210.png"/><Relationship Id="rId12" Type="http://schemas.openxmlformats.org/officeDocument/2006/relationships/image" Target="../media/image2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Hydrogen burning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08716" y="5589240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properties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p-p chains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 emission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p-p chains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900000"/>
            <a:ext cx="7884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star forms density and temperature (heat source?) increase in its center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of hydrogen (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is the first long term nuclear energy source that can ignite.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only hydrogen available (for example in a first generation star right after it´s formation) the p-p chain is the only possible sequence of reactions.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(all other reaction sequences require the presence of catalyst nuclei)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or 4-body reactions are too unlikely – chain has to proceed by steps of 2-body reactions or decays.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product is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4291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pp-chains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60000" y="7200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pp-chains: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→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0880" y="1080000"/>
            <a:ext cx="5545256" cy="5091962"/>
            <a:chOff x="36000" y="1080000"/>
            <a:chExt cx="5545256" cy="50919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1080000"/>
              <a:ext cx="4177608" cy="14314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" y="2520000"/>
              <a:ext cx="5301410" cy="365196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32040" y="1080000"/>
              <a:ext cx="649216" cy="3573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8000" y="5148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5148000"/>
                <a:ext cx="2139880" cy="276999"/>
              </a:xfrm>
              <a:prstGeom prst="rect">
                <a:avLst/>
              </a:prstGeom>
              <a:blipFill>
                <a:blip r:embed="rId4"/>
                <a:stretch>
                  <a:fillRect l="-855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540000" y="4968000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12008" y="5040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216000" y="4644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0" y="4320000"/>
                <a:ext cx="52418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0000"/>
                <a:ext cx="524181" cy="246221"/>
              </a:xfrm>
              <a:prstGeom prst="rect">
                <a:avLst/>
              </a:prstGeom>
              <a:blipFill>
                <a:blip r:embed="rId5"/>
                <a:stretch>
                  <a:fillRect l="-9302" r="-8140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rot="16200000">
            <a:off x="1609200" y="3996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044000" y="3492000"/>
                <a:ext cx="8318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3492000"/>
                <a:ext cx="831830" cy="276999"/>
              </a:xfrm>
              <a:prstGeom prst="rect">
                <a:avLst/>
              </a:prstGeom>
              <a:blipFill>
                <a:blip r:embed="rId6"/>
                <a:stretch>
                  <a:fillRect l="-6569" r="-6569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1944000" y="4320000"/>
            <a:ext cx="144016" cy="144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FF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8900000">
            <a:off x="1702544" y="3661456"/>
            <a:ext cx="20520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248328" y="2844000"/>
                <a:ext cx="8835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de-DE" b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28" y="2844000"/>
                <a:ext cx="883512" cy="276999"/>
              </a:xfrm>
              <a:prstGeom prst="rect">
                <a:avLst/>
              </a:prstGeom>
              <a:blipFill>
                <a:blip r:embed="rId7"/>
                <a:stretch>
                  <a:fillRect l="-11034" t="-28889" r="-8966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760000" y="1080000"/>
            <a:ext cx="3095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atoms exist in nature with an A = 5 or 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blipFill>
                <a:blip r:embed="rId8"/>
                <a:stretch>
                  <a:fillRect l="-85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5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pp-chains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0" y="7200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pp-chains: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→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0880" y="1080000"/>
            <a:ext cx="5545256" cy="5091962"/>
            <a:chOff x="36000" y="1080000"/>
            <a:chExt cx="5545256" cy="50919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1080000"/>
              <a:ext cx="4177608" cy="14314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" y="2520000"/>
              <a:ext cx="5301410" cy="365196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32040" y="1080000"/>
              <a:ext cx="649216" cy="3573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Ellipse 8"/>
          <p:cNvSpPr/>
          <p:nvPr/>
        </p:nvSpPr>
        <p:spPr>
          <a:xfrm>
            <a:off x="540000" y="4968000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12008" y="5040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936000" y="4644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83568" y="4149080"/>
                <a:ext cx="50905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1600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9080"/>
                <a:ext cx="509050" cy="246221"/>
              </a:xfrm>
              <a:prstGeom prst="rect">
                <a:avLst/>
              </a:prstGeom>
              <a:blipFill>
                <a:blip r:embed="rId4"/>
                <a:stretch>
                  <a:fillRect l="-23810" t="-27500" r="-13095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rot="18900000">
            <a:off x="1260000" y="4752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692000" y="3492000"/>
                <a:ext cx="81618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000" y="3492000"/>
                <a:ext cx="816185" cy="276999"/>
              </a:xfrm>
              <a:prstGeom prst="rect">
                <a:avLst/>
              </a:prstGeom>
              <a:blipFill>
                <a:blip r:embed="rId5"/>
                <a:stretch>
                  <a:fillRect l="-18045" t="-28889" r="-9774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1944000" y="4320000"/>
            <a:ext cx="144016" cy="144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FF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8900000">
            <a:off x="1203816" y="4358184"/>
            <a:ext cx="19440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248328" y="4437112"/>
                <a:ext cx="7584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28" y="4437112"/>
                <a:ext cx="758413" cy="276999"/>
              </a:xfrm>
              <a:prstGeom prst="rect">
                <a:avLst/>
              </a:prstGeom>
              <a:blipFill>
                <a:blip r:embed="rId6"/>
                <a:stretch>
                  <a:fillRect l="-7258" r="-7258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760000" y="1080000"/>
            <a:ext cx="24384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blipFill>
                <a:blip r:embed="rId7"/>
                <a:stretch>
                  <a:fillRect l="-85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760000" y="2088000"/>
            <a:ext cx="2643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d,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blipFill>
                <a:blip r:embed="rId8"/>
                <a:stretch>
                  <a:fillRect l="-11443" t="-28889" r="-5970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0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pp-chains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0" y="7200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pp-chains: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→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0880" y="1080000"/>
            <a:ext cx="5545256" cy="5091962"/>
            <a:chOff x="36000" y="1080000"/>
            <a:chExt cx="5545256" cy="50919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1080000"/>
              <a:ext cx="4177608" cy="14314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" y="2520000"/>
              <a:ext cx="5301410" cy="365196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32040" y="1080000"/>
              <a:ext cx="649216" cy="3573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Ellipse 8"/>
          <p:cNvSpPr/>
          <p:nvPr/>
        </p:nvSpPr>
        <p:spPr>
          <a:xfrm>
            <a:off x="540000" y="4968000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12008" y="5040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75999" y="3410669"/>
                <a:ext cx="75182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9" y="3410669"/>
                <a:ext cx="751827" cy="276999"/>
              </a:xfrm>
              <a:prstGeom prst="rect">
                <a:avLst/>
              </a:prstGeom>
              <a:blipFill>
                <a:blip r:embed="rId4"/>
                <a:stretch>
                  <a:fillRect l="-12097" t="-30435" b="-4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rot="18900000">
            <a:off x="1201699" y="3954249"/>
            <a:ext cx="11160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864000" y="2772000"/>
                <a:ext cx="9011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2772000"/>
                <a:ext cx="901144" cy="276999"/>
              </a:xfrm>
              <a:prstGeom prst="rect">
                <a:avLst/>
              </a:prstGeom>
              <a:blipFill>
                <a:blip r:embed="rId5"/>
                <a:stretch>
                  <a:fillRect l="-10811" t="-33333" r="-6757" b="-4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1944000" y="4320000"/>
            <a:ext cx="144016" cy="144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FF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rot="17640000">
            <a:off x="841432" y="3587552"/>
            <a:ext cx="1656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318474" y="3501008"/>
                <a:ext cx="6693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baseline="30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de-DE" b="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4" y="3501008"/>
                <a:ext cx="669350" cy="276999"/>
              </a:xfrm>
              <a:prstGeom prst="rect">
                <a:avLst/>
              </a:prstGeom>
              <a:blipFill>
                <a:blip r:embed="rId6"/>
                <a:stretch>
                  <a:fillRect l="-13636" t="-30435" r="-11818" b="-47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760000" y="1080000"/>
            <a:ext cx="24384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blipFill>
                <a:blip r:embed="rId7"/>
                <a:stretch>
                  <a:fillRect l="-85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760000" y="2088000"/>
            <a:ext cx="2643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d,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blipFill>
                <a:blip r:embed="rId8"/>
                <a:stretch>
                  <a:fillRect l="-11443" t="-28889" r="-5970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760000" y="3060000"/>
            <a:ext cx="2848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little d (rapid destruction)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86% </m:t>
                      </m:r>
                      <m:r>
                        <a:rPr lang="de-DE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blipFill>
                <a:blip r:embed="rId9"/>
                <a:stretch>
                  <a:fillRect l="-1066" r="-64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4% 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blipFill>
                <a:blip r:embed="rId10"/>
                <a:stretch>
                  <a:fillRect l="-260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/>
          <p:cNvCxnSpPr/>
          <p:nvPr/>
        </p:nvCxnSpPr>
        <p:spPr>
          <a:xfrm rot="16200000">
            <a:off x="935820" y="3888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rot="18900000">
            <a:off x="1027280" y="3629116"/>
            <a:ext cx="1980000" cy="0"/>
          </a:xfrm>
          <a:prstGeom prst="straightConnector1">
            <a:avLst/>
          </a:prstGeom>
          <a:ln w="25400">
            <a:solidFill>
              <a:srgbClr val="0000CC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936000" y="4644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806760" y="2780928"/>
                <a:ext cx="9011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de-DE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60" y="2780928"/>
                <a:ext cx="901144" cy="276999"/>
              </a:xfrm>
              <a:prstGeom prst="rect">
                <a:avLst/>
              </a:prstGeom>
              <a:blipFill>
                <a:blip r:embed="rId11"/>
                <a:stretch>
                  <a:fillRect l="-10135" t="-32609" r="-6757" b="-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/>
          <p:nvPr/>
        </p:nvCxnSpPr>
        <p:spPr>
          <a:xfrm flipH="1">
            <a:off x="2005200" y="2929080"/>
            <a:ext cx="7763" cy="140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pp-chains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0" y="7200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pp-chains: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→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0880" y="1080000"/>
            <a:ext cx="5545256" cy="5091962"/>
            <a:chOff x="36000" y="1080000"/>
            <a:chExt cx="5545256" cy="50919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1080000"/>
              <a:ext cx="4177608" cy="14314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" y="2520000"/>
              <a:ext cx="5301410" cy="365196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32040" y="1080000"/>
              <a:ext cx="649216" cy="3573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Ellipse 8"/>
          <p:cNvSpPr/>
          <p:nvPr/>
        </p:nvSpPr>
        <p:spPr>
          <a:xfrm>
            <a:off x="540000" y="4968000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12008" y="5040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404000" y="4500000"/>
            <a:ext cx="504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86%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74031" y="3440033"/>
            <a:ext cx="4616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14%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944000" y="4320000"/>
            <a:ext cx="144016" cy="144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FF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760000" y="1080000"/>
            <a:ext cx="24384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blipFill>
                <a:blip r:embed="rId4"/>
                <a:stretch>
                  <a:fillRect l="-85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760000" y="2088000"/>
            <a:ext cx="2643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d,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blipFill>
                <a:blip r:embed="rId5"/>
                <a:stretch>
                  <a:fillRect l="-11443" t="-28889" r="-5970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760000" y="3060000"/>
            <a:ext cx="2848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little d (rapid destruction)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86% </m:t>
                      </m:r>
                      <m:r>
                        <a:rPr lang="de-DE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blipFill>
                <a:blip r:embed="rId6"/>
                <a:stretch>
                  <a:fillRect l="-1066" r="-64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4% 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blipFill>
                <a:blip r:embed="rId7"/>
                <a:stretch>
                  <a:fillRect l="-260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rot="18900000">
            <a:off x="1027280" y="3629116"/>
            <a:ext cx="1980000" cy="0"/>
          </a:xfrm>
          <a:prstGeom prst="straightConnector1">
            <a:avLst/>
          </a:prstGeom>
          <a:ln w="25400">
            <a:solidFill>
              <a:srgbClr val="0000CC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936000" y="4644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296000" y="4392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2700000" y="2955553"/>
            <a:ext cx="630548" cy="689471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2958207" y="2935977"/>
            <a:ext cx="4616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14%</a:t>
            </a:r>
            <a:endParaRPr lang="de-DE" dirty="0">
              <a:solidFill>
                <a:srgbClr val="0000CC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rot="16200000">
            <a:off x="2303972" y="2528677"/>
            <a:ext cx="791640" cy="0"/>
          </a:xfrm>
          <a:prstGeom prst="straightConnector1">
            <a:avLst/>
          </a:prstGeom>
          <a:ln w="25400">
            <a:solidFill>
              <a:srgbClr val="66FF33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907704" y="2215897"/>
            <a:ext cx="6379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3399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0.02%</a:t>
            </a:r>
            <a:endParaRPr lang="de-DE" dirty="0">
              <a:solidFill>
                <a:srgbClr val="339933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2699792" y="1484784"/>
            <a:ext cx="630756" cy="1451193"/>
          </a:xfrm>
          <a:prstGeom prst="straightConnector1">
            <a:avLst/>
          </a:prstGeom>
          <a:ln w="19050">
            <a:solidFill>
              <a:srgbClr val="0000C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2699792" y="1484784"/>
            <a:ext cx="1368152" cy="1451193"/>
          </a:xfrm>
          <a:prstGeom prst="straightConnector1">
            <a:avLst/>
          </a:prstGeom>
          <a:ln w="19050">
            <a:solidFill>
              <a:srgbClr val="0000C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2699792" y="2215897"/>
            <a:ext cx="792088" cy="739656"/>
          </a:xfrm>
          <a:prstGeom prst="straightConnector1">
            <a:avLst/>
          </a:prstGeom>
          <a:ln w="19050">
            <a:solidFill>
              <a:srgbClr val="0000C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760000" y="4644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5796136" y="5004000"/>
                <a:ext cx="2761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4%     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𝐿𝑖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04000"/>
                <a:ext cx="2761332" cy="276999"/>
              </a:xfrm>
              <a:prstGeom prst="rect">
                <a:avLst/>
              </a:prstGeom>
              <a:blipFill>
                <a:blip r:embed="rId8"/>
                <a:stretch>
                  <a:fillRect l="-1766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796000" y="5328000"/>
                <a:ext cx="2114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.02% </m:t>
                      </m:r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i="1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de-DE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5328000"/>
                <a:ext cx="2114040" cy="276999"/>
              </a:xfrm>
              <a:prstGeom prst="rect">
                <a:avLst/>
              </a:prstGeom>
              <a:blipFill>
                <a:blip r:embed="rId9"/>
                <a:stretch>
                  <a:fillRect l="-1441" r="-86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pp-chains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60000" y="7200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pp-chains: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→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50880" y="1080000"/>
            <a:ext cx="5545256" cy="5091962"/>
            <a:chOff x="36000" y="1080000"/>
            <a:chExt cx="5545256" cy="50919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1080000"/>
              <a:ext cx="4177608" cy="143142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0" y="2520000"/>
              <a:ext cx="5301410" cy="3651962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32040" y="1080000"/>
              <a:ext cx="649216" cy="3573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Ellipse 8"/>
          <p:cNvSpPr/>
          <p:nvPr/>
        </p:nvSpPr>
        <p:spPr>
          <a:xfrm>
            <a:off x="540000" y="4968000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612008" y="5040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404000" y="4500000"/>
            <a:ext cx="504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86%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74031" y="3440033"/>
            <a:ext cx="4616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14%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944000" y="4320000"/>
            <a:ext cx="144016" cy="1440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FF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760000" y="1080000"/>
            <a:ext cx="24384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692000"/>
                <a:ext cx="2139880" cy="276999"/>
              </a:xfrm>
              <a:prstGeom prst="rect">
                <a:avLst/>
              </a:prstGeom>
              <a:blipFill>
                <a:blip r:embed="rId4"/>
                <a:stretch>
                  <a:fillRect l="-85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/>
          <p:cNvSpPr txBox="1"/>
          <p:nvPr/>
        </p:nvSpPr>
        <p:spPr>
          <a:xfrm>
            <a:off x="5760000" y="2088000"/>
            <a:ext cx="2643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d,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49" y="2736000"/>
                <a:ext cx="1222964" cy="276999"/>
              </a:xfrm>
              <a:prstGeom prst="rect">
                <a:avLst/>
              </a:prstGeom>
              <a:blipFill>
                <a:blip r:embed="rId5"/>
                <a:stretch>
                  <a:fillRect l="-11443" t="-28889" r="-5970" b="-5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5760000" y="3060000"/>
            <a:ext cx="2848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available: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some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little d (rapid destruction)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86% </m:t>
                      </m:r>
                      <m:r>
                        <a:rPr lang="de-DE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960000"/>
                <a:ext cx="2858539" cy="276999"/>
              </a:xfrm>
              <a:prstGeom prst="rect">
                <a:avLst/>
              </a:prstGeom>
              <a:blipFill>
                <a:blip r:embed="rId6"/>
                <a:stretch>
                  <a:fillRect l="-1066" r="-640" b="-3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4% 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4320000"/>
                <a:ext cx="2350772" cy="276999"/>
              </a:xfrm>
              <a:prstGeom prst="rect">
                <a:avLst/>
              </a:prstGeom>
              <a:blipFill>
                <a:blip r:embed="rId7"/>
                <a:stretch>
                  <a:fillRect l="-260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rot="18900000">
            <a:off x="1027280" y="3629116"/>
            <a:ext cx="1980000" cy="0"/>
          </a:xfrm>
          <a:prstGeom prst="straightConnector1">
            <a:avLst/>
          </a:prstGeom>
          <a:ln w="25400">
            <a:solidFill>
              <a:srgbClr val="0000CC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6200000">
            <a:off x="936000" y="4644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296000" y="4392000"/>
            <a:ext cx="7916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2700000" y="2955553"/>
            <a:ext cx="630548" cy="689471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390255" y="2935977"/>
            <a:ext cx="46166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14%</a:t>
            </a:r>
            <a:endParaRPr lang="de-DE" dirty="0">
              <a:solidFill>
                <a:srgbClr val="0000CC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rot="16200000">
            <a:off x="2303972" y="2528677"/>
            <a:ext cx="791640" cy="0"/>
          </a:xfrm>
          <a:prstGeom prst="straightConnector1">
            <a:avLst/>
          </a:prstGeom>
          <a:ln w="25400">
            <a:solidFill>
              <a:srgbClr val="66FF33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907704" y="2215897"/>
            <a:ext cx="6379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3399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0.02%</a:t>
            </a:r>
            <a:endParaRPr lang="de-DE" dirty="0">
              <a:solidFill>
                <a:srgbClr val="339933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60000" y="4644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5796136" y="5004000"/>
                <a:ext cx="2761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4%     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𝐿𝑖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004000"/>
                <a:ext cx="2761332" cy="276999"/>
              </a:xfrm>
              <a:prstGeom prst="rect">
                <a:avLst/>
              </a:prstGeom>
              <a:blipFill>
                <a:blip r:embed="rId8"/>
                <a:stretch>
                  <a:fillRect l="-1766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5796000" y="5328000"/>
                <a:ext cx="2114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.02% </m:t>
                      </m:r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i="1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de-DE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5328000"/>
                <a:ext cx="2114040" cy="276999"/>
              </a:xfrm>
              <a:prstGeom prst="rect">
                <a:avLst/>
              </a:prstGeom>
              <a:blipFill>
                <a:blip r:embed="rId9"/>
                <a:stretch>
                  <a:fillRect l="-1441" r="-86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5760000" y="5580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5796000" y="5940000"/>
                <a:ext cx="1470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5940000"/>
                <a:ext cx="1470724" cy="276999"/>
              </a:xfrm>
              <a:prstGeom prst="rect">
                <a:avLst/>
              </a:prstGeom>
              <a:blipFill>
                <a:blip r:embed="rId10"/>
                <a:stretch>
                  <a:fillRect r="-1660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796000" y="6228000"/>
                <a:ext cx="1997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baseline="30000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de-DE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</m:t>
                      </m:r>
                    </m:oMath>
                  </m:oMathPara>
                </a14:m>
                <a:endParaRPr lang="de-DE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6228000"/>
                <a:ext cx="1997213" cy="276999"/>
              </a:xfrm>
              <a:prstGeom prst="rect">
                <a:avLst/>
              </a:prstGeom>
              <a:blipFill>
                <a:blip r:embed="rId11"/>
                <a:stretch>
                  <a:fillRect l="-917" r="-2446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schweifte Klammer rechts 9"/>
          <p:cNvSpPr/>
          <p:nvPr/>
        </p:nvSpPr>
        <p:spPr>
          <a:xfrm>
            <a:off x="7899880" y="5949332"/>
            <a:ext cx="216000" cy="5556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8196393" y="6084000"/>
                <a:ext cx="76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de-DE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393" y="6084000"/>
                <a:ext cx="768094" cy="276999"/>
              </a:xfrm>
              <a:prstGeom prst="rect">
                <a:avLst/>
              </a:prstGeom>
              <a:blipFill>
                <a:blip r:embed="rId12"/>
                <a:stretch>
                  <a:fillRect l="-7143" r="-634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Gerade Verbindung mit Pfeil 43"/>
          <p:cNvCxnSpPr/>
          <p:nvPr/>
        </p:nvCxnSpPr>
        <p:spPr>
          <a:xfrm rot="16200000">
            <a:off x="2952044" y="3248757"/>
            <a:ext cx="791640" cy="0"/>
          </a:xfrm>
          <a:prstGeom prst="straightConnector1">
            <a:avLst/>
          </a:prstGeom>
          <a:ln w="25400">
            <a:solidFill>
              <a:srgbClr val="0000CC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699792" y="2215897"/>
            <a:ext cx="630756" cy="650671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087640" y="2852936"/>
            <a:ext cx="1242908" cy="1493045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pp-chain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03" y="720000"/>
            <a:ext cx="6579394" cy="33218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707606" cy="35433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0000" y="2880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3204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</a:t>
            </a:r>
            <a:endParaRPr lang="de-DE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528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pp-III</a:t>
            </a:r>
            <a:endParaRPr lang="de-DE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99592" y="1368000"/>
            <a:ext cx="173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pp-I</a:t>
            </a:r>
          </a:p>
          <a:p>
            <a:r>
              <a:rPr lang="de-DE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de-DE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26,20 </a:t>
            </a:r>
            <a:r>
              <a:rPr lang="de-DE" sz="1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endParaRPr lang="de-DE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92000" y="2484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</a:t>
            </a:r>
            <a:endParaRPr lang="de-DE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24989" y="2466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pp-III</a:t>
            </a:r>
            <a:endParaRPr lang="de-DE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72000" y="4041844"/>
            <a:ext cx="42258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additional pp-chains matter?</a:t>
            </a: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 timescale BUT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pp-I produces 50%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pp-II or III produces 1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increase burning rate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pp-chain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707606" cy="35433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0000" y="2880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3204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</a:t>
            </a:r>
            <a:endParaRPr lang="de-DE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528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pp-III</a:t>
            </a:r>
            <a:endParaRPr lang="de-DE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0000" y="4575899"/>
            <a:ext cx="422583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additional pp-chains matter?</a:t>
            </a:r>
          </a:p>
          <a:p>
            <a:endParaRPr lang="en-US" sz="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 timescale BUT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pp-I produces 50%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pp-II or III produces 1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increase burning rate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730504" y="554038"/>
            <a:ext cx="17299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 + e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GB" altLang="de-DE" sz="1600" dirty="0">
                <a:solidFill>
                  <a:srgbClr val="CC33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endParaRPr lang="en-US" altLang="de-DE" sz="1600" dirty="0">
              <a:solidFill>
                <a:srgbClr val="CC3300"/>
              </a:solidFill>
              <a:latin typeface="Symbol" panose="05050102010706020507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30504" y="903288"/>
            <a:ext cx="1526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+ d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 + </a:t>
            </a:r>
            <a:r>
              <a:rPr lang="en-GB" altLang="de-DE" sz="1600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endParaRPr lang="en-US" altLang="de-DE" sz="1600" dirty="0">
              <a:latin typeface="Symbol" panose="05050102010706020507" pitchFamily="18" charset="2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5467104" y="1217613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816104" y="1440000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7051429" y="1440000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78099" y="1764000"/>
            <a:ext cx="21082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GB" altLang="de-DE" sz="1600" baseline="30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+ 2p 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51017" y="1152000"/>
            <a:ext cx="5613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  <a:endParaRPr lang="en-US" alt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83104" y="1152000"/>
            <a:ext cx="5613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endParaRPr lang="en-US" alt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054099" y="1764000"/>
            <a:ext cx="1972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 + </a:t>
            </a:r>
            <a:r>
              <a:rPr lang="en-GB" altLang="de-DE" sz="1600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sz="1600" dirty="0">
                <a:sym typeface="Wingdings" panose="05000000000000000000" pitchFamily="2" charset="2"/>
              </a:rPr>
              <a:t> </a:t>
            </a:r>
            <a:endParaRPr lang="en-US" altLang="de-DE" sz="1600" dirty="0">
              <a:sym typeface="Wingdings" panose="05000000000000000000" pitchFamily="2" charset="2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526069" y="3492000"/>
            <a:ext cx="6463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altLang="de-DE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endParaRPr lang="en-US" alt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36562" y="2636912"/>
            <a:ext cx="17668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 +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GB" altLang="de-DE" sz="1600" dirty="0">
                <a:solidFill>
                  <a:srgbClr val="FF9900"/>
                </a:solidFill>
                <a:sym typeface="Wingdings" panose="05000000000000000000" pitchFamily="2" charset="2"/>
              </a:rPr>
              <a:t> </a:t>
            </a:r>
            <a:endParaRPr lang="en-US" altLang="de-DE" sz="1600" dirty="0">
              <a:solidFill>
                <a:srgbClr val="FF9900"/>
              </a:solidFill>
              <a:sym typeface="Wingdings" panose="05000000000000000000" pitchFamily="2" charset="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147208" y="3017912"/>
            <a:ext cx="1526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p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endParaRPr lang="en-US" alt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235440" y="2636912"/>
            <a:ext cx="16754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p 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alt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l-GR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163432" y="3017912"/>
            <a:ext cx="1752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 + e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GB" altLang="de-DE" sz="1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altLang="de-DE" sz="16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7051429" y="2160000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5911604" y="2383111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8059492" y="2365648"/>
            <a:ext cx="0" cy="2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840167" y="2078311"/>
            <a:ext cx="696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0000CC"/>
                </a:solidFill>
              </a:rPr>
              <a:t>99.7%</a:t>
            </a:r>
            <a:endParaRPr lang="en-US" altLang="de-DE" sz="1600" dirty="0">
              <a:solidFill>
                <a:srgbClr val="0000CC"/>
              </a:solidFill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510217" y="2078311"/>
            <a:ext cx="5918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solidFill>
                  <a:srgbClr val="0000CC"/>
                </a:solidFill>
              </a:rPr>
              <a:t>0.3%</a:t>
            </a:r>
            <a:endParaRPr lang="en-US" altLang="de-DE" sz="1600" dirty="0">
              <a:solidFill>
                <a:srgbClr val="0000CC"/>
              </a:solidFill>
            </a:endParaRP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7983269" y="3293894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690824" y="1728000"/>
            <a:ext cx="1231171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de-DE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</a:t>
            </a:r>
            <a:endParaRPr lang="en-GB" altLang="de-DE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altLang="de-DE" sz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altLang="de-DE" sz="12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GB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26.20 MeV</a:t>
            </a:r>
            <a:endParaRPr lang="en-US" alt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734019" y="2033884"/>
            <a:ext cx="1231171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altLang="de-DE" sz="1600" u="sng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</a:t>
            </a:r>
            <a:endParaRPr lang="en-GB" altLang="de-DE" sz="1600" u="sng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GB" altLang="de-DE" sz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altLang="de-DE" sz="12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GB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25.66 MeV</a:t>
            </a:r>
            <a:endParaRPr lang="en-US" alt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064000" y="1994323"/>
            <a:ext cx="1175189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 sz="16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pp-III</a:t>
            </a:r>
            <a:endParaRPr lang="en-GB" altLang="de-DE" sz="1600" u="sng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GB" altLang="de-DE" sz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altLang="de-DE" sz="12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GB" altLang="de-DE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19.17 MeV</a:t>
            </a:r>
            <a:endParaRPr lang="en-US" alt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709864" y="3947021"/>
            <a:ext cx="40386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result:     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4p 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GB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 + 2e</a:t>
            </a:r>
            <a:r>
              <a:rPr lang="en-GB" altLang="de-DE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GB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l-GR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ν</a:t>
            </a:r>
            <a:r>
              <a:rPr lang="de-DE" altLang="de-DE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GB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GB" altLang="de-DE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altLang="de-DE" sz="16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endParaRPr lang="en-US" altLang="de-DE" sz="16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62"/>
          <p:cNvSpPr>
            <a:spLocks noChangeShapeType="1"/>
          </p:cNvSpPr>
          <p:nvPr/>
        </p:nvSpPr>
        <p:spPr bwMode="auto">
          <a:xfrm>
            <a:off x="3809754" y="1440000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5394079" y="1440000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5898904" y="2365648"/>
            <a:ext cx="1150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>
            <a:off x="6978404" y="2365648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1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fusion: the pp-chain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051720" y="1196752"/>
                <a:ext cx="5040559" cy="427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in reaction rate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branching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pp-1: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84.7%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pp-2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13.8%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13.78%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pp-3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5-10%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sPre>
                      <m:sPre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0.02%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sPre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2</m:t>
                    </m:r>
                    <m:sPre>
                      <m:sPre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fusion of 26.7 MeV energy released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196752"/>
                <a:ext cx="5040559" cy="4276427"/>
              </a:xfrm>
              <a:prstGeom prst="rect">
                <a:avLst/>
              </a:prstGeom>
              <a:blipFill>
                <a:blip r:embed="rId2"/>
                <a:stretch>
                  <a:fillRect l="-1090" t="-7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4449600" y="4536000"/>
            <a:ext cx="2160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08000" y="4716000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l-GR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experiments measure</a:t>
            </a:r>
            <a:endParaRPr lang="en-US" sz="1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Neutrinos from the sun</a:t>
            </a:r>
            <a:endParaRPr lang="en-US" dirty="0"/>
          </a:p>
        </p:txBody>
      </p:sp>
      <p:pic>
        <p:nvPicPr>
          <p:cNvPr id="15" name="Picture 5" descr="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dirty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Known: total emitted energy</a:t>
            </a:r>
          </a:p>
          <a:p>
            <a:pPr>
              <a:buFontTx/>
              <a:buChar char="•"/>
            </a:pPr>
            <a:r>
              <a:rPr lang="en-US" altLang="de-DE" dirty="0" smtClean="0">
                <a:latin typeface="Times New Roman" pitchFamily="18" charset="0"/>
              </a:rPr>
              <a:t> Known: energy per fusion process</a:t>
            </a:r>
          </a:p>
          <a:p>
            <a:pPr>
              <a:buFontTx/>
              <a:buChar char="•"/>
            </a:pPr>
            <a:endParaRPr lang="en-US" altLang="de-DE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dirty="0" smtClean="0">
                <a:latin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</a:rPr>
              <a:t>number of created neutrinos per sec! </a:t>
            </a:r>
          </a:p>
          <a:p>
            <a:r>
              <a:rPr lang="de-DE" altLang="de-DE" dirty="0" smtClean="0">
                <a:latin typeface="Times New Roman" pitchFamily="18" charset="0"/>
              </a:rPr>
              <a:t>    </a:t>
            </a:r>
            <a:r>
              <a:rPr lang="en-US" altLang="de-DE" dirty="0" smtClean="0">
                <a:solidFill>
                  <a:srgbClr val="CC0000"/>
                </a:solidFill>
                <a:latin typeface="Times New Roman" pitchFamily="18" charset="0"/>
              </a:rPr>
              <a:t>on earth: 66 billions </a:t>
            </a:r>
            <a:r>
              <a:rPr lang="de-DE" altLang="de-DE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de-DE" altLang="de-DE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de-DE" dirty="0">
                <a:solidFill>
                  <a:srgbClr val="CC0000"/>
                </a:solidFill>
                <a:latin typeface="Times New Roman" pitchFamily="18" charset="0"/>
              </a:rPr>
              <a:t>(cm</a:t>
            </a:r>
            <a:r>
              <a:rPr lang="de-DE" altLang="de-DE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de-DE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32"/>
          <p:cNvGraphicFramePr>
            <a:graphicFrameLocks noChangeAspect="1"/>
          </p:cNvGraphicFramePr>
          <p:nvPr>
            <p:extLst/>
          </p:nvPr>
        </p:nvGraphicFramePr>
        <p:xfrm>
          <a:off x="357188" y="1625600"/>
          <a:ext cx="3760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2819160" imgH="228600" progId="Equation.3">
                  <p:embed/>
                </p:oleObj>
              </mc:Choice>
              <mc:Fallback>
                <p:oleObj name="Equation" r:id="rId4" imgW="2819160" imgH="228600" progId="Equation.3">
                  <p:embed/>
                  <p:pic>
                    <p:nvPicPr>
                      <p:cNvPr id="2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25600"/>
                        <a:ext cx="37607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5" descr="sp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33400" y="2878138"/>
            <a:ext cx="1685077" cy="276999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>
                <a:latin typeface="Times New Roman" pitchFamily="18" charset="0"/>
              </a:rPr>
              <a:t>p+p</a:t>
            </a:r>
            <a:r>
              <a:rPr lang="de-DE" altLang="de-DE" sz="1200" dirty="0">
                <a:latin typeface="Times New Roman" pitchFamily="18" charset="0"/>
              </a:rPr>
              <a:t> =&gt; </a:t>
            </a:r>
            <a:r>
              <a:rPr lang="de-DE" altLang="de-DE" sz="1200" baseline="30000" dirty="0">
                <a:latin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</a:rPr>
              <a:t>H+e</a:t>
            </a:r>
            <a:r>
              <a:rPr lang="de-DE" altLang="de-DE" sz="1200" baseline="30000" dirty="0">
                <a:latin typeface="Times New Roman" pitchFamily="18" charset="0"/>
              </a:rPr>
              <a:t>+</a:t>
            </a:r>
            <a:r>
              <a:rPr lang="de-DE" altLang="de-DE" sz="1200" dirty="0">
                <a:latin typeface="Times New Roman" pitchFamily="18" charset="0"/>
              </a:rPr>
              <a:t>+</a:t>
            </a:r>
            <a:r>
              <a:rPr lang="de-DE" altLang="de-DE" sz="12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200" i="1" dirty="0">
                <a:latin typeface="Times New Roman" pitchFamily="18" charset="0"/>
              </a:rPr>
              <a:t>(99%)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362200" y="2886075"/>
            <a:ext cx="1571264" cy="276999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>
                <a:latin typeface="Times New Roman" pitchFamily="18" charset="0"/>
              </a:rPr>
              <a:t>p+e</a:t>
            </a:r>
            <a:r>
              <a:rPr lang="de-DE" altLang="de-DE" sz="1200" baseline="30000" dirty="0">
                <a:latin typeface="Times New Roman" pitchFamily="18" charset="0"/>
              </a:rPr>
              <a:t>-</a:t>
            </a:r>
            <a:r>
              <a:rPr lang="de-DE" altLang="de-DE" sz="1200" dirty="0">
                <a:latin typeface="Times New Roman" pitchFamily="18" charset="0"/>
              </a:rPr>
              <a:t>+p =&gt; </a:t>
            </a:r>
            <a:r>
              <a:rPr lang="de-DE" altLang="de-DE" sz="1200" baseline="30000" dirty="0">
                <a:latin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</a:rPr>
              <a:t>H+</a:t>
            </a:r>
            <a:r>
              <a:rPr lang="de-DE" altLang="de-DE" sz="12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 dirty="0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de-DE" altLang="de-DE" sz="1200" i="1" dirty="0">
                <a:latin typeface="Times New Roman" pitchFamily="18" charset="0"/>
              </a:rPr>
              <a:t>(1%)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524000" y="3400425"/>
            <a:ext cx="1175792" cy="276999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>
                <a:latin typeface="Times New Roman" pitchFamily="18" charset="0"/>
              </a:rPr>
              <a:t>2H+p =&gt; </a:t>
            </a:r>
            <a:r>
              <a:rPr lang="de-DE" altLang="de-DE" sz="1200" baseline="30000" dirty="0">
                <a:latin typeface="Times New Roman" pitchFamily="18" charset="0"/>
              </a:rPr>
              <a:t>3</a:t>
            </a:r>
            <a:r>
              <a:rPr lang="de-DE" altLang="de-DE" sz="1200" dirty="0">
                <a:latin typeface="Times New Roman" pitchFamily="18" charset="0"/>
              </a:rPr>
              <a:t>He+</a:t>
            </a:r>
            <a:r>
              <a:rPr lang="de-DE" altLang="de-DE" sz="1200" dirty="0">
                <a:latin typeface="Symbol" pitchFamily="18" charset="2"/>
              </a:rPr>
              <a:t>g</a:t>
            </a:r>
            <a:endParaRPr lang="en-US" altLang="de-DE" sz="1200" dirty="0">
              <a:latin typeface="Symbol" pitchFamily="18" charset="2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52000" y="4224338"/>
            <a:ext cx="1801826" cy="276999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36000" rIns="36000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3</a:t>
            </a:r>
            <a:r>
              <a:rPr lang="de-DE" altLang="de-DE" sz="1200" dirty="0">
                <a:latin typeface="Times New Roman" pitchFamily="18" charset="0"/>
              </a:rPr>
              <a:t>He+</a:t>
            </a:r>
            <a:r>
              <a:rPr lang="de-DE" altLang="de-DE" sz="1200" baseline="30000" dirty="0">
                <a:latin typeface="Times New Roman" pitchFamily="18" charset="0"/>
              </a:rPr>
              <a:t>3</a:t>
            </a:r>
            <a:r>
              <a:rPr lang="de-DE" altLang="de-DE" sz="1200" dirty="0">
                <a:latin typeface="Times New Roman" pitchFamily="18" charset="0"/>
              </a:rPr>
              <a:t>He =&gt; </a:t>
            </a:r>
            <a:r>
              <a:rPr lang="de-DE" altLang="de-DE" sz="1200" baseline="30000" dirty="0">
                <a:latin typeface="Times New Roman" pitchFamily="18" charset="0"/>
              </a:rPr>
              <a:t>4</a:t>
            </a:r>
            <a:r>
              <a:rPr lang="de-DE" altLang="de-DE" sz="1200" dirty="0">
                <a:latin typeface="Times New Roman" pitchFamily="18" charset="0"/>
              </a:rPr>
              <a:t>He+2p </a:t>
            </a:r>
            <a:r>
              <a:rPr lang="de-DE" altLang="de-DE" sz="1200" i="1" dirty="0">
                <a:latin typeface="Times New Roman" pitchFamily="18" charset="0"/>
              </a:rPr>
              <a:t>(86%)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371600" y="4764088"/>
            <a:ext cx="1778051" cy="276999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smtClean="0">
                <a:latin typeface="Times New Roman" pitchFamily="18" charset="0"/>
              </a:rPr>
              <a:t>3</a:t>
            </a:r>
            <a:r>
              <a:rPr lang="de-DE" altLang="de-DE" sz="1200" smtClean="0">
                <a:latin typeface="Times New Roman" pitchFamily="18" charset="0"/>
              </a:rPr>
              <a:t>He+</a:t>
            </a:r>
            <a:r>
              <a:rPr lang="de-DE" altLang="de-DE" sz="1200" baseline="30000" smtClean="0">
                <a:latin typeface="Times New Roman" pitchFamily="18" charset="0"/>
              </a:rPr>
              <a:t>4</a:t>
            </a:r>
            <a:r>
              <a:rPr lang="de-DE" altLang="de-DE" sz="1200" smtClean="0">
                <a:latin typeface="Times New Roman" pitchFamily="18" charset="0"/>
              </a:rPr>
              <a:t>He =&gt; </a:t>
            </a:r>
            <a:r>
              <a:rPr lang="de-DE" altLang="de-DE" sz="1200" baseline="30000" smtClean="0">
                <a:latin typeface="Times New Roman" pitchFamily="18" charset="0"/>
              </a:rPr>
              <a:t>7</a:t>
            </a:r>
            <a:r>
              <a:rPr lang="de-DE" altLang="de-DE" sz="1200" smtClean="0">
                <a:latin typeface="Times New Roman" pitchFamily="18" charset="0"/>
              </a:rPr>
              <a:t>Be+</a:t>
            </a:r>
            <a:r>
              <a:rPr lang="de-DE" altLang="de-DE" sz="1200" smtClean="0">
                <a:latin typeface="Symbol" pitchFamily="18" charset="2"/>
              </a:rPr>
              <a:t>g</a:t>
            </a:r>
            <a:r>
              <a:rPr lang="de-DE" altLang="de-DE" sz="1200" smtClean="0">
                <a:latin typeface="Times New Roman" pitchFamily="18" charset="0"/>
              </a:rPr>
              <a:t> </a:t>
            </a:r>
            <a:r>
              <a:rPr lang="de-DE" altLang="de-DE" sz="1200" i="1" dirty="0">
                <a:latin typeface="Times New Roman" pitchFamily="18" charset="0"/>
              </a:rPr>
              <a:t>(14%)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196000" y="5253038"/>
            <a:ext cx="1585938" cy="62786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7</a:t>
            </a:r>
            <a:r>
              <a:rPr lang="de-DE" altLang="de-DE" sz="1200" dirty="0">
                <a:latin typeface="Times New Roman" pitchFamily="18" charset="0"/>
              </a:rPr>
              <a:t>Be + p =&gt; </a:t>
            </a:r>
            <a:r>
              <a:rPr lang="de-DE" altLang="de-DE" sz="1200" baseline="30000" dirty="0">
                <a:latin typeface="Times New Roman" pitchFamily="18" charset="0"/>
              </a:rPr>
              <a:t>8</a:t>
            </a:r>
            <a:r>
              <a:rPr lang="de-DE" altLang="de-DE" sz="1200" dirty="0">
                <a:latin typeface="Times New Roman" pitchFamily="18" charset="0"/>
              </a:rPr>
              <a:t>B + </a:t>
            </a:r>
            <a:r>
              <a:rPr lang="de-DE" altLang="de-DE" sz="1200" dirty="0">
                <a:latin typeface="Symbol" pitchFamily="18" charset="2"/>
              </a:rPr>
              <a:t>g</a:t>
            </a:r>
          </a:p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8</a:t>
            </a:r>
            <a:r>
              <a:rPr lang="de-DE" altLang="de-DE" sz="1200" dirty="0">
                <a:latin typeface="Times New Roman" pitchFamily="18" charset="0"/>
              </a:rPr>
              <a:t>B         =&gt; </a:t>
            </a:r>
            <a:r>
              <a:rPr lang="de-DE" altLang="de-DE" sz="1200" baseline="30000" dirty="0">
                <a:latin typeface="Times New Roman" pitchFamily="18" charset="0"/>
              </a:rPr>
              <a:t>8</a:t>
            </a:r>
            <a:r>
              <a:rPr lang="de-DE" altLang="de-DE" sz="1200" dirty="0">
                <a:latin typeface="Times New Roman" pitchFamily="18" charset="0"/>
              </a:rPr>
              <a:t>Be + e</a:t>
            </a:r>
            <a:r>
              <a:rPr lang="de-DE" altLang="de-DE" sz="1200" baseline="30000" dirty="0">
                <a:latin typeface="Times New Roman" pitchFamily="18" charset="0"/>
              </a:rPr>
              <a:t>+</a:t>
            </a:r>
            <a:r>
              <a:rPr lang="de-DE" altLang="de-DE" sz="1200" dirty="0">
                <a:latin typeface="Times New Roman" pitchFamily="18" charset="0"/>
              </a:rPr>
              <a:t>+ </a:t>
            </a:r>
            <a:r>
              <a:rPr lang="de-DE" altLang="de-DE" sz="12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200" dirty="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8</a:t>
            </a:r>
            <a:r>
              <a:rPr lang="de-DE" altLang="de-DE" sz="1200" dirty="0">
                <a:latin typeface="Times New Roman" pitchFamily="18" charset="0"/>
              </a:rPr>
              <a:t>Be       =&gt; 2 </a:t>
            </a:r>
            <a:r>
              <a:rPr lang="de-DE" altLang="de-DE" sz="1200" baseline="30000" dirty="0">
                <a:latin typeface="Times New Roman" pitchFamily="18" charset="0"/>
              </a:rPr>
              <a:t>4</a:t>
            </a:r>
            <a:r>
              <a:rPr lang="de-DE" altLang="de-DE" sz="1200" dirty="0">
                <a:latin typeface="Times New Roman" pitchFamily="18" charset="0"/>
              </a:rPr>
              <a:t>He    </a:t>
            </a:r>
            <a:r>
              <a:rPr lang="de-DE" altLang="de-DE" sz="1200" i="1" dirty="0">
                <a:latin typeface="Times New Roman" pitchFamily="18" charset="0"/>
              </a:rPr>
              <a:t>(1%)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24000" y="5253038"/>
            <a:ext cx="1750530" cy="49859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7</a:t>
            </a:r>
            <a:r>
              <a:rPr lang="de-DE" altLang="de-DE" sz="1200" dirty="0">
                <a:latin typeface="Times New Roman" pitchFamily="18" charset="0"/>
              </a:rPr>
              <a:t>Be + e</a:t>
            </a:r>
            <a:r>
              <a:rPr lang="de-DE" altLang="de-DE" sz="1200" baseline="30000" dirty="0">
                <a:latin typeface="Times New Roman" pitchFamily="18" charset="0"/>
              </a:rPr>
              <a:t>-</a:t>
            </a:r>
            <a:r>
              <a:rPr lang="de-DE" altLang="de-DE" sz="1200" dirty="0">
                <a:latin typeface="Times New Roman" pitchFamily="18" charset="0"/>
              </a:rPr>
              <a:t> =&gt;</a:t>
            </a:r>
            <a:r>
              <a:rPr lang="de-DE" altLang="de-DE" sz="1200" baseline="30000" dirty="0">
                <a:latin typeface="Times New Roman" pitchFamily="18" charset="0"/>
              </a:rPr>
              <a:t>7</a:t>
            </a:r>
            <a:r>
              <a:rPr lang="de-DE" altLang="de-DE" sz="1200" dirty="0">
                <a:latin typeface="Times New Roman" pitchFamily="18" charset="0"/>
              </a:rPr>
              <a:t>Li + </a:t>
            </a:r>
            <a:r>
              <a:rPr lang="de-DE" altLang="de-DE" sz="12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200" dirty="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7</a:t>
            </a:r>
            <a:r>
              <a:rPr lang="de-DE" altLang="de-DE" sz="1200" dirty="0">
                <a:latin typeface="Times New Roman" pitchFamily="18" charset="0"/>
              </a:rPr>
              <a:t>Li + p   =&gt; 2 </a:t>
            </a:r>
            <a:r>
              <a:rPr lang="de-DE" altLang="de-DE" sz="1200" baseline="30000" dirty="0">
                <a:latin typeface="Times New Roman" pitchFamily="18" charset="0"/>
              </a:rPr>
              <a:t>4</a:t>
            </a:r>
            <a:r>
              <a:rPr lang="de-DE" altLang="de-DE" sz="1200" dirty="0">
                <a:latin typeface="Times New Roman" pitchFamily="18" charset="0"/>
              </a:rPr>
              <a:t>He    </a:t>
            </a:r>
            <a:r>
              <a:rPr lang="de-DE" altLang="de-DE" sz="1200" i="1" dirty="0">
                <a:latin typeface="Times New Roman" pitchFamily="18" charset="0"/>
              </a:rPr>
              <a:t>(99%)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1066800" y="228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400">
                <a:solidFill>
                  <a:srgbClr val="FF9933"/>
                </a:solidFill>
                <a:latin typeface="Arial" charset="0"/>
              </a:defRPr>
            </a:lvl1pPr>
            <a:lvl2pPr algn="ctr">
              <a:defRPr sz="2400">
                <a:solidFill>
                  <a:srgbClr val="FF9933"/>
                </a:solidFill>
                <a:latin typeface="Arial" charset="0"/>
              </a:defRPr>
            </a:lvl2pPr>
            <a:lvl3pPr algn="ctr">
              <a:defRPr sz="2400">
                <a:solidFill>
                  <a:srgbClr val="FF9933"/>
                </a:solidFill>
                <a:latin typeface="Arial" charset="0"/>
              </a:defRPr>
            </a:lvl3pPr>
            <a:lvl4pPr algn="ctr">
              <a:defRPr sz="2400">
                <a:solidFill>
                  <a:srgbClr val="FF9933"/>
                </a:solidFill>
                <a:latin typeface="Arial" charset="0"/>
              </a:defRPr>
            </a:lvl4pPr>
            <a:lvl5pPr algn="ctr">
              <a:defRPr sz="2400">
                <a:solidFill>
                  <a:srgbClr val="FF993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proton-proton-cycle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457200" y="2590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pp-neutrino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286000" y="25908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 smtClean="0">
                <a:solidFill>
                  <a:srgbClr val="FF0000"/>
                </a:solidFill>
                <a:latin typeface="Times New Roman" pitchFamily="18" charset="0"/>
              </a:rPr>
              <a:t>pep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232000" y="4224338"/>
            <a:ext cx="1927378" cy="276999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36000" rIns="36000"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>
                <a:latin typeface="Times New Roman" pitchFamily="18" charset="0"/>
              </a:rPr>
              <a:t>3</a:t>
            </a:r>
            <a:r>
              <a:rPr lang="de-DE" altLang="de-DE" sz="1200" dirty="0">
                <a:latin typeface="Times New Roman" pitchFamily="18" charset="0"/>
              </a:rPr>
              <a:t>He+p </a:t>
            </a:r>
            <a:r>
              <a:rPr lang="de-DE" altLang="de-DE" sz="1200" dirty="0" smtClean="0">
                <a:latin typeface="Times New Roman" pitchFamily="18" charset="0"/>
              </a:rPr>
              <a:t>=&gt; </a:t>
            </a:r>
            <a:r>
              <a:rPr lang="de-DE" altLang="de-DE" sz="1200" baseline="30000" dirty="0" smtClean="0">
                <a:latin typeface="Times New Roman" pitchFamily="18" charset="0"/>
              </a:rPr>
              <a:t>4</a:t>
            </a:r>
            <a:r>
              <a:rPr lang="de-DE" altLang="de-DE" sz="1200" dirty="0" smtClean="0">
                <a:latin typeface="Times New Roman" pitchFamily="18" charset="0"/>
              </a:rPr>
              <a:t>He+</a:t>
            </a:r>
            <a:r>
              <a:rPr lang="de-DE" altLang="de-DE" sz="12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de-DE" altLang="de-DE" sz="1200" baseline="-250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de-DE" altLang="de-DE" sz="1200" dirty="0" smtClean="0">
                <a:latin typeface="Times New Roman" pitchFamily="18" charset="0"/>
              </a:rPr>
              <a:t>+e</a:t>
            </a:r>
            <a:r>
              <a:rPr lang="de-DE" altLang="de-DE" sz="1200" baseline="30000" dirty="0">
                <a:latin typeface="Times New Roman" pitchFamily="18" charset="0"/>
              </a:rPr>
              <a:t>+</a:t>
            </a:r>
            <a:r>
              <a:rPr lang="de-DE" altLang="de-DE" sz="1200" dirty="0">
                <a:latin typeface="Times New Roman" pitchFamily="18" charset="0"/>
              </a:rPr>
              <a:t> </a:t>
            </a:r>
            <a:r>
              <a:rPr lang="de-DE" altLang="de-DE" sz="1200" i="1" dirty="0">
                <a:latin typeface="Times New Roman" pitchFamily="18" charset="0"/>
              </a:rPr>
              <a:t>(&lt;&lt;1%)</a:t>
            </a:r>
            <a:endParaRPr lang="en-US" altLang="de-DE" sz="1200" i="1" dirty="0">
              <a:latin typeface="Times New Roman" pitchFamily="18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276600" y="3962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dirty="0" err="1" smtClean="0">
                <a:solidFill>
                  <a:srgbClr val="FF0000"/>
                </a:solidFill>
                <a:latin typeface="Times New Roman" pitchFamily="18" charset="0"/>
              </a:rPr>
              <a:t>hep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57200" y="5029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Be-neutrino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743200" y="502761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altLang="de-DE" sz="120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de-DE" sz="1200" dirty="0" smtClean="0">
                <a:solidFill>
                  <a:srgbClr val="FF0000"/>
                </a:solidFill>
                <a:latin typeface="Times New Roman" pitchFamily="18" charset="0"/>
              </a:rPr>
              <a:t>B-neutrino</a:t>
            </a:r>
            <a:endParaRPr lang="en-US" altLang="de-DE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1295400" y="3173413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2209800" y="3159125"/>
            <a:ext cx="7620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117725" y="3657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1066800" y="3962400"/>
            <a:ext cx="220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0668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117725" y="39624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117725" y="5029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3276600" y="3962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28600" y="2286000"/>
            <a:ext cx="40386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4403"/>
            <a:ext cx="9208654" cy="60056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133475"/>
            <a:ext cx="79819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emission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03" y="720000"/>
            <a:ext cx="6579394" cy="33218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1547664" y="45000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 loss: ~2%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47436" y="4500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 loss: 4%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15570" y="4500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pp-III loss: 28%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2124000" y="2628000"/>
            <a:ext cx="0" cy="1764972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184000" y="3780000"/>
            <a:ext cx="0" cy="6120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7200000" y="4068000"/>
            <a:ext cx="0" cy="3600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283968" y="720000"/>
            <a:ext cx="180000" cy="28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236296" y="3384000"/>
            <a:ext cx="180000" cy="28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238000" y="3068960"/>
            <a:ext cx="180000" cy="288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860032" y="743873"/>
                <a:ext cx="1438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=0.27 </m:t>
                      </m:r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sz="1600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743873"/>
                <a:ext cx="1438214" cy="246221"/>
              </a:xfrm>
              <a:prstGeom prst="rect">
                <a:avLst/>
              </a:prstGeom>
              <a:blipFill>
                <a:blip r:embed="rId3"/>
                <a:stretch>
                  <a:fillRect r="-2119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750282" y="3079993"/>
                <a:ext cx="17497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=0,39, 0.86 </m:t>
                      </m:r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sz="1600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82" y="3079993"/>
                <a:ext cx="1749710" cy="246221"/>
              </a:xfrm>
              <a:prstGeom prst="rect">
                <a:avLst/>
              </a:prstGeom>
              <a:blipFill>
                <a:blip r:embed="rId4"/>
                <a:stretch>
                  <a:fillRect l="-2091" r="-1742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7668000" y="3600000"/>
                <a:ext cx="1438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=6.74 </m:t>
                      </m:r>
                      <m:r>
                        <a:rPr lang="de-DE" sz="1600" b="0" i="1" smtClean="0">
                          <a:solidFill>
                            <a:srgbClr val="339933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sz="1600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00" y="3600000"/>
                <a:ext cx="1438214" cy="246221"/>
              </a:xfrm>
              <a:prstGeom prst="rect">
                <a:avLst/>
              </a:prstGeom>
              <a:blipFill>
                <a:blip r:embed="rId5"/>
                <a:stretch>
                  <a:fillRect r="-1695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1260000" y="5220000"/>
            <a:ext cx="320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&lt;E&gt;/Q = 0,27/26.73 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480000" y="57600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loss: 2.3%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emission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21" y="2492896"/>
            <a:ext cx="5741158" cy="28342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20000" y="900000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neutrino energies from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electron capture?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1440000"/>
                <a:ext cx="2086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baseline="300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𝐿𝑖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2086469" cy="276999"/>
              </a:xfrm>
              <a:prstGeom prst="rect">
                <a:avLst/>
              </a:prstGeom>
              <a:blipFill>
                <a:blip r:embed="rId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608000" y="3276000"/>
                <a:ext cx="295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3276000"/>
                <a:ext cx="295466" cy="276999"/>
              </a:xfrm>
              <a:prstGeom prst="rect">
                <a:avLst/>
              </a:prstGeom>
              <a:blipFill>
                <a:blip r:embed="rId4"/>
                <a:stretch>
                  <a:fillRect l="-18750" r="-4167" b="-1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608000" y="4304129"/>
                <a:ext cx="295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304129"/>
                <a:ext cx="295466" cy="276999"/>
              </a:xfrm>
              <a:prstGeom prst="rect">
                <a:avLst/>
              </a:prstGeom>
              <a:blipFill>
                <a:blip r:embed="rId5"/>
                <a:stretch>
                  <a:fillRect l="-18750" r="-4167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Neutrino Production</a:t>
            </a:r>
            <a:endParaRPr lang="en-US" dirty="0"/>
          </a:p>
        </p:txBody>
      </p:sp>
      <p:pic>
        <p:nvPicPr>
          <p:cNvPr id="4" name="Grafik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4403"/>
            <a:ext cx="9208654" cy="60056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44" y="2227739"/>
            <a:ext cx="2703637" cy="26589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" y="2222677"/>
            <a:ext cx="2659845" cy="2664000"/>
          </a:xfrm>
          <a:prstGeom prst="rect">
            <a:avLst/>
          </a:prstGeom>
        </p:spPr>
      </p:pic>
      <p:pic>
        <p:nvPicPr>
          <p:cNvPr id="8" name="Picture 35" descr="s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778264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45081" y="5760000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Neutrinos as signature for probing the solar core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Sun</a:t>
            </a:r>
            <a:endParaRPr lang="en-US" dirty="0"/>
          </a:p>
        </p:txBody>
      </p:sp>
      <p:pic>
        <p:nvPicPr>
          <p:cNvPr id="3" name="Picture 1027" descr="E:\Figures\Labeled\CH09\FG09_002.JPG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4805" r="14667" b="4083"/>
          <a:stretch>
            <a:fillRect/>
          </a:stretch>
        </p:blipFill>
        <p:spPr bwMode="auto">
          <a:xfrm>
            <a:off x="6" y="554414"/>
            <a:ext cx="3985616" cy="34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4500000"/>
            <a:ext cx="240226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Radius: 7·10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Mass: 2·10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Density: 1.4 g/cm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baseline="30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Luminosity: ~ 4·10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</a:p>
        </p:txBody>
      </p:sp>
      <p:pic>
        <p:nvPicPr>
          <p:cNvPr id="5" name="Picture 2" descr="F:\ARNY\1102.JPG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6133" r="7622" b="13863"/>
          <a:stretch>
            <a:fillRect/>
          </a:stretch>
        </p:blipFill>
        <p:spPr bwMode="auto">
          <a:xfrm>
            <a:off x="4536000" y="554400"/>
            <a:ext cx="4580755" cy="3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34697"/>
              </p:ext>
            </p:extLst>
          </p:nvPr>
        </p:nvGraphicFramePr>
        <p:xfrm>
          <a:off x="5861960" y="4320000"/>
          <a:ext cx="1928834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230">
                  <a:extLst>
                    <a:ext uri="{9D8B030D-6E8A-4147-A177-3AD203B41FA5}">
                      <a16:colId xmlns:a16="http://schemas.microsoft.com/office/drawing/2014/main" val="722762024"/>
                    </a:ext>
                  </a:extLst>
                </a:gridCol>
                <a:gridCol w="1027604">
                  <a:extLst>
                    <a:ext uri="{9D8B030D-6E8A-4147-A177-3AD203B41FA5}">
                      <a16:colId xmlns:a16="http://schemas.microsoft.com/office/drawing/2014/main" val="2940894911"/>
                    </a:ext>
                  </a:extLst>
                </a:gridCol>
              </a:tblGrid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73.46%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30729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24.85%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601181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38798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292508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33155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0157"/>
                  </a:ext>
                </a:extLst>
              </a:tr>
              <a:tr h="18091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de-DE" sz="1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0.09%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8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900000"/>
            <a:ext cx="7416800" cy="512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9" y="554400"/>
            <a:ext cx="7137257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star expand and become a red giant?</a:t>
            </a: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81000" y="1219200"/>
            <a:ext cx="78149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higher Coulomb barrier He burning requires much higher temperatures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drastic change in central temperature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 has to readjust to a new configuration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57200" y="2362200"/>
            <a:ext cx="72026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argument:</a:t>
            </a:r>
          </a:p>
          <a:p>
            <a:pPr lvl="1"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about the same Luminosity – similar temperature gradient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much higher T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need larger star for same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40000" y="4495800"/>
            <a:ext cx="8148384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sun becomes a red giant in about 5 Bio years, it will almost fill the orbit of Mars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1325" y="3694113"/>
            <a:ext cx="5698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mass stars become red giants during shell H-burning</a:t>
            </a:r>
          </a:p>
        </p:txBody>
      </p:sp>
    </p:spTree>
    <p:extLst>
      <p:ext uri="{BB962C8B-B14F-4D97-AF65-F5344CB8AC3E}">
        <p14:creationId xmlns:p14="http://schemas.microsoft.com/office/powerpoint/2010/main" val="12127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Giants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073150"/>
            <a:ext cx="6197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 Russell Diagram</a:t>
            </a:r>
            <a:endParaRPr lang="en-US" dirty="0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5" y="554403"/>
            <a:ext cx="9208654" cy="60056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20000" y="2520000"/>
            <a:ext cx="2834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Sequence Stars are identified as stars in their hydrogen burning stage. As more massive the star is as larger its size, its energy production (temperature) and its luminosity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 12" descr="H-R-Diagra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b="-41"/>
          <a:stretch>
            <a:fillRect/>
          </a:stretch>
        </p:blipFill>
        <p:spPr bwMode="auto">
          <a:xfrm>
            <a:off x="0" y="554400"/>
            <a:ext cx="6191250" cy="59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0" y="3420000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de-DE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burning in stars</a:t>
            </a:r>
            <a:endParaRPr lang="en-US" dirty="0"/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240" y="554400"/>
            <a:ext cx="10698480" cy="60203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339752" y="17526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in induced reaction have lowest Coulomb barrier             highest reaction rate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feil nach rechts 7"/>
          <p:cNvSpPr>
            <a:spLocks noChangeAspect="1"/>
          </p:cNvSpPr>
          <p:nvPr/>
        </p:nvSpPr>
        <p:spPr>
          <a:xfrm>
            <a:off x="4212000" y="2128996"/>
            <a:ext cx="427369" cy="2116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199928" y="2716268"/>
            <a:ext cx="474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burning provides energy production in “Main Sequence Stars” in the HR diagram (sun) until hydrogen fuel is depleted → the life time of main sequence star depends on the reaction rates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67297" y="4233862"/>
            <a:ext cx="474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stellar evolution, of subsequent evolutionary stages depend on the subsequent nucleosynthesis mechanism or their nuclear fuel processing!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Bildschirmpräsentation (4:3)</PresentationFormat>
  <Paragraphs>247</Paragraphs>
  <Slides>22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Times New Roman</vt:lpstr>
      <vt:lpstr>Wingdings</vt:lpstr>
      <vt:lpstr>2_Larissa</vt:lpstr>
      <vt:lpstr>Equation</vt:lpstr>
      <vt:lpstr>Outline: Hydrogen burning</vt:lpstr>
      <vt:lpstr>PowerPoint-Präsentation</vt:lpstr>
      <vt:lpstr>Properties of the Sun</vt:lpstr>
      <vt:lpstr>PowerPoint-Präsentation</vt:lpstr>
      <vt:lpstr>PowerPoint-Präsentation</vt:lpstr>
      <vt:lpstr>Why does the star expand and become a red giant?</vt:lpstr>
      <vt:lpstr>Red Giants</vt:lpstr>
      <vt:lpstr>Hertzsprung Russell Diagram</vt:lpstr>
      <vt:lpstr>Hydrogen burning in stars</vt:lpstr>
      <vt:lpstr>The p-p chains</vt:lpstr>
      <vt:lpstr>pp-chains</vt:lpstr>
      <vt:lpstr>pp-chains</vt:lpstr>
      <vt:lpstr>pp-chains</vt:lpstr>
      <vt:lpstr>pp-chains</vt:lpstr>
      <vt:lpstr>pp-chains</vt:lpstr>
      <vt:lpstr>Summary pp-chain</vt:lpstr>
      <vt:lpstr>Summary pp-chain</vt:lpstr>
      <vt:lpstr>Solar fusion: the pp-chain</vt:lpstr>
      <vt:lpstr>Neutrinos from the sun</vt:lpstr>
      <vt:lpstr>Neutrino emission</vt:lpstr>
      <vt:lpstr>Neutrino emission</vt:lpstr>
      <vt:lpstr>Solar Neutrino Production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412</cp:revision>
  <dcterms:created xsi:type="dcterms:W3CDTF">2016-04-06T12:04:03Z</dcterms:created>
  <dcterms:modified xsi:type="dcterms:W3CDTF">2023-03-29T11:01:49Z</dcterms:modified>
</cp:coreProperties>
</file>