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72" r:id="rId2"/>
    <p:sldId id="273" r:id="rId3"/>
    <p:sldId id="274" r:id="rId4"/>
    <p:sldId id="289" r:id="rId5"/>
    <p:sldId id="288" r:id="rId6"/>
    <p:sldId id="275" r:id="rId7"/>
    <p:sldId id="276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90" r:id="rId19"/>
    <p:sldId id="291" r:id="rId20"/>
    <p:sldId id="292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3" r:id="rId29"/>
    <p:sldId id="284" r:id="rId30"/>
    <p:sldId id="286" r:id="rId31"/>
    <p:sldId id="287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3333FF"/>
    <a:srgbClr val="99CCFF"/>
    <a:srgbClr val="6699FF"/>
    <a:srgbClr val="00CC00"/>
    <a:srgbClr val="FF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3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74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754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865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94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523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77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442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939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816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2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097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15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005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446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857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99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500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186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32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82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9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4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93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83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36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328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800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77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6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84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7.png"/><Relationship Id="rId4" Type="http://schemas.openxmlformats.org/officeDocument/2006/relationships/image" Target="../media/image2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jpg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081089" y="5373216"/>
            <a:ext cx="2691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hydrostatic equilibrium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gas assumption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virial theorem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timescales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mean molecular weight 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720000" y="900000"/>
            <a:ext cx="71643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depend upon the composition of the gas and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ionization. For example: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•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 hydrogen: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ionized hydrogen: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central regions of stars, OK to assume that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elements are fully ionized.</a:t>
            </a:r>
          </a:p>
          <a:p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 abundances of different elements per unit mass by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- mass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electron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- mass 4m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two electrons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rest, `metals’, average mass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A·m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approximately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/ 2)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per nucleus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mean molecular weight 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9000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density of the plasma is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add up number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densities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hydrogen, helium, and metal nuclei, plus electrons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each species: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559552"/>
                  </p:ext>
                </p:extLst>
              </p:nvPr>
            </p:nvGraphicFramePr>
            <p:xfrm>
              <a:off x="1524000" y="1799787"/>
              <a:ext cx="6096000" cy="16877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7840">
                      <a:extLst>
                        <a:ext uri="{9D8B030D-6E8A-4147-A177-3AD203B41FA5}">
                          <a16:colId xmlns:a16="http://schemas.microsoft.com/office/drawing/2014/main" val="3373629575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89973293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55627662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79582549"/>
                        </a:ext>
                      </a:extLst>
                    </a:gridCol>
                  </a:tblGrid>
                  <a:tr h="273931">
                    <a:tc>
                      <a:txBody>
                        <a:bodyPr/>
                        <a:lstStyle/>
                        <a:p>
                          <a:pPr algn="ctr"/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endParaRPr lang="en-US" b="1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</a:t>
                          </a:r>
                          <a:endParaRPr lang="en-US" b="1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metals</a:t>
                          </a:r>
                          <a:endParaRPr lang="en-US" b="1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7773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density</a:t>
                          </a:r>
                        </a:p>
                        <a:p>
                          <a:pPr algn="ctr"/>
                          <a:r>
                            <a:rPr lang="en-US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 nuclei</a:t>
                          </a:r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𝑍</m:t>
                                    </m:r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3128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density</a:t>
                          </a:r>
                        </a:p>
                        <a:p>
                          <a:pPr algn="ctr"/>
                          <a:r>
                            <a:rPr lang="en-US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 electrons</a:t>
                          </a:r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lang="en-US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𝑍</m:t>
                                    </m:r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de-DE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3366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559552"/>
                  </p:ext>
                </p:extLst>
              </p:nvPr>
            </p:nvGraphicFramePr>
            <p:xfrm>
              <a:off x="1524000" y="1799787"/>
              <a:ext cx="6096000" cy="16877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7840">
                      <a:extLst>
                        <a:ext uri="{9D8B030D-6E8A-4147-A177-3AD203B41FA5}">
                          <a16:colId xmlns:a16="http://schemas.microsoft.com/office/drawing/2014/main" val="3373629575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89973293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55627662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7958254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endParaRPr lang="en-US" b="1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</a:t>
                          </a:r>
                          <a:endParaRPr lang="en-US" b="1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metals</a:t>
                          </a:r>
                          <a:endParaRPr lang="en-US" b="1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7773215"/>
                      </a:ext>
                    </a:extLst>
                  </a:tr>
                  <a:tr h="660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density</a:t>
                          </a:r>
                        </a:p>
                        <a:p>
                          <a:pPr algn="ctr"/>
                          <a:r>
                            <a:rPr lang="en-US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 nuclei</a:t>
                          </a:r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11864" t="-59633" r="-211864" b="-111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59633" r="-100000" b="-111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59633" b="-1110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3128006"/>
                      </a:ext>
                    </a:extLst>
                  </a:tr>
                  <a:tr h="6619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density</a:t>
                          </a:r>
                        </a:p>
                        <a:p>
                          <a:pPr algn="ctr"/>
                          <a:r>
                            <a:rPr lang="en-US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 electrons</a:t>
                          </a:r>
                          <a:endParaRPr lang="en-US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11864" t="-159633" r="-211864" b="-11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59633" r="-100000" b="-11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59633" b="-110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3366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900000" y="3960000"/>
                <a:ext cx="377148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960000"/>
                <a:ext cx="3771482" cy="565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076056" y="4058200"/>
            <a:ext cx="243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assuming that A &gt;&gt;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017517" y="5096378"/>
                <a:ext cx="3469861" cy="6914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17" y="5096378"/>
                <a:ext cx="3469861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feil nach rechts 8"/>
          <p:cNvSpPr/>
          <p:nvPr/>
        </p:nvSpPr>
        <p:spPr>
          <a:xfrm>
            <a:off x="1524000" y="5269245"/>
            <a:ext cx="720080" cy="345736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ean molecular weight </a:t>
            </a:r>
            <a:r>
              <a:rPr lang="el-GR" dirty="0" smtClean="0"/>
              <a:t>μ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"/>
            <a:ext cx="788780" cy="781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60000" y="648000"/>
                <a:ext cx="8460472" cy="596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mean mass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𝑗𝐼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𝑗𝐼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j,I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ion number density of ion j,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j,I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its mass, and n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numbers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mass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electron (and then we ignore the electron mass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The mass of 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jth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ion is approximately its number of protons and neutrons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times 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de-DE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de-DE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j,I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de-DE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e-DE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de-DE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·m</a:t>
                </a:r>
                <a:r>
                  <a:rPr lang="de-DE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de-DE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then we define</a:t>
                </a:r>
              </a:p>
              <a:p>
                <a:endParaRPr lang="de-DE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interpreted as the average mass per particle (ion, electron, etc.) in units of 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the total particle number density in the gas is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one ionized atom contributes 1 nucleus plus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electrons.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charge of each nucleus)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648000"/>
                <a:ext cx="8460472" cy="5969326"/>
              </a:xfrm>
              <a:prstGeom prst="rect">
                <a:avLst/>
              </a:prstGeom>
              <a:blipFill>
                <a:blip r:embed="rId4"/>
                <a:stretch>
                  <a:fillRect l="-576" t="-510" r="-1153" b="-6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7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ean molecular weight </a:t>
            </a:r>
            <a:r>
              <a:rPr lang="el-GR" dirty="0" smtClean="0"/>
              <a:t>μ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"/>
            <a:ext cx="788780" cy="7811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" y="1196752"/>
            <a:ext cx="8341043" cy="369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ean molecular weight </a:t>
            </a:r>
            <a:r>
              <a:rPr lang="el-GR" dirty="0" smtClean="0"/>
              <a:t>μ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"/>
            <a:ext cx="788780" cy="78115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9" y="980728"/>
            <a:ext cx="8375333" cy="506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ean molecular weight </a:t>
            </a:r>
            <a:r>
              <a:rPr lang="el-GR" dirty="0" smtClean="0"/>
              <a:t>μ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"/>
            <a:ext cx="788780" cy="7811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" y="781164"/>
            <a:ext cx="8392478" cy="22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ean molecular weight </a:t>
            </a:r>
            <a:r>
              <a:rPr lang="el-GR" dirty="0" smtClean="0"/>
              <a:t>μ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889595"/>
            <a:ext cx="82010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ean molecular weight </a:t>
            </a:r>
            <a:r>
              <a:rPr lang="el-GR" dirty="0" smtClean="0"/>
              <a:t>μ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980728"/>
            <a:ext cx="85820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Order-of-Magnitude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899592" y="1124744"/>
                <a:ext cx="6552728" cy="451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see if we can estimate roughly the conditions in the 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Solar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core.</a:t>
                </a:r>
              </a:p>
              <a:p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F / A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⨀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⨀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≈4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⨀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⨀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/4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⨀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⨀</m:t>
                              </m:r>
                            </m:sub>
                          </m:s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2⋅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⨀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≈7⋅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≈6.67∙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−11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N/m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and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surely an underestimate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 value: P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2·10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N/m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endPara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the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de-DE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⨀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b="0" dirty="0" smtClean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≈1.4⋅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−23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≈1.7⋅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−27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𝑒𝑠𝑡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1.6⋅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 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1.57⋅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bad!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124744"/>
                <a:ext cx="6552728" cy="4515916"/>
              </a:xfrm>
              <a:prstGeom prst="rect">
                <a:avLst/>
              </a:prstGeom>
              <a:blipFill>
                <a:blip r:embed="rId3"/>
                <a:stretch>
                  <a:fillRect l="-838" t="-8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900000" y="6120001"/>
            <a:ext cx="5688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 = 7·10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M = 2·10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1.67·10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kg, 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6,67·10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216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" y="720000"/>
            <a:ext cx="756666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0" y="-1498600"/>
            <a:ext cx="13004800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1906" r="1854"/>
          <a:stretch>
            <a:fillRect/>
          </a:stretch>
        </p:blipFill>
        <p:spPr bwMode="auto">
          <a:xfrm>
            <a:off x="180000" y="3060000"/>
            <a:ext cx="4857750" cy="3657600"/>
          </a:xfrm>
          <a:prstGeom prst="rect">
            <a:avLst/>
          </a:prstGeom>
          <a:noFill/>
          <a:ln w="177800">
            <a:solidFill>
              <a:srgbClr val="E6E7E5"/>
            </a:solidFill>
            <a:miter lim="800000"/>
            <a:headEnd/>
            <a:tailEnd/>
          </a:ln>
          <a:effectLst>
            <a:outerShdw blurRad="76200" dist="190499" dir="5400000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/>
          </p:cNvSpPr>
          <p:nvPr/>
        </p:nvSpPr>
        <p:spPr bwMode="auto">
          <a:xfrm>
            <a:off x="3600000" y="0"/>
            <a:ext cx="547260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sym typeface="Chalkboard" charset="0"/>
              </a:rPr>
              <a:t>Stars are the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sym typeface="Chalkboard" charset="0"/>
              </a:rPr>
              <a:t>building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sym typeface="Chalkboard" charset="0"/>
              </a:rPr>
              <a:t>blocks of our Universe</a:t>
            </a:r>
          </a:p>
        </p:txBody>
      </p:sp>
    </p:spTree>
    <p:extLst>
      <p:ext uri="{BB962C8B-B14F-4D97-AF65-F5344CB8AC3E}">
        <p14:creationId xmlns:p14="http://schemas.microsoft.com/office/powerpoint/2010/main" val="34601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720000"/>
            <a:ext cx="75895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The virial theorem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720000" y="90000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Gravity has a very important property which relates the gravitational energy of a star to its thermal energy.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particle in a circular orbit of radius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around a mass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1390650" cy="132397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600000" y="21600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 of particle 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600000" y="3419708"/>
                <a:ext cx="4824536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of particle is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(Kepler)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419708"/>
                <a:ext cx="4824536" cy="656013"/>
              </a:xfrm>
              <a:prstGeom prst="rect">
                <a:avLst/>
              </a:prstGeom>
              <a:blipFill>
                <a:blip r:embed="rId4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39952" y="2713706"/>
                <a:ext cx="16163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713706"/>
                <a:ext cx="1616340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600000" y="4095354"/>
                <a:ext cx="4824536" cy="76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kinetic energy is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i.e. 2K=-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de-DE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de-DE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2K+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095354"/>
                <a:ext cx="4824536" cy="762773"/>
              </a:xfrm>
              <a:prstGeom prst="rect">
                <a:avLst/>
              </a:prstGeom>
              <a:blipFill>
                <a:blip r:embed="rId6"/>
                <a:stretch>
                  <a:fillRect l="-885" b="-1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600000" y="5040000"/>
                <a:ext cx="4824536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energy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de-DE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5040000"/>
                <a:ext cx="4824536" cy="785536"/>
              </a:xfrm>
              <a:prstGeom prst="rect">
                <a:avLst/>
              </a:prstGeom>
              <a:blipFill>
                <a:blip r:embed="rId7"/>
                <a:stretch>
                  <a:fillRect l="-885" t="-4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720000" y="5940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Consequence: when something loses energy in gravity it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speeds up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97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virial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900000"/>
                <a:ext cx="7128792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virial theorem turns out to be true for a wide variety of systems from clusters of galaxies to an ideal gas; thus for a star we also have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de-DE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U is the total internal (thermal) energy of the star and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total gravitational energy.</a:t>
                </a:r>
              </a:p>
              <a:p>
                <a:endParaRPr lang="de-DE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a decrease in total energy E leads to a decrease in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an increase in U and hence T, i.e. when a star loses energy, it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heats up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de-DE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Fundamental principle: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stars have a negative heat capacity: they heat up when their total energy decreases.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de-DE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fact governs the fate of stars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128792" cy="4031873"/>
              </a:xfrm>
              <a:prstGeom prst="rect">
                <a:avLst/>
              </a:prstGeom>
              <a:blipFill>
                <a:blip r:embed="rId3"/>
                <a:stretch>
                  <a:fillRect l="-513" t="-908" b="-15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4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720000" y="900000"/>
            <a:ext cx="712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important timescales in the life of stars: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dynamical timescale –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scale on which a star would expand or contract if the balance between pressure gradients and gravity was suddenly disrupted</a:t>
            </a:r>
          </a:p>
          <a:p>
            <a:endParaRPr lang="en-US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timescale –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a star would take to radiate away its thermal energy if reactions stopped</a:t>
            </a:r>
          </a:p>
          <a:p>
            <a:endParaRPr lang="en-US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timescale –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a star would take to exhaust its nuclear fuel at current rate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720000" y="90000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Dynamical timescale: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timescale on which a star would expand or contract if it were not 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equilibrium, also called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free-fall timescale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682284" y="2046870"/>
                <a:ext cx="3851439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𝑐h𝑎𝑟𝑎𝑐𝑡𝑒𝑟𝑖𝑠𝑡𝑖𝑐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𝑟𝑎𝑑𝑖𝑢𝑠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𝑐h𝑎𝑟𝑎𝑐𝑡𝑒𝑟𝑖𝑠𝑡𝑖𝑐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𝑣𝑒𝑙𝑜𝑐𝑖𝑡𝑦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𝑒𝑠𝑐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284" y="2046870"/>
                <a:ext cx="3851439" cy="573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1043608" y="284364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Escape velocity from the surface of the star: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736000" y="3436516"/>
                <a:ext cx="300370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=620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0" y="3436516"/>
                <a:ext cx="3003707" cy="818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736000" y="4482842"/>
                <a:ext cx="179651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0" y="4482842"/>
                <a:ext cx="1796517" cy="818366"/>
              </a:xfrm>
              <a:prstGeom prst="rect">
                <a:avLst/>
              </a:prstGeom>
              <a:blipFill>
                <a:blip r:embed="rId5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044000" y="5760000"/>
                <a:ext cx="6032998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Sun (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7·10</a:t>
                </a:r>
                <a:r>
                  <a:rPr lang="en-US" sz="1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M = 2·10</a:t>
                </a:r>
                <a:r>
                  <a:rPr lang="en-US" sz="1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kg, G = 6,67·10</a:t>
                </a:r>
                <a:r>
                  <a:rPr lang="en-US" sz="1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-11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1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" y="5760000"/>
                <a:ext cx="6032998" cy="391261"/>
              </a:xfrm>
              <a:prstGeom prst="rect">
                <a:avLst/>
              </a:prstGeom>
              <a:blipFill>
                <a:blip r:embed="rId6"/>
                <a:stretch>
                  <a:fillRect l="-808" t="-9375" b="-18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2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900000"/>
                <a:ext cx="712879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Thermal timescale: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timescale for the star to radiate away its energy if nuclear reactions were switched off: also called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Kelvin-Helmholtz timescale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gravitational energy available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star radiates energy at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it can keep up this rate for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128792" cy="2585323"/>
              </a:xfrm>
              <a:prstGeom prst="rect">
                <a:avLst/>
              </a:prstGeom>
              <a:blipFill>
                <a:blip r:embed="rId3"/>
                <a:stretch>
                  <a:fillRect l="-684" t="-1415" b="-247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044000" y="5760000"/>
                <a:ext cx="4559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Sun,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3∙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≪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age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Earth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" y="5760000"/>
                <a:ext cx="4559133" cy="369332"/>
              </a:xfrm>
              <a:prstGeom prst="rect">
                <a:avLst/>
              </a:prstGeom>
              <a:blipFill>
                <a:blip r:embed="rId4"/>
                <a:stretch>
                  <a:fillRect l="-1070" t="-11667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780000" y="2222693"/>
                <a:ext cx="14275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222693"/>
                <a:ext cx="142757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780000" y="3830923"/>
                <a:ext cx="19672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𝑔𝑟𝑎𝑣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3830923"/>
                <a:ext cx="196720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3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720000" y="900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timescale: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times to exhaust nuclear fuel at current rate.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3225554"/>
                <a:ext cx="2481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Sun,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225554"/>
                <a:ext cx="2481770" cy="369332"/>
              </a:xfrm>
              <a:prstGeom prst="rect">
                <a:avLst/>
              </a:prstGeom>
              <a:blipFill>
                <a:blip r:embed="rId3"/>
                <a:stretch>
                  <a:fillRect l="-1966" t="-9836" b="-22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780000" y="1620000"/>
                <a:ext cx="167289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𝑛𝑢𝑐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1620000"/>
                <a:ext cx="167289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255561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an efficiency factor for nuclear fusion: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0.7%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mass of the core.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1262062"/>
            <a:ext cx="86772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900000"/>
                <a:ext cx="7128792" cy="3161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stars,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timescale of collapsing star, e.g. supernova</a:t>
                </a: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timescale of star before nuclear fusion starts, e.g. pre-main sequence lifetime</a:t>
                </a: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𝑛𝑢𝑐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timescale of star during nuclear fusion, e.g. main-sequence lifetime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128792" cy="3161250"/>
              </a:xfrm>
              <a:prstGeom prst="rect">
                <a:avLst/>
              </a:prstGeom>
              <a:blipFill>
                <a:blip r:embed="rId3"/>
                <a:stretch>
                  <a:fillRect l="-513" t="-1158" b="-23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30492" y="1412776"/>
                <a:ext cx="1883016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𝑛𝑢𝑐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492" y="1412776"/>
                <a:ext cx="1883016" cy="298928"/>
              </a:xfrm>
              <a:prstGeom prst="rect">
                <a:avLst/>
              </a:prstGeom>
              <a:blipFill>
                <a:blip r:embed="rId4"/>
                <a:stretch>
                  <a:fillRect l="-1299" b="-244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900000"/>
                <a:ext cx="712879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stars, most of the time, are in hydrostatic and thermal equilibrium, with slow changes in structure and composition occurring on the (long) timescale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𝑛𝑢𝑐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fusion occurs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something happens to a star faster than one of these timescales, then it will NOT be in equilibrium.</a:t>
                </a: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e.g. sudden addition of energy (nearby supernova?), sudden loss of mass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(binary interactions)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128792" cy="2585323"/>
              </a:xfrm>
              <a:prstGeom prst="rect">
                <a:avLst/>
              </a:prstGeom>
              <a:blipFill>
                <a:blip r:embed="rId3"/>
                <a:stretch>
                  <a:fillRect l="-513" t="-1415" r="-1111" b="-28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6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Hydrostatic Equilibrium: </a:t>
            </a:r>
            <a:r>
              <a:rPr lang="en-US" sz="1800" dirty="0" smtClean="0">
                <a:solidFill>
                  <a:schemeClr val="tx1"/>
                </a:solidFill>
              </a:rPr>
              <a:t>Stars as self-regulating system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900000"/>
            <a:ext cx="4608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is generated in the star’s hot core, then carried outward to the cooler surface.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a star, the inward force of gravity is balanced by the outward force of pressure.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star is stabilized (i.e. nuclear reactions are kept under control) by a pressure-temperature thermostat.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0" y="900000"/>
            <a:ext cx="2816679" cy="21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 show spectra very close to black-body radiation</a:t>
            </a:r>
            <a:endParaRPr lang="en-US" dirty="0"/>
          </a:p>
        </p:txBody>
      </p:sp>
      <p:sp>
        <p:nvSpPr>
          <p:cNvPr id="4" name="Oval 2"/>
          <p:cNvSpPr/>
          <p:nvPr/>
        </p:nvSpPr>
        <p:spPr>
          <a:xfrm>
            <a:off x="683568" y="620688"/>
            <a:ext cx="1296988" cy="12969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5" name="Gerade Verbindung mit Pfeil 4"/>
          <p:cNvCxnSpPr>
            <a:cxnSpLocks noChangeShapeType="1"/>
            <a:endCxn id="4" idx="6"/>
          </p:cNvCxnSpPr>
          <p:nvPr/>
        </p:nvCxnSpPr>
        <p:spPr bwMode="auto">
          <a:xfrm>
            <a:off x="1332856" y="1268388"/>
            <a:ext cx="647700" cy="0"/>
          </a:xfrm>
          <a:prstGeom prst="straightConnector1">
            <a:avLst/>
          </a:prstGeom>
          <a:noFill/>
          <a:ln w="25400">
            <a:solidFill>
              <a:srgbClr val="31003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1437631" y="1196951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altLang="de-DE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de-DE" alt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593831" y="692126"/>
            <a:ext cx="1219200" cy="1066800"/>
            <a:chOff x="8305800" y="1905000"/>
            <a:chExt cx="1219200" cy="1066800"/>
          </a:xfrm>
        </p:grpSpPr>
        <p:sp>
          <p:nvSpPr>
            <p:cNvPr id="8" name="Arc 5"/>
            <p:cNvSpPr/>
            <p:nvPr/>
          </p:nvSpPr>
          <p:spPr>
            <a:xfrm flipH="1">
              <a:off x="8305800" y="1905000"/>
              <a:ext cx="1219200" cy="1066800"/>
            </a:xfrm>
            <a:prstGeom prst="arc">
              <a:avLst>
                <a:gd name="adj1" fmla="val 20074519"/>
                <a:gd name="adj2" fmla="val 1494777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" name="Straight Connector 6"/>
            <p:cNvCxnSpPr/>
            <p:nvPr/>
          </p:nvCxnSpPr>
          <p:spPr>
            <a:xfrm>
              <a:off x="8305800" y="2133600"/>
              <a:ext cx="609600" cy="304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/>
            <p:cNvCxnSpPr/>
            <p:nvPr/>
          </p:nvCxnSpPr>
          <p:spPr>
            <a:xfrm flipV="1">
              <a:off x="8305800" y="2438400"/>
              <a:ext cx="609600" cy="304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7"/>
            <p:cNvSpPr/>
            <p:nvPr/>
          </p:nvSpPr>
          <p:spPr>
            <a:xfrm>
              <a:off x="8305800" y="2286000"/>
              <a:ext cx="1524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2" name="Gerade Verbindung mit Pfeil 11"/>
          <p:cNvCxnSpPr>
            <a:cxnSpLocks noChangeShapeType="1"/>
          </p:cNvCxnSpPr>
          <p:nvPr/>
        </p:nvCxnSpPr>
        <p:spPr bwMode="auto">
          <a:xfrm>
            <a:off x="1332856" y="1196951"/>
            <a:ext cx="5260975" cy="0"/>
          </a:xfrm>
          <a:prstGeom prst="straightConnector1">
            <a:avLst/>
          </a:prstGeom>
          <a:noFill/>
          <a:ln w="25400">
            <a:solidFill>
              <a:srgbClr val="31003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feld 22"/>
          <p:cNvSpPr txBox="1">
            <a:spLocks noChangeArrowheads="1"/>
          </p:cNvSpPr>
          <p:nvPr/>
        </p:nvSpPr>
        <p:spPr bwMode="auto">
          <a:xfrm>
            <a:off x="3780781" y="836588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20000" y="212356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surface: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900000" y="2599066"/>
                <a:ext cx="1263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𝑆𝐵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599066"/>
                <a:ext cx="1263423" cy="276999"/>
              </a:xfrm>
              <a:prstGeom prst="rect">
                <a:avLst/>
              </a:prstGeom>
              <a:blipFill>
                <a:blip r:embed="rId2"/>
                <a:stretch>
                  <a:fillRect l="-4348" t="-4348" r="-1449" b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5580112" y="2124000"/>
            <a:ext cx="15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flux: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580112" y="2448000"/>
                <a:ext cx="2002022" cy="579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𝑆𝐵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448000"/>
                <a:ext cx="2002022" cy="579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720000" y="3116049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(Stefan-Boltzmann law)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flux multiplied by entire spherical surface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900000" y="3584049"/>
                <a:ext cx="2109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𝑆𝐵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584049"/>
                <a:ext cx="2109104" cy="276999"/>
              </a:xfrm>
              <a:prstGeom prst="rect">
                <a:avLst/>
              </a:prstGeom>
              <a:blipFill>
                <a:blip r:embed="rId4"/>
                <a:stretch>
                  <a:fillRect l="-2312" t="-4444" r="-578"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554400"/>
            <a:ext cx="1800000" cy="1014542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7362989" y="1512000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Stefan &amp; L. Boltzmann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3" descr="D:\Data\ast2008\Chaisson\Ch 17\lumtemp.gif"/>
          <p:cNvPicPr>
            <a:picLocks noChangeAspect="1" noChangeArrowheads="1"/>
          </p:cNvPicPr>
          <p:nvPr/>
        </p:nvPicPr>
        <p:blipFill>
          <a:blip r:embed="rId6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85" y="3996000"/>
            <a:ext cx="4735830" cy="25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04085" y="2627848"/>
            <a:ext cx="2401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5.67·10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m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de-DE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664000" y="3564000"/>
            <a:ext cx="324000" cy="324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1764000" y="3564000"/>
            <a:ext cx="324000" cy="324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9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Hertzsprung</a:t>
            </a:r>
            <a:r>
              <a:rPr lang="en-US" dirty="0" smtClean="0"/>
              <a:t>-Russell diagram</a:t>
            </a:r>
            <a:endParaRPr lang="en-US" dirty="0"/>
          </a:p>
        </p:txBody>
      </p:sp>
      <p:grpSp>
        <p:nvGrpSpPr>
          <p:cNvPr id="31" name="Group 11"/>
          <p:cNvGrpSpPr>
            <a:grpSpLocks/>
          </p:cNvGrpSpPr>
          <p:nvPr/>
        </p:nvGrpSpPr>
        <p:grpSpPr bwMode="auto">
          <a:xfrm>
            <a:off x="3923928" y="764704"/>
            <a:ext cx="5029200" cy="4618038"/>
            <a:chOff x="2448" y="960"/>
            <a:chExt cx="3168" cy="2909"/>
          </a:xfrm>
        </p:grpSpPr>
        <p:pic>
          <p:nvPicPr>
            <p:cNvPr id="32" name="Picture 7" descr="schematic h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60"/>
              <a:ext cx="2736" cy="25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2448" y="3552"/>
              <a:ext cx="30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sym typeface="Symbol" panose="05050102010706020507" pitchFamily="18" charset="2"/>
                </a:rPr>
                <a:t>Colour Index (B-V)   –0.6                          0            +0.6                    +2.0</a:t>
              </a: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2448" y="3696"/>
              <a:ext cx="28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sym typeface="Symbol" panose="05050102010706020507" pitchFamily="18" charset="2"/>
                </a:rPr>
                <a:t>Spectral type             O          B                 A      F       G       K             M</a:t>
              </a:r>
            </a:p>
          </p:txBody>
        </p:sp>
      </p:grp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93083" y="908720"/>
            <a:ext cx="419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8825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7925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de-DE" sz="1800" i="1" dirty="0">
                <a:cs typeface="Times New Roman" panose="02020603050405020304" pitchFamily="18" charset="0"/>
              </a:rPr>
              <a:t>M</a:t>
            </a:r>
            <a:r>
              <a:rPr lang="en-GB" altLang="de-DE" sz="1800" dirty="0">
                <a:cs typeface="Times New Roman" panose="02020603050405020304" pitchFamily="18" charset="0"/>
              </a:rPr>
              <a:t>, </a:t>
            </a:r>
            <a:r>
              <a:rPr lang="en-GB" altLang="de-DE" sz="1800" i="1" dirty="0">
                <a:cs typeface="Times New Roman" panose="02020603050405020304" pitchFamily="18" charset="0"/>
              </a:rPr>
              <a:t>R</a:t>
            </a:r>
            <a:r>
              <a:rPr lang="en-GB" altLang="de-DE" sz="1800" dirty="0">
                <a:cs typeface="Times New Roman" panose="02020603050405020304" pitchFamily="18" charset="0"/>
              </a:rPr>
              <a:t>, </a:t>
            </a:r>
            <a:r>
              <a:rPr lang="en-GB" altLang="de-DE" sz="1800" i="1" dirty="0">
                <a:cs typeface="Times New Roman" panose="02020603050405020304" pitchFamily="18" charset="0"/>
              </a:rPr>
              <a:t>L</a:t>
            </a:r>
            <a:r>
              <a:rPr lang="en-GB" altLang="de-DE" sz="1800" dirty="0">
                <a:cs typeface="Times New Roman" panose="02020603050405020304" pitchFamily="18" charset="0"/>
              </a:rPr>
              <a:t> and </a:t>
            </a:r>
            <a:r>
              <a:rPr lang="en-GB" altLang="de-DE" sz="1800" i="1" dirty="0" err="1">
                <a:cs typeface="Times New Roman" panose="02020603050405020304" pitchFamily="18" charset="0"/>
              </a:rPr>
              <a:t>T</a:t>
            </a:r>
            <a:r>
              <a:rPr lang="en-GB" altLang="de-DE" sz="1800" baseline="-25000" dirty="0" err="1">
                <a:cs typeface="Times New Roman" panose="02020603050405020304" pitchFamily="18" charset="0"/>
              </a:rPr>
              <a:t>e</a:t>
            </a:r>
            <a:r>
              <a:rPr lang="en-GB" altLang="de-DE" sz="1800" baseline="-25000" dirty="0">
                <a:cs typeface="Times New Roman" panose="02020603050405020304" pitchFamily="18" charset="0"/>
              </a:rPr>
              <a:t> </a:t>
            </a:r>
            <a:r>
              <a:rPr lang="en-GB" altLang="de-DE" sz="1800" dirty="0">
                <a:cs typeface="Times New Roman" panose="02020603050405020304" pitchFamily="18" charset="0"/>
              </a:rPr>
              <a:t>do not vary independently. </a:t>
            </a:r>
          </a:p>
          <a:p>
            <a:pPr>
              <a:spcBef>
                <a:spcPct val="20000"/>
              </a:spcBef>
            </a:pPr>
            <a:r>
              <a:rPr lang="en-GB" altLang="de-DE" sz="1800" dirty="0">
                <a:cs typeface="Times New Roman" panose="02020603050405020304" pitchFamily="18" charset="0"/>
              </a:rPr>
              <a:t>Two major relationships  – </a:t>
            </a:r>
            <a:r>
              <a:rPr lang="en-GB" altLang="de-DE" sz="1800" i="1" dirty="0">
                <a:cs typeface="Times New Roman" panose="02020603050405020304" pitchFamily="18" charset="0"/>
              </a:rPr>
              <a:t>L</a:t>
            </a:r>
            <a:r>
              <a:rPr lang="en-GB" altLang="de-DE" sz="1800" dirty="0">
                <a:cs typeface="Times New Roman" panose="02020603050405020304" pitchFamily="18" charset="0"/>
              </a:rPr>
              <a:t> with </a:t>
            </a:r>
            <a:r>
              <a:rPr lang="en-GB" altLang="de-DE" sz="1800" i="1" dirty="0">
                <a:cs typeface="Times New Roman" panose="02020603050405020304" pitchFamily="18" charset="0"/>
              </a:rPr>
              <a:t>T</a:t>
            </a:r>
            <a:r>
              <a:rPr lang="en-GB" altLang="de-DE" sz="1800" baseline="-25000" dirty="0"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en-GB" altLang="de-DE" sz="1800" baseline="-25000" dirty="0"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GB" altLang="de-DE" sz="1800" dirty="0">
                <a:cs typeface="Times New Roman" panose="02020603050405020304" pitchFamily="18" charset="0"/>
              </a:rPr>
              <a:t>– </a:t>
            </a:r>
            <a:r>
              <a:rPr lang="en-GB" altLang="de-DE" sz="1800" i="1" dirty="0">
                <a:cs typeface="Times New Roman" panose="02020603050405020304" pitchFamily="18" charset="0"/>
              </a:rPr>
              <a:t>L</a:t>
            </a:r>
            <a:r>
              <a:rPr lang="en-GB" altLang="de-DE" sz="1800" dirty="0">
                <a:cs typeface="Times New Roman" panose="02020603050405020304" pitchFamily="18" charset="0"/>
              </a:rPr>
              <a:t> with </a:t>
            </a:r>
            <a:r>
              <a:rPr lang="en-GB" altLang="de-DE" sz="1800" i="1" dirty="0">
                <a:cs typeface="Times New Roman" panose="02020603050405020304" pitchFamily="18" charset="0"/>
              </a:rPr>
              <a:t>M</a:t>
            </a:r>
          </a:p>
          <a:p>
            <a:pPr>
              <a:spcBef>
                <a:spcPct val="20000"/>
              </a:spcBef>
            </a:pPr>
            <a:endParaRPr lang="en-GB" altLang="de-DE" sz="1800" dirty="0" smtClean="0"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GB" altLang="de-DE" sz="1800" dirty="0" smtClean="0">
                <a:cs typeface="Times New Roman" panose="02020603050405020304" pitchFamily="18" charset="0"/>
              </a:rPr>
              <a:t>The </a:t>
            </a:r>
            <a:r>
              <a:rPr lang="en-GB" altLang="de-DE" sz="1800" dirty="0">
                <a:cs typeface="Times New Roman" panose="02020603050405020304" pitchFamily="18" charset="0"/>
              </a:rPr>
              <a:t>first is known as the </a:t>
            </a:r>
            <a:r>
              <a:rPr lang="en-GB" altLang="de-DE" sz="1800" i="1" dirty="0" err="1">
                <a:cs typeface="Times New Roman" panose="02020603050405020304" pitchFamily="18" charset="0"/>
              </a:rPr>
              <a:t>Hertzsprung</a:t>
            </a:r>
            <a:r>
              <a:rPr lang="en-GB" altLang="de-DE" sz="1800" i="1" dirty="0">
                <a:cs typeface="Times New Roman" panose="02020603050405020304" pitchFamily="18" charset="0"/>
              </a:rPr>
              <a:t>-Russell</a:t>
            </a:r>
            <a:r>
              <a:rPr lang="en-GB" altLang="de-DE" sz="1800" dirty="0">
                <a:cs typeface="Times New Roman" panose="02020603050405020304" pitchFamily="18" charset="0"/>
              </a:rPr>
              <a:t> (HR) diagram or the </a:t>
            </a:r>
            <a:r>
              <a:rPr lang="en-GB" altLang="de-DE" sz="1800" i="1" dirty="0">
                <a:cs typeface="Times New Roman" panose="02020603050405020304" pitchFamily="18" charset="0"/>
              </a:rPr>
              <a:t>colour-magnitude</a:t>
            </a:r>
            <a:r>
              <a:rPr lang="en-GB" altLang="de-DE" sz="1800" dirty="0">
                <a:cs typeface="Times New Roman" panose="02020603050405020304" pitchFamily="18" charset="0"/>
              </a:rPr>
              <a:t> diagram. </a:t>
            </a:r>
          </a:p>
          <a:p>
            <a:pPr>
              <a:spcBef>
                <a:spcPct val="20000"/>
              </a:spcBef>
            </a:pPr>
            <a:endParaRPr lang="en-GB" altLang="de-DE" sz="1800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Hydrostatic Equilibrium: </a:t>
            </a:r>
            <a:r>
              <a:rPr lang="en-US" sz="1800" dirty="0" smtClean="0">
                <a:solidFill>
                  <a:schemeClr val="tx1"/>
                </a:solidFill>
              </a:rPr>
              <a:t>Stars as self-regulating system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60001" y="900000"/>
            <a:ext cx="421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Self-Regulation in Stars</a:t>
            </a:r>
          </a:p>
          <a:p>
            <a:endParaRPr lang="en-US" sz="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fusion rate increases slightly. Then,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Temperature increases.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Pressure increases.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Core expands.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Density and temperature decrease.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 Fusion rate decreases.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there's a feedback mechanism which prevents the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fusion rate from skyrocketing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upward. We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reverse this argument as well …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suppose that there was no source of energy in stars</a:t>
            </a: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nuclear reactions)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80000" y="900000"/>
            <a:ext cx="446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Collapse in a Self-Gravitating System</a:t>
            </a:r>
          </a:p>
          <a:p>
            <a:endParaRPr lang="de-DE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there was no energy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would still be high, so the core would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hotter than the envelope.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escape (via radiation, convection…)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would shrink a bit under the gravity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make it even hotter, and then even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energy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escape; and so on, in a feedback loop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collapse!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an energy source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present to compensate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escaping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energy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stars, nuclear reactions play this role. In star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clusters, hard binaries do.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4716000" y="4149080"/>
            <a:ext cx="288000" cy="180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4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mass 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2" y="2564904"/>
            <a:ext cx="1885950" cy="17716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0000" y="900000"/>
            <a:ext cx="71287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to radius r, then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not independent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m(r)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determined by </a:t>
            </a:r>
            <a:r>
              <a:rPr lang="el-G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(r).</a:t>
            </a:r>
          </a:p>
          <a:p>
            <a:endParaRPr lang="en-US" sz="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thin shell inside the star, radius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thickness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endParaRPr lang="de-DE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0" y="2160000"/>
                <a:ext cx="4293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𝑑𝑉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𝑑𝑟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mass of shell is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2160000"/>
                <a:ext cx="4293548" cy="369332"/>
              </a:xfrm>
              <a:prstGeom prst="rect">
                <a:avLst/>
              </a:prstGeom>
              <a:blipFill>
                <a:blip r:embed="rId4"/>
                <a:stretch>
                  <a:fillRect l="-1278" t="-8197" r="-284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602088" y="2880000"/>
                <a:ext cx="2036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88" y="2880000"/>
                <a:ext cx="2036070" cy="276999"/>
              </a:xfrm>
              <a:prstGeom prst="rect">
                <a:avLst/>
              </a:prstGeom>
              <a:blipFill>
                <a:blip r:embed="rId5"/>
                <a:stretch>
                  <a:fillRect l="-2395" t="-4348" b="-239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600000" y="3240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608000" y="3600000"/>
                <a:ext cx="178895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0" y="3600000"/>
                <a:ext cx="1788951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3600000" y="468000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conservation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Hydrostatic equilibrium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81687"/>
            <a:ext cx="2743200" cy="2009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720000"/>
                <a:ext cx="71287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small parcel of gas at a distance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star, with density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area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thickness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Outward force: pressure on bottom face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720000"/>
                <a:ext cx="7128792" cy="923330"/>
              </a:xfrm>
              <a:prstGeom prst="rect">
                <a:avLst/>
              </a:prstGeom>
              <a:blipFill>
                <a:blip r:embed="rId4"/>
                <a:stretch>
                  <a:fillRect l="-513" t="-3289" r="-256" b="-92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3600000" y="180000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Inward force: pressure on top face, plus gravity due to material interior to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898063" y="2492896"/>
                <a:ext cx="4118372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063" y="2492896"/>
                <a:ext cx="4118372" cy="535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788000" y="3212896"/>
                <a:ext cx="3719864" cy="55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00" y="3212896"/>
                <a:ext cx="3719864" cy="5525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898063" y="4112896"/>
                <a:ext cx="5170646" cy="55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063" y="4112896"/>
                <a:ext cx="5170646" cy="5525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898063" y="4832896"/>
                <a:ext cx="1670457" cy="5409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063" y="4832896"/>
                <a:ext cx="1670457" cy="5409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724128" y="4949498"/>
                <a:ext cx="347883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equation of </a:t>
                </a:r>
                <a14:m>
                  <m:oMath xmlns:m="http://schemas.openxmlformats.org/officeDocument/2006/math">
                    <m:r>
                      <a:rPr lang="en-US" sz="15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𝐡𝐲𝐝𝐫𝐨𝐬𝐭𝐚𝐭𝐢𝐜</m:t>
                    </m:r>
                    <m:r>
                      <a:rPr lang="en-US" sz="15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5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𝐞𝐪𝐮𝐢𝐥𝐢𝐛𝐫𝐢𝐮𝐦</m:t>
                    </m:r>
                  </m:oMath>
                </a14:m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949498"/>
                <a:ext cx="3478837" cy="323165"/>
              </a:xfrm>
              <a:prstGeom prst="rect">
                <a:avLst/>
              </a:prstGeom>
              <a:blipFill>
                <a:blip r:embed="rId9"/>
                <a:stretch>
                  <a:fillRect l="-525" b="-169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898063" y="5749759"/>
                <a:ext cx="4836196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𝑑𝑚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063" y="5749759"/>
                <a:ext cx="4836196" cy="5727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2049576" y="5851486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form: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for central pressure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720000" y="90000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hydrostatic equilibrium to estimate 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we approximate the pressure gradient as a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915816" y="1800000"/>
                <a:ext cx="273389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800000"/>
                <a:ext cx="27338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1043608" y="2636912"/>
            <a:ext cx="432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assume the star has constant density, so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915816" y="3060000"/>
                <a:ext cx="2417072" cy="741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060000"/>
                <a:ext cx="2417072" cy="741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1044000" y="396000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so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915816" y="4320000"/>
                <a:ext cx="1424877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320000"/>
                <a:ext cx="1424877" cy="572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043608" y="5400000"/>
                <a:ext cx="57652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Sun, we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3∙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=3∙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𝑎𝑡𝑚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400000"/>
                <a:ext cx="5765296" cy="369332"/>
              </a:xfrm>
              <a:prstGeom prst="rect">
                <a:avLst/>
              </a:prstGeom>
              <a:blipFill>
                <a:blip r:embed="rId6"/>
                <a:stretch>
                  <a:fillRect l="-846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/>
          <p:cNvSpPr/>
          <p:nvPr/>
        </p:nvSpPr>
        <p:spPr>
          <a:xfrm>
            <a:off x="1044000" y="6120000"/>
            <a:ext cx="4121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 = 7·10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M = 2·10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kg, G = 6,67·10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06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of state in stars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720000" y="900000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of a star contains a mixture of ions, electrons,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radiation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(photons). For most stars (exception very low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stars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stellar remnants) the ions and electrons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treated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ideal gas and quantum effects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neglected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pressure: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=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pressure of the 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electron pressure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radiation pressure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pressure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900000"/>
                <a:ext cx="7668424" cy="455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equation of state for an ideal gas is: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𝑔𝑎𝑠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is the number of particles per unit volume; n =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n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number densities of ions and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electrons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terms of the mass density ρ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mass of hydrogen and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mass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particles in units of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Define the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ideal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constant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f>
                      <m:fPr>
                        <m:ctrlP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𝑔𝑎𝑠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de-D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den>
                    </m:f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668424" cy="4558556"/>
              </a:xfrm>
              <a:prstGeom prst="rect">
                <a:avLst/>
              </a:prstGeom>
              <a:blipFill>
                <a:blip r:embed="rId3"/>
                <a:stretch>
                  <a:fillRect l="-636" t="-8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feil nach rechts 3"/>
          <p:cNvSpPr/>
          <p:nvPr/>
        </p:nvSpPr>
        <p:spPr>
          <a:xfrm>
            <a:off x="2411760" y="4653136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4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3075</Words>
  <Application>Microsoft Office PowerPoint</Application>
  <PresentationFormat>Bildschirmpräsentation (4:3)</PresentationFormat>
  <Paragraphs>297</Paragraphs>
  <Slides>31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Cambria Math</vt:lpstr>
      <vt:lpstr>Chalkboard</vt:lpstr>
      <vt:lpstr>Symbol</vt:lpstr>
      <vt:lpstr>Times New Roman</vt:lpstr>
      <vt:lpstr>Wingdings</vt:lpstr>
      <vt:lpstr>2_Larissa</vt:lpstr>
      <vt:lpstr>Outline: </vt:lpstr>
      <vt:lpstr>Outline: </vt:lpstr>
      <vt:lpstr>Hydrostatic Equilibrium: Stars as self-regulating system </vt:lpstr>
      <vt:lpstr>Hydrostatic Equilibrium: Stars as self-regulating system </vt:lpstr>
      <vt:lpstr>Conservation of mass </vt:lpstr>
      <vt:lpstr>Hydrostatic equilibrium</vt:lpstr>
      <vt:lpstr>Estimate for central pressure</vt:lpstr>
      <vt:lpstr>Equation of state in stars</vt:lpstr>
      <vt:lpstr>Gas pressure</vt:lpstr>
      <vt:lpstr>Determining mean molecular weight μ</vt:lpstr>
      <vt:lpstr>Determining mean molecular weight μ</vt:lpstr>
      <vt:lpstr>Mean molecular weight μ</vt:lpstr>
      <vt:lpstr>Mean molecular weight μ</vt:lpstr>
      <vt:lpstr>Mean molecular weight μ</vt:lpstr>
      <vt:lpstr>Mean molecular weight μ</vt:lpstr>
      <vt:lpstr>Mean molecular weight μ</vt:lpstr>
      <vt:lpstr>Mean molecular weight μ</vt:lpstr>
      <vt:lpstr>Some Order-of-Magnitude</vt:lpstr>
      <vt:lpstr>PowerPoint-Präsentation</vt:lpstr>
      <vt:lpstr>PowerPoint-Präsentation</vt:lpstr>
      <vt:lpstr>Interlude: The virial theorem</vt:lpstr>
      <vt:lpstr>The virial theorem</vt:lpstr>
      <vt:lpstr>Timescales</vt:lpstr>
      <vt:lpstr>Timescales</vt:lpstr>
      <vt:lpstr>Timescales</vt:lpstr>
      <vt:lpstr>Timescales</vt:lpstr>
      <vt:lpstr>Binding energy</vt:lpstr>
      <vt:lpstr>Timescales</vt:lpstr>
      <vt:lpstr>Timescales</vt:lpstr>
      <vt:lpstr>Stars show spectra very close to black-body radiation</vt:lpstr>
      <vt:lpstr>Hertzsprung-Russell diagram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769</cp:revision>
  <dcterms:created xsi:type="dcterms:W3CDTF">2016-04-06T12:04:03Z</dcterms:created>
  <dcterms:modified xsi:type="dcterms:W3CDTF">2023-05-09T04:14:25Z</dcterms:modified>
</cp:coreProperties>
</file>