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7" r:id="rId2"/>
    <p:sldId id="266" r:id="rId3"/>
    <p:sldId id="259" r:id="rId4"/>
    <p:sldId id="267" r:id="rId5"/>
    <p:sldId id="268" r:id="rId6"/>
    <p:sldId id="323" r:id="rId7"/>
    <p:sldId id="296" r:id="rId8"/>
    <p:sldId id="297" r:id="rId9"/>
    <p:sldId id="298" r:id="rId10"/>
    <p:sldId id="299" r:id="rId11"/>
    <p:sldId id="269" r:id="rId12"/>
    <p:sldId id="319" r:id="rId13"/>
    <p:sldId id="321" r:id="rId14"/>
    <p:sldId id="270" r:id="rId15"/>
    <p:sldId id="271" r:id="rId16"/>
    <p:sldId id="300" r:id="rId17"/>
    <p:sldId id="308" r:id="rId18"/>
    <p:sldId id="304" r:id="rId19"/>
    <p:sldId id="305" r:id="rId20"/>
    <p:sldId id="307" r:id="rId21"/>
    <p:sldId id="302" r:id="rId22"/>
    <p:sldId id="303" r:id="rId23"/>
    <p:sldId id="306" r:id="rId24"/>
    <p:sldId id="273" r:id="rId25"/>
    <p:sldId id="274" r:id="rId26"/>
    <p:sldId id="275" r:id="rId27"/>
    <p:sldId id="312" r:id="rId28"/>
    <p:sldId id="276" r:id="rId29"/>
    <p:sldId id="310" r:id="rId30"/>
    <p:sldId id="311" r:id="rId31"/>
    <p:sldId id="277" r:id="rId32"/>
    <p:sldId id="278" r:id="rId33"/>
    <p:sldId id="279" r:id="rId34"/>
    <p:sldId id="280" r:id="rId35"/>
    <p:sldId id="313" r:id="rId36"/>
    <p:sldId id="314" r:id="rId37"/>
    <p:sldId id="281" r:id="rId38"/>
    <p:sldId id="282" r:id="rId39"/>
    <p:sldId id="309" r:id="rId40"/>
    <p:sldId id="283" r:id="rId41"/>
    <p:sldId id="318" r:id="rId42"/>
    <p:sldId id="284" r:id="rId43"/>
    <p:sldId id="317" r:id="rId44"/>
    <p:sldId id="285" r:id="rId45"/>
    <p:sldId id="286" r:id="rId46"/>
    <p:sldId id="287" r:id="rId47"/>
    <p:sldId id="322" r:id="rId48"/>
    <p:sldId id="288" r:id="rId49"/>
    <p:sldId id="289" r:id="rId50"/>
    <p:sldId id="290" r:id="rId51"/>
    <p:sldId id="292" r:id="rId52"/>
    <p:sldId id="293" r:id="rId53"/>
    <p:sldId id="324" r:id="rId54"/>
    <p:sldId id="294" r:id="rId55"/>
    <p:sldId id="295" r:id="rId56"/>
    <p:sldId id="320" r:id="rId57"/>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0000CC"/>
    <a:srgbClr val="006600"/>
    <a:srgbClr val="FF6600"/>
    <a:srgbClr val="FF9933"/>
    <a:srgbClr val="339933"/>
    <a:srgbClr val="33CCFF"/>
    <a:srgbClr val="0099FF"/>
    <a:srgbClr val="FFFFFF"/>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1" autoAdjust="0"/>
    <p:restoredTop sz="91474" autoAdjust="0"/>
  </p:normalViewPr>
  <p:slideViewPr>
    <p:cSldViewPr>
      <p:cViewPr varScale="1">
        <p:scale>
          <a:sx n="66" d="100"/>
          <a:sy n="66" d="100"/>
        </p:scale>
        <p:origin x="1500"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C1D409-5795-4758-804C-3EFBF1F2F8DD}" type="datetimeFigureOut">
              <a:rPr lang="en-US" smtClean="0"/>
              <a:t>11/26/2025</a:t>
            </a:fld>
            <a:endParaRPr lang="en-US"/>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631E1E-48A7-4726-9E09-0242272EEA06}" type="slidenum">
              <a:rPr lang="en-US" smtClean="0"/>
              <a:t>‹Nr.›</a:t>
            </a:fld>
            <a:endParaRPr lang="en-US"/>
          </a:p>
        </p:txBody>
      </p:sp>
    </p:spTree>
    <p:extLst>
      <p:ext uri="{BB962C8B-B14F-4D97-AF65-F5344CB8AC3E}">
        <p14:creationId xmlns:p14="http://schemas.microsoft.com/office/powerpoint/2010/main" val="3600197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1</a:t>
            </a:fld>
            <a:endParaRPr lang="en-US"/>
          </a:p>
        </p:txBody>
      </p:sp>
    </p:spTree>
    <p:extLst>
      <p:ext uri="{BB962C8B-B14F-4D97-AF65-F5344CB8AC3E}">
        <p14:creationId xmlns:p14="http://schemas.microsoft.com/office/powerpoint/2010/main" val="878702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10</a:t>
            </a:fld>
            <a:endParaRPr lang="en-US"/>
          </a:p>
        </p:txBody>
      </p:sp>
    </p:spTree>
    <p:extLst>
      <p:ext uri="{BB962C8B-B14F-4D97-AF65-F5344CB8AC3E}">
        <p14:creationId xmlns:p14="http://schemas.microsoft.com/office/powerpoint/2010/main" val="2276765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11</a:t>
            </a:fld>
            <a:endParaRPr lang="en-US"/>
          </a:p>
        </p:txBody>
      </p:sp>
    </p:spTree>
    <p:extLst>
      <p:ext uri="{BB962C8B-B14F-4D97-AF65-F5344CB8AC3E}">
        <p14:creationId xmlns:p14="http://schemas.microsoft.com/office/powerpoint/2010/main" val="1838354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12</a:t>
            </a:fld>
            <a:endParaRPr lang="en-US"/>
          </a:p>
        </p:txBody>
      </p:sp>
    </p:spTree>
    <p:extLst>
      <p:ext uri="{BB962C8B-B14F-4D97-AF65-F5344CB8AC3E}">
        <p14:creationId xmlns:p14="http://schemas.microsoft.com/office/powerpoint/2010/main" val="1838354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13</a:t>
            </a:fld>
            <a:endParaRPr lang="en-US"/>
          </a:p>
        </p:txBody>
      </p:sp>
    </p:spTree>
    <p:extLst>
      <p:ext uri="{BB962C8B-B14F-4D97-AF65-F5344CB8AC3E}">
        <p14:creationId xmlns:p14="http://schemas.microsoft.com/office/powerpoint/2010/main" val="1838354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14</a:t>
            </a:fld>
            <a:endParaRPr lang="en-US"/>
          </a:p>
        </p:txBody>
      </p:sp>
    </p:spTree>
    <p:extLst>
      <p:ext uri="{BB962C8B-B14F-4D97-AF65-F5344CB8AC3E}">
        <p14:creationId xmlns:p14="http://schemas.microsoft.com/office/powerpoint/2010/main" val="749684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15</a:t>
            </a:fld>
            <a:endParaRPr lang="en-US"/>
          </a:p>
        </p:txBody>
      </p:sp>
    </p:spTree>
    <p:extLst>
      <p:ext uri="{BB962C8B-B14F-4D97-AF65-F5344CB8AC3E}">
        <p14:creationId xmlns:p14="http://schemas.microsoft.com/office/powerpoint/2010/main" val="443727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16</a:t>
            </a:fld>
            <a:endParaRPr lang="en-US"/>
          </a:p>
        </p:txBody>
      </p:sp>
    </p:spTree>
    <p:extLst>
      <p:ext uri="{BB962C8B-B14F-4D97-AF65-F5344CB8AC3E}">
        <p14:creationId xmlns:p14="http://schemas.microsoft.com/office/powerpoint/2010/main" val="3910604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17</a:t>
            </a:fld>
            <a:endParaRPr lang="en-US"/>
          </a:p>
        </p:txBody>
      </p:sp>
    </p:spTree>
    <p:extLst>
      <p:ext uri="{BB962C8B-B14F-4D97-AF65-F5344CB8AC3E}">
        <p14:creationId xmlns:p14="http://schemas.microsoft.com/office/powerpoint/2010/main" val="50714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izenplatzhalter 2"/>
              <p:cNvSpPr>
                <a:spLocks noGrp="1"/>
              </p:cNvSpPr>
              <p:nvPr>
                <p:ph type="body" idx="1"/>
              </p:nvPr>
            </p:nvSpPr>
            <p:spPr/>
            <p:txBody>
              <a:bodyPr/>
              <a:lstStyle/>
              <a:p>
                <a14:m>
                  <m:oMath xmlns:m="http://schemas.openxmlformats.org/officeDocument/2006/math">
                    <m:sSup>
                      <m:sSupPr>
                        <m:ctrlPr>
                          <a:rPr lang="en-US" i="1" smtClean="0">
                            <a:latin typeface="Cambria Math" panose="02040503050406030204" pitchFamily="18" charset="0"/>
                          </a:rPr>
                        </m:ctrlPr>
                      </m:sSupPr>
                      <m:e>
                        <m:r>
                          <a:rPr lang="en-US" i="1" smtClean="0">
                            <a:latin typeface="Cambria Math"/>
                            <a:ea typeface="Cambria Math"/>
                          </a:rPr>
                          <m:t>𝜓</m:t>
                        </m:r>
                      </m:e>
                      <m:sup>
                        <m:r>
                          <a:rPr lang="de-DE" b="0" i="1" smtClean="0">
                            <a:latin typeface="Cambria Math"/>
                          </a:rPr>
                          <m:t>∗</m:t>
                        </m:r>
                      </m:sup>
                    </m:sSup>
                    <m:f>
                      <m:fPr>
                        <m:ctrlPr>
                          <a:rPr lang="en-US" i="1" smtClean="0">
                            <a:latin typeface="Cambria Math" panose="02040503050406030204" pitchFamily="18" charset="0"/>
                          </a:rPr>
                        </m:ctrlPr>
                      </m:fPr>
                      <m:num>
                        <m:r>
                          <a:rPr lang="en-US" i="1" smtClean="0">
                            <a:latin typeface="Cambria Math"/>
                            <a:ea typeface="Cambria Math"/>
                          </a:rPr>
                          <m:t>𝜕𝜓</m:t>
                        </m:r>
                      </m:num>
                      <m:den>
                        <m:r>
                          <a:rPr lang="en-US" i="1" smtClean="0">
                            <a:latin typeface="Cambria Math"/>
                            <a:ea typeface="Cambria Math"/>
                          </a:rPr>
                          <m:t>𝜕</m:t>
                        </m:r>
                        <m:r>
                          <a:rPr lang="de-DE" b="0" i="1" smtClean="0">
                            <a:latin typeface="Cambria Math"/>
                            <a:ea typeface="Cambria Math"/>
                          </a:rPr>
                          <m:t>𝑡</m:t>
                        </m:r>
                      </m:den>
                    </m:f>
                    <m:r>
                      <a:rPr lang="de-DE" b="0" i="1" smtClean="0">
                        <a:latin typeface="Cambria Math"/>
                      </a:rPr>
                      <m:t>=</m:t>
                    </m:r>
                    <m:sSup>
                      <m:sSupPr>
                        <m:ctrlPr>
                          <a:rPr lang="de-DE" b="0" i="1" smtClean="0">
                            <a:latin typeface="Cambria Math" panose="02040503050406030204" pitchFamily="18" charset="0"/>
                          </a:rPr>
                        </m:ctrlPr>
                      </m:sSupPr>
                      <m:e>
                        <m:r>
                          <a:rPr lang="de-DE" b="0" i="1" smtClean="0">
                            <a:latin typeface="Cambria Math"/>
                            <a:ea typeface="Cambria Math"/>
                          </a:rPr>
                          <m:t>𝜓</m:t>
                        </m:r>
                      </m:e>
                      <m:sup>
                        <m:r>
                          <a:rPr lang="de-DE" b="0" i="1" smtClean="0">
                            <a:latin typeface="Cambria Math"/>
                          </a:rPr>
                          <m:t>∗</m:t>
                        </m:r>
                      </m:sup>
                    </m:sSup>
                    <m:d>
                      <m:dPr>
                        <m:ctrlPr>
                          <a:rPr lang="de-DE" b="0" i="1" smtClean="0">
                            <a:latin typeface="Cambria Math" panose="02040503050406030204" pitchFamily="18" charset="0"/>
                          </a:rPr>
                        </m:ctrlPr>
                      </m:dPr>
                      <m:e>
                        <m:f>
                          <m:fPr>
                            <m:ctrlPr>
                              <a:rPr lang="de-DE" b="0" i="1" smtClean="0">
                                <a:latin typeface="Cambria Math" panose="02040503050406030204" pitchFamily="18" charset="0"/>
                              </a:rPr>
                            </m:ctrlPr>
                          </m:fPr>
                          <m:num>
                            <m:r>
                              <a:rPr lang="de-DE" b="0" i="1" smtClean="0">
                                <a:latin typeface="Cambria Math"/>
                              </a:rPr>
                              <m:t>𝑖</m:t>
                            </m:r>
                            <m:r>
                              <a:rPr lang="de-DE" b="0" i="1" smtClean="0">
                                <a:latin typeface="Cambria Math"/>
                                <a:ea typeface="Cambria Math"/>
                              </a:rPr>
                              <m:t>ℏ</m:t>
                            </m:r>
                          </m:num>
                          <m:den>
                            <m:r>
                              <a:rPr lang="de-DE" b="0" i="1" smtClean="0">
                                <a:latin typeface="Cambria Math"/>
                              </a:rPr>
                              <m:t>2</m:t>
                            </m:r>
                            <m:r>
                              <a:rPr lang="de-DE" b="0" i="1" smtClean="0">
                                <a:latin typeface="Cambria Math"/>
                              </a:rPr>
                              <m:t>𝑚</m:t>
                            </m:r>
                          </m:den>
                        </m:f>
                      </m:e>
                    </m:d>
                    <m:sSup>
                      <m:sSupPr>
                        <m:ctrlPr>
                          <a:rPr lang="de-DE" b="0" i="1" smtClean="0">
                            <a:latin typeface="Cambria Math" panose="02040503050406030204" pitchFamily="18" charset="0"/>
                          </a:rPr>
                        </m:ctrlPr>
                      </m:sSupPr>
                      <m:e>
                        <m:r>
                          <a:rPr lang="de-DE" b="0" i="1" smtClean="0">
                            <a:latin typeface="Cambria Math"/>
                            <a:ea typeface="Cambria Math"/>
                          </a:rPr>
                          <m:t>𝛻</m:t>
                        </m:r>
                      </m:e>
                      <m:sup>
                        <m:r>
                          <a:rPr lang="de-DE" b="0" i="1" smtClean="0">
                            <a:latin typeface="Cambria Math"/>
                          </a:rPr>
                          <m:t>2</m:t>
                        </m:r>
                      </m:sup>
                    </m:sSup>
                    <m:r>
                      <a:rPr lang="de-DE" b="0" i="1" smtClean="0">
                        <a:latin typeface="Cambria Math"/>
                        <a:ea typeface="Cambria Math"/>
                      </a:rPr>
                      <m:t>𝜓</m:t>
                    </m:r>
                  </m:oMath>
                </a14:m>
                <a:r>
                  <a:rPr lang="en-US" dirty="0"/>
                  <a:t> + </a:t>
                </a:r>
                <a14:m>
                  <m:oMath xmlns:m="http://schemas.openxmlformats.org/officeDocument/2006/math">
                    <m:r>
                      <a:rPr lang="en-US" i="1" smtClean="0">
                        <a:latin typeface="Cambria Math"/>
                        <a:ea typeface="Cambria Math"/>
                      </a:rPr>
                      <m:t>𝜓</m:t>
                    </m:r>
                    <m:f>
                      <m:fPr>
                        <m:ctrlPr>
                          <a:rPr lang="en-US" i="1" smtClean="0">
                            <a:latin typeface="Cambria Math" panose="02040503050406030204" pitchFamily="18" charset="0"/>
                            <a:ea typeface="Cambria Math"/>
                          </a:rPr>
                        </m:ctrlPr>
                      </m:fPr>
                      <m:num>
                        <m:r>
                          <a:rPr lang="en-US" i="1" smtClean="0">
                            <a:latin typeface="Cambria Math"/>
                            <a:ea typeface="Cambria Math"/>
                          </a:rPr>
                          <m:t>𝜕</m:t>
                        </m:r>
                        <m:sSup>
                          <m:sSupPr>
                            <m:ctrlPr>
                              <a:rPr lang="en-US" i="1" smtClean="0">
                                <a:latin typeface="Cambria Math" panose="02040503050406030204" pitchFamily="18" charset="0"/>
                                <a:ea typeface="Cambria Math"/>
                              </a:rPr>
                            </m:ctrlPr>
                          </m:sSupPr>
                          <m:e>
                            <m:r>
                              <a:rPr lang="en-US" i="1" smtClean="0">
                                <a:latin typeface="Cambria Math"/>
                                <a:ea typeface="Cambria Math"/>
                              </a:rPr>
                              <m:t>𝜓</m:t>
                            </m:r>
                          </m:e>
                          <m:sup>
                            <m:r>
                              <a:rPr lang="de-DE" b="0" i="1" smtClean="0">
                                <a:latin typeface="Cambria Math"/>
                                <a:ea typeface="Cambria Math"/>
                              </a:rPr>
                              <m:t>∗</m:t>
                            </m:r>
                          </m:sup>
                        </m:sSup>
                      </m:num>
                      <m:den>
                        <m:r>
                          <a:rPr lang="en-US" i="1" smtClean="0">
                            <a:latin typeface="Cambria Math"/>
                            <a:ea typeface="Cambria Math"/>
                          </a:rPr>
                          <m:t>𝜕</m:t>
                        </m:r>
                        <m:r>
                          <a:rPr lang="de-DE" b="0" i="1" smtClean="0">
                            <a:latin typeface="Cambria Math"/>
                            <a:ea typeface="Cambria Math"/>
                          </a:rPr>
                          <m:t>𝑡</m:t>
                        </m:r>
                      </m:den>
                    </m:f>
                    <m:r>
                      <a:rPr lang="de-DE" b="0" i="1" smtClean="0">
                        <a:latin typeface="Cambria Math"/>
                        <a:ea typeface="Cambria Math"/>
                      </a:rPr>
                      <m:t>=</m:t>
                    </m:r>
                    <m:r>
                      <a:rPr lang="de-DE" b="0" i="1" smtClean="0">
                        <a:latin typeface="Cambria Math"/>
                        <a:ea typeface="Cambria Math"/>
                      </a:rPr>
                      <m:t>𝜓</m:t>
                    </m:r>
                    <m:d>
                      <m:dPr>
                        <m:ctrlPr>
                          <a:rPr lang="de-DE" b="0" i="1" smtClean="0">
                            <a:latin typeface="Cambria Math" panose="02040503050406030204" pitchFamily="18" charset="0"/>
                            <a:ea typeface="Cambria Math"/>
                          </a:rPr>
                        </m:ctrlPr>
                      </m:dPr>
                      <m:e>
                        <m:f>
                          <m:fPr>
                            <m:ctrlPr>
                              <a:rPr lang="de-DE" b="0" i="1" smtClean="0">
                                <a:latin typeface="Cambria Math" panose="02040503050406030204" pitchFamily="18" charset="0"/>
                                <a:ea typeface="Cambria Math"/>
                              </a:rPr>
                            </m:ctrlPr>
                          </m:fPr>
                          <m:num>
                            <m:r>
                              <a:rPr lang="de-DE" b="0" i="1" smtClean="0">
                                <a:latin typeface="Cambria Math"/>
                                <a:ea typeface="Cambria Math"/>
                              </a:rPr>
                              <m:t>−</m:t>
                            </m:r>
                            <m:r>
                              <a:rPr lang="de-DE" b="0" i="1" smtClean="0">
                                <a:latin typeface="Cambria Math"/>
                                <a:ea typeface="Cambria Math"/>
                              </a:rPr>
                              <m:t>𝑖</m:t>
                            </m:r>
                            <m:r>
                              <a:rPr lang="de-DE" b="0" i="1" smtClean="0">
                                <a:latin typeface="Cambria Math"/>
                                <a:ea typeface="Cambria Math"/>
                              </a:rPr>
                              <m:t>ℏ</m:t>
                            </m:r>
                          </m:num>
                          <m:den>
                            <m:r>
                              <a:rPr lang="de-DE" b="0" i="1" smtClean="0">
                                <a:latin typeface="Cambria Math"/>
                                <a:ea typeface="Cambria Math"/>
                              </a:rPr>
                              <m:t>2</m:t>
                            </m:r>
                            <m:r>
                              <a:rPr lang="de-DE" b="0" i="1" smtClean="0">
                                <a:latin typeface="Cambria Math"/>
                                <a:ea typeface="Cambria Math"/>
                              </a:rPr>
                              <m:t>𝑚</m:t>
                            </m:r>
                          </m:den>
                        </m:f>
                      </m:e>
                    </m:d>
                    <m:sSup>
                      <m:sSupPr>
                        <m:ctrlPr>
                          <a:rPr lang="de-DE" b="0" i="1" smtClean="0">
                            <a:latin typeface="Cambria Math" panose="02040503050406030204" pitchFamily="18" charset="0"/>
                            <a:ea typeface="Cambria Math"/>
                          </a:rPr>
                        </m:ctrlPr>
                      </m:sSupPr>
                      <m:e>
                        <m:r>
                          <a:rPr lang="de-DE" b="0" i="1" smtClean="0">
                            <a:latin typeface="Cambria Math"/>
                            <a:ea typeface="Cambria Math"/>
                          </a:rPr>
                          <m:t>𝛻</m:t>
                        </m:r>
                      </m:e>
                      <m:sup>
                        <m:r>
                          <a:rPr lang="de-DE" b="0" i="1" smtClean="0">
                            <a:latin typeface="Cambria Math"/>
                            <a:ea typeface="Cambria Math"/>
                          </a:rPr>
                          <m:t>2</m:t>
                        </m:r>
                      </m:sup>
                    </m:sSup>
                    <m:sSup>
                      <m:sSupPr>
                        <m:ctrlPr>
                          <a:rPr lang="de-DE" b="0" i="1" smtClean="0">
                            <a:latin typeface="Cambria Math" panose="02040503050406030204" pitchFamily="18" charset="0"/>
                            <a:ea typeface="Cambria Math"/>
                          </a:rPr>
                        </m:ctrlPr>
                      </m:sSupPr>
                      <m:e>
                        <m:r>
                          <a:rPr lang="de-DE" b="0" i="1" smtClean="0">
                            <a:latin typeface="Cambria Math"/>
                            <a:ea typeface="Cambria Math"/>
                          </a:rPr>
                          <m:t>𝜓</m:t>
                        </m:r>
                      </m:e>
                      <m:sup>
                        <m:r>
                          <a:rPr lang="de-DE" b="0" i="1" smtClean="0">
                            <a:latin typeface="Cambria Math"/>
                            <a:ea typeface="Cambria Math"/>
                          </a:rPr>
                          <m:t>∗</m:t>
                        </m:r>
                      </m:sup>
                    </m:sSup>
                  </m:oMath>
                </a14:m>
                <a:r>
                  <a:rPr lang="en-US" dirty="0"/>
                  <a:t> = </a:t>
                </a:r>
                <a14:m>
                  <m:oMath xmlns:m="http://schemas.openxmlformats.org/officeDocument/2006/math">
                    <m:f>
                      <m:fPr>
                        <m:ctrlPr>
                          <a:rPr lang="en-US" i="1" smtClean="0">
                            <a:latin typeface="Cambria Math" panose="02040503050406030204" pitchFamily="18" charset="0"/>
                          </a:rPr>
                        </m:ctrlPr>
                      </m:fPr>
                      <m:num>
                        <m:r>
                          <a:rPr lang="en-US" i="1" smtClean="0">
                            <a:latin typeface="Cambria Math"/>
                            <a:ea typeface="Cambria Math"/>
                          </a:rPr>
                          <m:t>𝜕</m:t>
                        </m:r>
                      </m:num>
                      <m:den>
                        <m:r>
                          <a:rPr lang="en-US" i="1" smtClean="0">
                            <a:latin typeface="Cambria Math"/>
                            <a:ea typeface="Cambria Math"/>
                          </a:rPr>
                          <m:t>𝜕</m:t>
                        </m:r>
                        <m:r>
                          <a:rPr lang="de-DE" b="0" i="1" smtClean="0">
                            <a:latin typeface="Cambria Math"/>
                            <a:ea typeface="Cambria Math"/>
                          </a:rPr>
                          <m:t>𝑡</m:t>
                        </m:r>
                      </m:den>
                    </m:f>
                    <m:r>
                      <a:rPr lang="en-US" i="1" smtClean="0">
                        <a:latin typeface="Cambria Math"/>
                        <a:ea typeface="Cambria Math"/>
                      </a:rPr>
                      <m:t>𝜌</m:t>
                    </m:r>
                    <m:r>
                      <a:rPr lang="de-DE" b="0" i="1" smtClean="0">
                        <a:latin typeface="Cambria Math"/>
                        <a:ea typeface="Cambria Math"/>
                      </a:rPr>
                      <m:t>=−</m:t>
                    </m:r>
                    <m:r>
                      <a:rPr lang="de-DE" b="0" i="1" smtClean="0">
                        <a:latin typeface="Cambria Math"/>
                        <a:ea typeface="Cambria Math"/>
                      </a:rPr>
                      <m:t>𝛻</m:t>
                    </m:r>
                    <m:r>
                      <a:rPr lang="de-DE" b="0" i="1" smtClean="0">
                        <a:latin typeface="Cambria Math"/>
                        <a:ea typeface="Cambria Math"/>
                      </a:rPr>
                      <m:t>𝑗</m:t>
                    </m:r>
                  </m:oMath>
                </a14:m>
                <a:endParaRPr lang="en-US" dirty="0"/>
              </a:p>
            </p:txBody>
          </p:sp>
        </mc:Choice>
        <mc:Fallback xmlns="">
          <p:sp>
            <p:nvSpPr>
              <p:cNvPr id="3" name="Notizenplatzhalter 2"/>
              <p:cNvSpPr>
                <a:spLocks noGrp="1"/>
              </p:cNvSpPr>
              <p:nvPr>
                <p:ph type="body" idx="1"/>
              </p:nvPr>
            </p:nvSpPr>
            <p:spPr/>
            <p:txBody>
              <a:bodyPr/>
              <a:lstStyle/>
              <a:p>
                <a:r>
                  <a:rPr lang="en-US" i="0" smtClean="0">
                    <a:latin typeface="Cambria Math"/>
                    <a:ea typeface="Cambria Math"/>
                  </a:rPr>
                  <a:t>𝜓^</a:t>
                </a:r>
                <a:r>
                  <a:rPr lang="de-DE" b="0" i="0" smtClean="0">
                    <a:latin typeface="Cambria Math"/>
                  </a:rPr>
                  <a:t>∗</a:t>
                </a:r>
                <a:r>
                  <a:rPr lang="en-US" b="0" i="0" smtClean="0">
                    <a:latin typeface="Cambria Math"/>
                  </a:rPr>
                  <a:t> </a:t>
                </a:r>
                <a:r>
                  <a:rPr lang="en-US" i="0" smtClean="0">
                    <a:latin typeface="Cambria Math"/>
                    <a:ea typeface="Cambria Math"/>
                  </a:rPr>
                  <a:t> 𝜕𝜓/𝜕</a:t>
                </a:r>
                <a:r>
                  <a:rPr lang="de-DE" b="0" i="0" smtClean="0">
                    <a:latin typeface="Cambria Math"/>
                    <a:ea typeface="Cambria Math"/>
                  </a:rPr>
                  <a:t>𝑡</a:t>
                </a:r>
                <a:r>
                  <a:rPr lang="de-DE" b="0" i="0" smtClean="0">
                    <a:latin typeface="Cambria Math"/>
                  </a:rPr>
                  <a:t>=</a:t>
                </a:r>
                <a:r>
                  <a:rPr lang="de-DE" b="0" i="0" smtClean="0">
                    <a:latin typeface="Cambria Math"/>
                    <a:ea typeface="Cambria Math"/>
                  </a:rPr>
                  <a:t>𝜓^</a:t>
                </a:r>
                <a:r>
                  <a:rPr lang="de-DE" b="0" i="0" smtClean="0">
                    <a:latin typeface="Cambria Math"/>
                  </a:rPr>
                  <a:t>∗ (𝑖</a:t>
                </a:r>
                <a:r>
                  <a:rPr lang="de-DE" b="0" i="0" smtClean="0">
                    <a:latin typeface="Cambria Math"/>
                    <a:ea typeface="Cambria Math"/>
                  </a:rPr>
                  <a:t>ℏ/</a:t>
                </a:r>
                <a:r>
                  <a:rPr lang="de-DE" b="0" i="0" smtClean="0">
                    <a:latin typeface="Cambria Math"/>
                  </a:rPr>
                  <a:t>2𝑚) </a:t>
                </a:r>
                <a:r>
                  <a:rPr lang="de-DE" b="0" i="0" smtClean="0">
                    <a:latin typeface="Cambria Math"/>
                    <a:ea typeface="Cambria Math"/>
                  </a:rPr>
                  <a:t>∇^</a:t>
                </a:r>
                <a:r>
                  <a:rPr lang="de-DE" b="0" i="0" smtClean="0">
                    <a:latin typeface="Cambria Math"/>
                  </a:rPr>
                  <a:t>2</a:t>
                </a:r>
                <a:r>
                  <a:rPr lang="de-DE" b="0" i="0" smtClean="0">
                    <a:latin typeface="Cambria Math"/>
                    <a:ea typeface="Cambria Math"/>
                  </a:rPr>
                  <a:t> 𝜓</a:t>
                </a:r>
                <a:r>
                  <a:rPr lang="en-US" dirty="0" smtClean="0"/>
                  <a:t> + </a:t>
                </a:r>
                <a:r>
                  <a:rPr lang="en-US" i="0" smtClean="0">
                    <a:latin typeface="Cambria Math"/>
                    <a:ea typeface="Cambria Math"/>
                  </a:rPr>
                  <a:t>𝜓 (𝜕𝜓^</a:t>
                </a:r>
                <a:r>
                  <a:rPr lang="de-DE" b="0" i="0" smtClean="0">
                    <a:latin typeface="Cambria Math"/>
                    <a:ea typeface="Cambria Math"/>
                  </a:rPr>
                  <a:t>∗</a:t>
                </a:r>
                <a:r>
                  <a:rPr lang="en-US" b="0" i="0" smtClean="0">
                    <a:latin typeface="Cambria Math"/>
                    <a:ea typeface="Cambria Math"/>
                  </a:rPr>
                  <a:t>)/</a:t>
                </a:r>
                <a:r>
                  <a:rPr lang="en-US" i="0" smtClean="0">
                    <a:latin typeface="Cambria Math"/>
                    <a:ea typeface="Cambria Math"/>
                  </a:rPr>
                  <a:t>𝜕</a:t>
                </a:r>
                <a:r>
                  <a:rPr lang="de-DE" b="0" i="0" smtClean="0">
                    <a:latin typeface="Cambria Math"/>
                    <a:ea typeface="Cambria Math"/>
                  </a:rPr>
                  <a:t>𝑡=𝜓((−𝑖ℏ)/2𝑚) ∇^2 𝜓^∗</a:t>
                </a:r>
                <a:r>
                  <a:rPr lang="en-US" dirty="0" smtClean="0"/>
                  <a:t> = </a:t>
                </a:r>
                <a:r>
                  <a:rPr lang="en-US" i="0" smtClean="0">
                    <a:latin typeface="Cambria Math"/>
                    <a:ea typeface="Cambria Math"/>
                  </a:rPr>
                  <a:t>𝜕/𝜕</a:t>
                </a:r>
                <a:r>
                  <a:rPr lang="de-DE" b="0" i="0" smtClean="0">
                    <a:latin typeface="Cambria Math"/>
                    <a:ea typeface="Cambria Math"/>
                  </a:rPr>
                  <a:t>𝑡</a:t>
                </a:r>
                <a:r>
                  <a:rPr lang="en-US" b="0" i="0" smtClean="0">
                    <a:latin typeface="Cambria Math"/>
                    <a:ea typeface="Cambria Math"/>
                  </a:rPr>
                  <a:t> </a:t>
                </a:r>
                <a:r>
                  <a:rPr lang="en-US" i="0" smtClean="0">
                    <a:latin typeface="Cambria Math"/>
                    <a:ea typeface="Cambria Math"/>
                  </a:rPr>
                  <a:t>𝜌</a:t>
                </a:r>
                <a:r>
                  <a:rPr lang="de-DE" b="0" i="0" smtClean="0">
                    <a:latin typeface="Cambria Math"/>
                    <a:ea typeface="Cambria Math"/>
                  </a:rPr>
                  <a:t>=−∇𝑗</a:t>
                </a:r>
                <a:endParaRPr lang="en-US" dirty="0"/>
              </a:p>
            </p:txBody>
          </p:sp>
        </mc:Fallback>
      </mc:AlternateContent>
      <p:sp>
        <p:nvSpPr>
          <p:cNvPr id="4" name="Foliennummernplatzhalter 3"/>
          <p:cNvSpPr>
            <a:spLocks noGrp="1"/>
          </p:cNvSpPr>
          <p:nvPr>
            <p:ph type="sldNum" sz="quarter" idx="10"/>
          </p:nvPr>
        </p:nvSpPr>
        <p:spPr/>
        <p:txBody>
          <a:bodyPr/>
          <a:lstStyle/>
          <a:p>
            <a:fld id="{A6631E1E-48A7-4726-9E09-0242272EEA06}" type="slidenum">
              <a:rPr lang="en-US" smtClean="0"/>
              <a:t>18</a:t>
            </a:fld>
            <a:endParaRPr lang="en-US"/>
          </a:p>
        </p:txBody>
      </p:sp>
    </p:spTree>
    <p:extLst>
      <p:ext uri="{BB962C8B-B14F-4D97-AF65-F5344CB8AC3E}">
        <p14:creationId xmlns:p14="http://schemas.microsoft.com/office/powerpoint/2010/main" val="2228896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27</a:t>
            </a:fld>
            <a:endParaRPr lang="en-US"/>
          </a:p>
        </p:txBody>
      </p:sp>
    </p:spTree>
    <p:extLst>
      <p:ext uri="{BB962C8B-B14F-4D97-AF65-F5344CB8AC3E}">
        <p14:creationId xmlns:p14="http://schemas.microsoft.com/office/powerpoint/2010/main" val="3395823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2</a:t>
            </a:fld>
            <a:endParaRPr lang="en-US"/>
          </a:p>
        </p:txBody>
      </p:sp>
    </p:spTree>
    <p:extLst>
      <p:ext uri="{BB962C8B-B14F-4D97-AF65-F5344CB8AC3E}">
        <p14:creationId xmlns:p14="http://schemas.microsoft.com/office/powerpoint/2010/main" val="2479516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30</a:t>
            </a:fld>
            <a:endParaRPr lang="en-US"/>
          </a:p>
        </p:txBody>
      </p:sp>
    </p:spTree>
    <p:extLst>
      <p:ext uri="{BB962C8B-B14F-4D97-AF65-F5344CB8AC3E}">
        <p14:creationId xmlns:p14="http://schemas.microsoft.com/office/powerpoint/2010/main" val="3023126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35</a:t>
            </a:fld>
            <a:endParaRPr lang="en-US"/>
          </a:p>
        </p:txBody>
      </p:sp>
    </p:spTree>
    <p:extLst>
      <p:ext uri="{BB962C8B-B14F-4D97-AF65-F5344CB8AC3E}">
        <p14:creationId xmlns:p14="http://schemas.microsoft.com/office/powerpoint/2010/main" val="1030842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36</a:t>
            </a:fld>
            <a:endParaRPr lang="en-US"/>
          </a:p>
        </p:txBody>
      </p:sp>
    </p:spTree>
    <p:extLst>
      <p:ext uri="{BB962C8B-B14F-4D97-AF65-F5344CB8AC3E}">
        <p14:creationId xmlns:p14="http://schemas.microsoft.com/office/powerpoint/2010/main" val="3329425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41</a:t>
            </a:fld>
            <a:endParaRPr lang="en-US"/>
          </a:p>
        </p:txBody>
      </p:sp>
    </p:spTree>
    <p:extLst>
      <p:ext uri="{BB962C8B-B14F-4D97-AF65-F5344CB8AC3E}">
        <p14:creationId xmlns:p14="http://schemas.microsoft.com/office/powerpoint/2010/main" val="683445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43</a:t>
            </a:fld>
            <a:endParaRPr lang="en-US"/>
          </a:p>
        </p:txBody>
      </p:sp>
    </p:spTree>
    <p:extLst>
      <p:ext uri="{BB962C8B-B14F-4D97-AF65-F5344CB8AC3E}">
        <p14:creationId xmlns:p14="http://schemas.microsoft.com/office/powerpoint/2010/main" val="3271325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C</a:t>
            </a:r>
            <a:r>
              <a:rPr lang="en-US" dirty="0"/>
              <a:t>ompact </a:t>
            </a:r>
            <a:r>
              <a:rPr lang="en-US" b="1" dirty="0"/>
              <a:t>M</a:t>
            </a:r>
            <a:r>
              <a:rPr lang="en-US" dirty="0"/>
              <a:t>uon </a:t>
            </a:r>
            <a:r>
              <a:rPr lang="en-US" b="1" dirty="0"/>
              <a:t>S</a:t>
            </a:r>
            <a:r>
              <a:rPr lang="en-US" dirty="0"/>
              <a:t>olenoid</a:t>
            </a:r>
          </a:p>
          <a:p>
            <a:endParaRPr lang="en-US" dirty="0"/>
          </a:p>
        </p:txBody>
      </p:sp>
      <p:sp>
        <p:nvSpPr>
          <p:cNvPr id="4" name="Foliennummernplatzhalter 3"/>
          <p:cNvSpPr>
            <a:spLocks noGrp="1"/>
          </p:cNvSpPr>
          <p:nvPr>
            <p:ph type="sldNum" sz="quarter" idx="10"/>
          </p:nvPr>
        </p:nvSpPr>
        <p:spPr/>
        <p:txBody>
          <a:bodyPr/>
          <a:lstStyle/>
          <a:p>
            <a:fld id="{A6631E1E-48A7-4726-9E09-0242272EEA06}" type="slidenum">
              <a:rPr lang="en-US" smtClean="0"/>
              <a:t>56</a:t>
            </a:fld>
            <a:endParaRPr lang="en-US"/>
          </a:p>
        </p:txBody>
      </p:sp>
    </p:spTree>
    <p:extLst>
      <p:ext uri="{BB962C8B-B14F-4D97-AF65-F5344CB8AC3E}">
        <p14:creationId xmlns:p14="http://schemas.microsoft.com/office/powerpoint/2010/main" val="3814681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3</a:t>
            </a:fld>
            <a:endParaRPr lang="en-US"/>
          </a:p>
        </p:txBody>
      </p:sp>
    </p:spTree>
    <p:extLst>
      <p:ext uri="{BB962C8B-B14F-4D97-AF65-F5344CB8AC3E}">
        <p14:creationId xmlns:p14="http://schemas.microsoft.com/office/powerpoint/2010/main" val="3981313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4</a:t>
            </a:fld>
            <a:endParaRPr lang="en-US"/>
          </a:p>
        </p:txBody>
      </p:sp>
    </p:spTree>
    <p:extLst>
      <p:ext uri="{BB962C8B-B14F-4D97-AF65-F5344CB8AC3E}">
        <p14:creationId xmlns:p14="http://schemas.microsoft.com/office/powerpoint/2010/main" val="3191646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5</a:t>
            </a:fld>
            <a:endParaRPr lang="en-US"/>
          </a:p>
        </p:txBody>
      </p:sp>
    </p:spTree>
    <p:extLst>
      <p:ext uri="{BB962C8B-B14F-4D97-AF65-F5344CB8AC3E}">
        <p14:creationId xmlns:p14="http://schemas.microsoft.com/office/powerpoint/2010/main" val="2341905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6</a:t>
            </a:fld>
            <a:endParaRPr lang="en-US"/>
          </a:p>
        </p:txBody>
      </p:sp>
    </p:spTree>
    <p:extLst>
      <p:ext uri="{BB962C8B-B14F-4D97-AF65-F5344CB8AC3E}">
        <p14:creationId xmlns:p14="http://schemas.microsoft.com/office/powerpoint/2010/main" val="1906608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7</a:t>
            </a:fld>
            <a:endParaRPr lang="en-US"/>
          </a:p>
        </p:txBody>
      </p:sp>
    </p:spTree>
    <p:extLst>
      <p:ext uri="{BB962C8B-B14F-4D97-AF65-F5344CB8AC3E}">
        <p14:creationId xmlns:p14="http://schemas.microsoft.com/office/powerpoint/2010/main" val="3977616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8</a:t>
            </a:fld>
            <a:endParaRPr lang="en-US"/>
          </a:p>
        </p:txBody>
      </p:sp>
    </p:spTree>
    <p:extLst>
      <p:ext uri="{BB962C8B-B14F-4D97-AF65-F5344CB8AC3E}">
        <p14:creationId xmlns:p14="http://schemas.microsoft.com/office/powerpoint/2010/main" val="2602023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9</a:t>
            </a:fld>
            <a:endParaRPr lang="en-US"/>
          </a:p>
        </p:txBody>
      </p:sp>
    </p:spTree>
    <p:extLst>
      <p:ext uri="{BB962C8B-B14F-4D97-AF65-F5344CB8AC3E}">
        <p14:creationId xmlns:p14="http://schemas.microsoft.com/office/powerpoint/2010/main" val="50204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26.11.2025</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2320748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26.11.2025</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3849424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26.11.2025</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1465885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idx="1"/>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662677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26.11.2025</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1390255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26.11.2025</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3966037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26.11.2025</a:t>
            </a:fld>
            <a:endParaRPr lang="de-DE"/>
          </a:p>
        </p:txBody>
      </p:sp>
      <p:sp>
        <p:nvSpPr>
          <p:cNvPr id="8" name="Fußzeilenplatzhalter 7"/>
          <p:cNvSpPr>
            <a:spLocks noGrp="1"/>
          </p:cNvSpPr>
          <p:nvPr>
            <p:ph type="ftr" sz="quarter" idx="11"/>
          </p:nvPr>
        </p:nvSpPr>
        <p:spPr>
          <a:xfrm>
            <a:off x="3124200" y="6356350"/>
            <a:ext cx="2895600" cy="365125"/>
          </a:xfrm>
          <a:prstGeom prst="rect">
            <a:avLst/>
          </a:prstGeom>
        </p:spPr>
        <p:txBody>
          <a:bodyPr/>
          <a:lstStyle/>
          <a:p>
            <a:endParaRPr lang="de-DE"/>
          </a:p>
        </p:txBody>
      </p:sp>
      <p:sp>
        <p:nvSpPr>
          <p:cNvPr id="9" name="Foliennummernplatzhalter 8"/>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3555671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26.11.2025</a:t>
            </a:fld>
            <a:endParaRPr lang="de-DE"/>
          </a:p>
        </p:txBody>
      </p:sp>
      <p:sp>
        <p:nvSpPr>
          <p:cNvPr id="4" name="Fußzeilenplatzhalter 3"/>
          <p:cNvSpPr>
            <a:spLocks noGrp="1"/>
          </p:cNvSpPr>
          <p:nvPr>
            <p:ph type="ftr" sz="quarter" idx="11"/>
          </p:nvPr>
        </p:nvSpPr>
        <p:spPr>
          <a:xfrm>
            <a:off x="3124200" y="6356350"/>
            <a:ext cx="2895600" cy="365125"/>
          </a:xfrm>
          <a:prstGeom prst="rect">
            <a:avLst/>
          </a:prstGeom>
        </p:spPr>
        <p:txBody>
          <a:bodyPr/>
          <a:lstStyle/>
          <a:p>
            <a:endParaRPr lang="de-DE"/>
          </a:p>
        </p:txBody>
      </p:sp>
      <p:sp>
        <p:nvSpPr>
          <p:cNvPr id="5" name="Foliennummernplatzhalter 4"/>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2757974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26.11.2025</a:t>
            </a:fld>
            <a:endParaRPr lang="de-DE"/>
          </a:p>
        </p:txBody>
      </p:sp>
      <p:sp>
        <p:nvSpPr>
          <p:cNvPr id="3" name="Fußzeilenplatzhalter 2"/>
          <p:cNvSpPr>
            <a:spLocks noGrp="1"/>
          </p:cNvSpPr>
          <p:nvPr>
            <p:ph type="ftr" sz="quarter" idx="11"/>
          </p:nvPr>
        </p:nvSpPr>
        <p:spPr>
          <a:xfrm>
            <a:off x="3124200" y="6356350"/>
            <a:ext cx="2895600" cy="365125"/>
          </a:xfrm>
          <a:prstGeom prst="rect">
            <a:avLst/>
          </a:prstGeom>
        </p:spPr>
        <p:txBody>
          <a:bodyPr/>
          <a:lstStyle/>
          <a:p>
            <a:endParaRPr lang="de-DE"/>
          </a:p>
        </p:txBody>
      </p:sp>
      <p:sp>
        <p:nvSpPr>
          <p:cNvPr id="4" name="Foliennummernplatzhalter 3"/>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250713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26.11.2025</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1295166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26.11.2025</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1092409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0" y="0"/>
            <a:ext cx="9144000" cy="554400"/>
          </a:xfrm>
          <a:prstGeom prst="rect">
            <a:avLst/>
          </a:prstGeom>
          <a:solidFill>
            <a:srgbClr val="0066FF"/>
          </a:solidFill>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pic>
        <p:nvPicPr>
          <p:cNvPr id="7" name="Picture 4" descr="GSI-logo"/>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458200" y="6578600"/>
            <a:ext cx="650875"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5"/>
          <p:cNvSpPr>
            <a:spLocks noChangeShapeType="1"/>
          </p:cNvSpPr>
          <p:nvPr userDrawn="1"/>
        </p:nvSpPr>
        <p:spPr bwMode="auto">
          <a:xfrm>
            <a:off x="0" y="6553200"/>
            <a:ext cx="9144000"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9" name="Rectangle 7"/>
          <p:cNvSpPr>
            <a:spLocks noChangeArrowheads="1"/>
          </p:cNvSpPr>
          <p:nvPr userDrawn="1"/>
        </p:nvSpPr>
        <p:spPr bwMode="auto">
          <a:xfrm>
            <a:off x="4763" y="6589713"/>
            <a:ext cx="9139237"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de-DE" altLang="de-DE" sz="1000" dirty="0">
                <a:solidFill>
                  <a:srgbClr val="000000"/>
                </a:solidFill>
                <a:cs typeface="Arial" charset="0"/>
              </a:rPr>
              <a:t>Hans-Jürgen Wollersheim </a:t>
            </a:r>
            <a:r>
              <a:rPr lang="de-DE" altLang="de-DE" sz="1000" baseline="0" dirty="0">
                <a:solidFill>
                  <a:srgbClr val="000000"/>
                </a:solidFill>
                <a:cs typeface="Arial" charset="0"/>
              </a:rPr>
              <a:t> - </a:t>
            </a:r>
            <a:r>
              <a:rPr lang="de-DE" altLang="de-DE" sz="1000" dirty="0">
                <a:solidFill>
                  <a:srgbClr val="000000"/>
                </a:solidFill>
                <a:cs typeface="Arial" charset="0"/>
              </a:rPr>
              <a:t>2025</a:t>
            </a:r>
            <a:endParaRPr lang="en-US" altLang="de-DE" sz="1000" dirty="0">
              <a:solidFill>
                <a:srgbClr val="000000"/>
              </a:solidFill>
              <a:cs typeface="Arial" charset="0"/>
            </a:endParaRPr>
          </a:p>
        </p:txBody>
      </p:sp>
    </p:spTree>
    <p:extLst>
      <p:ext uri="{BB962C8B-B14F-4D97-AF65-F5344CB8AC3E}">
        <p14:creationId xmlns:p14="http://schemas.microsoft.com/office/powerpoint/2010/main" val="38060774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2400" kern="1200">
          <a:solidFill>
            <a:srgbClr val="FFC000"/>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311.png"/><Relationship Id="rId3" Type="http://schemas.openxmlformats.org/officeDocument/2006/relationships/image" Target="../media/image260.png"/><Relationship Id="rId7" Type="http://schemas.openxmlformats.org/officeDocument/2006/relationships/image" Target="../media/image30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0.png"/><Relationship Id="rId5" Type="http://schemas.openxmlformats.org/officeDocument/2006/relationships/image" Target="../media/image281.png"/><Relationship Id="rId10" Type="http://schemas.openxmlformats.org/officeDocument/2006/relationships/image" Target="../media/image331.png"/><Relationship Id="rId4" Type="http://schemas.openxmlformats.org/officeDocument/2006/relationships/image" Target="../media/image271.png"/><Relationship Id="rId9" Type="http://schemas.openxmlformats.org/officeDocument/2006/relationships/image" Target="../media/image321.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71.png"/><Relationship Id="rId7" Type="http://schemas.openxmlformats.org/officeDocument/2006/relationships/image" Target="../media/image37.png"/><Relationship Id="rId2" Type="http://schemas.openxmlformats.org/officeDocument/2006/relationships/image" Target="../media/image260.png"/><Relationship Id="rId1" Type="http://schemas.openxmlformats.org/officeDocument/2006/relationships/slideLayout" Target="../slideLayouts/slideLayout2.xml"/><Relationship Id="rId6" Type="http://schemas.openxmlformats.org/officeDocument/2006/relationships/image" Target="../media/image360.png"/><Relationship Id="rId5" Type="http://schemas.openxmlformats.org/officeDocument/2006/relationships/image" Target="../media/image35.png"/><Relationship Id="rId4" Type="http://schemas.openxmlformats.org/officeDocument/2006/relationships/image" Target="../media/image341.pn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49.jpeg"/><Relationship Id="rId7"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421.png"/><Relationship Id="rId5" Type="http://schemas.openxmlformats.org/officeDocument/2006/relationships/image" Target="../media/image410.png"/></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4.jpe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image" Target="../media/image500.png"/><Relationship Id="rId1" Type="http://schemas.openxmlformats.org/officeDocument/2006/relationships/slideLayout" Target="../slideLayouts/slideLayout2.xml"/><Relationship Id="rId4" Type="http://schemas.openxmlformats.org/officeDocument/2006/relationships/image" Target="../media/image520.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190.png"/><Relationship Id="rId4" Type="http://schemas.openxmlformats.org/officeDocument/2006/relationships/image" Target="../media/image180.png"/></Relationships>
</file>

<file path=ppt/slides/_rels/slide31.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0.png"/><Relationship Id="rId1" Type="http://schemas.openxmlformats.org/officeDocument/2006/relationships/slideLayout" Target="../slideLayouts/slideLayout2.xml"/><Relationship Id="rId4" Type="http://schemas.openxmlformats.org/officeDocument/2006/relationships/image" Target="../media/image230.png"/></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280.png"/><Relationship Id="rId4" Type="http://schemas.openxmlformats.org/officeDocument/2006/relationships/image" Target="../media/image270.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image" Target="../media/image72.png"/><Relationship Id="rId7" Type="http://schemas.openxmlformats.org/officeDocument/2006/relationships/image" Target="../media/image26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50.png"/><Relationship Id="rId5" Type="http://schemas.openxmlformats.org/officeDocument/2006/relationships/image" Target="../media/image240.png"/><Relationship Id="rId4" Type="http://schemas.openxmlformats.org/officeDocument/2006/relationships/image" Target="../media/image230.png"/></Relationships>
</file>

<file path=ppt/slides/_rels/slide36.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0.png"/></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8.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10.png"/><Relationship Id="rId1" Type="http://schemas.openxmlformats.org/officeDocument/2006/relationships/slideLayout" Target="../slideLayouts/slideLayout2.xml"/><Relationship Id="rId5" Type="http://schemas.openxmlformats.org/officeDocument/2006/relationships/image" Target="../media/image340.png"/><Relationship Id="rId4" Type="http://schemas.openxmlformats.org/officeDocument/2006/relationships/image" Target="../media/image330.pn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600.png"/><Relationship Id="rId5" Type="http://schemas.openxmlformats.org/officeDocument/2006/relationships/image" Target="../media/image590.png"/><Relationship Id="rId4" Type="http://schemas.openxmlformats.org/officeDocument/2006/relationships/image" Target="../media/image580.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390.png"/><Relationship Id="rId5" Type="http://schemas.openxmlformats.org/officeDocument/2006/relationships/image" Target="../media/image80.png"/><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image" Target="../media/image310.png"/><Relationship Id="rId7"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41.png"/><Relationship Id="rId5" Type="http://schemas.openxmlformats.org/officeDocument/2006/relationships/image" Target="../media/image331.png"/><Relationship Id="rId4" Type="http://schemas.openxmlformats.org/officeDocument/2006/relationships/image" Target="../media/image321.png"/></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0.png"/><Relationship Id="rId7" Type="http://schemas.openxmlformats.org/officeDocument/2006/relationships/image" Target="../media/image40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450.png"/><Relationship Id="rId5" Type="http://schemas.openxmlformats.org/officeDocument/2006/relationships/image" Target="../media/image440.png"/><Relationship Id="rId4" Type="http://schemas.openxmlformats.org/officeDocument/2006/relationships/image" Target="../media/image430.png"/></Relationships>
</file>

<file path=ppt/slides/_rels/slide45.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690.png"/><Relationship Id="rId4" Type="http://schemas.openxmlformats.org/officeDocument/2006/relationships/image" Target="../media/image68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690.png"/><Relationship Id="rId4" Type="http://schemas.openxmlformats.org/officeDocument/2006/relationships/image" Target="../media/image680.png"/></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70.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760.png"/></Relationships>
</file>

<file path=ppt/slides/_rels/slide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53.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5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000" y="1152000"/>
            <a:ext cx="1627715" cy="1627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en-US" dirty="0"/>
              <a:t>Particle Physics</a:t>
            </a:r>
          </a:p>
        </p:txBody>
      </p:sp>
      <p:grpSp>
        <p:nvGrpSpPr>
          <p:cNvPr id="8" name="Gruppieren 7"/>
          <p:cNvGrpSpPr>
            <a:grpSpLocks noChangeAspect="1"/>
          </p:cNvGrpSpPr>
          <p:nvPr/>
        </p:nvGrpSpPr>
        <p:grpSpPr>
          <a:xfrm>
            <a:off x="1080000" y="1080000"/>
            <a:ext cx="4166083" cy="1752586"/>
            <a:chOff x="2700000" y="5022000"/>
            <a:chExt cx="3332866" cy="1402069"/>
          </a:xfrm>
        </p:grpSpPr>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0000" y="5040000"/>
              <a:ext cx="1438183" cy="1384069"/>
            </a:xfrm>
            <a:prstGeom prst="rect">
              <a:avLst/>
            </a:prstGeom>
          </p:spPr>
        </p:pic>
        <p:pic>
          <p:nvPicPr>
            <p:cNvPr id="4" name="Grafik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8000" y="5040000"/>
              <a:ext cx="1424866" cy="1334193"/>
            </a:xfrm>
            <a:prstGeom prst="rect">
              <a:avLst/>
            </a:prstGeom>
          </p:spPr>
        </p:pic>
        <p:sp>
          <p:nvSpPr>
            <p:cNvPr id="7" name="Träne 6"/>
            <p:cNvSpPr/>
            <p:nvPr/>
          </p:nvSpPr>
          <p:spPr>
            <a:xfrm rot="13560000">
              <a:off x="4662000" y="5022000"/>
              <a:ext cx="1368000" cy="1368000"/>
            </a:xfrm>
            <a:prstGeom prst="teardrop">
              <a:avLst>
                <a:gd name="adj" fmla="val 200000"/>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feld 8"/>
          <p:cNvSpPr txBox="1"/>
          <p:nvPr/>
        </p:nvSpPr>
        <p:spPr>
          <a:xfrm>
            <a:off x="900000" y="3125713"/>
            <a:ext cx="7344000" cy="540000"/>
          </a:xfrm>
          <a:prstGeom prst="rect">
            <a:avLst/>
          </a:prstGeom>
          <a:noFill/>
        </p:spPr>
        <p:txBody>
          <a:bodyPr wrap="square" rtlCol="0">
            <a:spAutoFit/>
          </a:bodyPr>
          <a:lstStyle/>
          <a:p>
            <a:r>
              <a:rPr lang="en-US" sz="1400" dirty="0"/>
              <a:t>The proton does not only consist of three quarks </a:t>
            </a:r>
            <a:r>
              <a:rPr lang="en-US" sz="1400" b="1" i="1" dirty="0">
                <a:solidFill>
                  <a:srgbClr val="0000CC"/>
                </a:solidFill>
              </a:rPr>
              <a:t>(blue) </a:t>
            </a:r>
            <a:r>
              <a:rPr lang="en-US" sz="1400" dirty="0"/>
              <a:t>being held together by gluons </a:t>
            </a:r>
            <a:r>
              <a:rPr lang="en-US" sz="1400" b="1" i="1" dirty="0"/>
              <a:t>(springs)</a:t>
            </a:r>
            <a:r>
              <a:rPr lang="en-US" sz="1400" dirty="0"/>
              <a:t>, but is a sizzling place of gluons and pairs of quarks and antiquarks </a:t>
            </a:r>
            <a:r>
              <a:rPr lang="en-US" sz="1400" b="1" i="1" dirty="0">
                <a:solidFill>
                  <a:srgbClr val="006600"/>
                </a:solidFill>
              </a:rPr>
              <a:t>(</a:t>
            </a:r>
            <a:r>
              <a:rPr lang="en-US" sz="1400" b="1" i="1" dirty="0">
                <a:solidFill>
                  <a:srgbClr val="00CC00"/>
                </a:solidFill>
              </a:rPr>
              <a:t>green</a:t>
            </a:r>
            <a:r>
              <a:rPr lang="en-US" sz="1400" b="1" i="1" dirty="0">
                <a:solidFill>
                  <a:srgbClr val="006600"/>
                </a:solidFill>
              </a:rPr>
              <a:t>) </a:t>
            </a:r>
            <a:r>
              <a:rPr lang="en-US" sz="1400" dirty="0"/>
              <a:t>interacting with each other. </a:t>
            </a:r>
          </a:p>
        </p:txBody>
      </p: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0000" y="1079386"/>
            <a:ext cx="2493244" cy="17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a:extLst>
              <a:ext uri="{FF2B5EF4-FFF2-40B4-BE49-F238E27FC236}">
                <a16:creationId xmlns:a16="http://schemas.microsoft.com/office/drawing/2014/main" id="{CC31A901-42C1-4591-B941-BD5207983B3E}"/>
              </a:ext>
            </a:extLst>
          </p:cNvPr>
          <p:cNvSpPr txBox="1"/>
          <p:nvPr/>
        </p:nvSpPr>
        <p:spPr>
          <a:xfrm>
            <a:off x="720000" y="4320000"/>
            <a:ext cx="7812000" cy="1476000"/>
          </a:xfrm>
          <a:prstGeom prst="rect">
            <a:avLst/>
          </a:prstGeom>
          <a:noFill/>
        </p:spPr>
        <p:txBody>
          <a:bodyPr wrap="square" rtlCol="0">
            <a:spAutoFit/>
          </a:bodyPr>
          <a:lstStyle/>
          <a:p>
            <a:pPr algn="l"/>
            <a:r>
              <a:rPr lang="en-US" sz="1800" b="0" i="0" u="none" strike="noStrike" baseline="0" dirty="0">
                <a:solidFill>
                  <a:srgbClr val="0000CC"/>
                </a:solidFill>
              </a:rPr>
              <a:t>Particle physics is a branch of physics that studies the elementary constituents of matter and radiation, and the interactions between them. It is also called "high energy physics", because many elementary particles do not occur under normal circumstances in nature, but can be created and detected during energetic collisions of other particles, as is done in particle accelerators</a:t>
            </a:r>
          </a:p>
        </p:txBody>
      </p:sp>
    </p:spTree>
    <p:extLst>
      <p:ext uri="{BB962C8B-B14F-4D97-AF65-F5344CB8AC3E}">
        <p14:creationId xmlns:p14="http://schemas.microsoft.com/office/powerpoint/2010/main" val="162430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The Electron</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4000" y="558002"/>
            <a:ext cx="1785143" cy="2042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feld 8"/>
          <p:cNvSpPr txBox="1"/>
          <p:nvPr/>
        </p:nvSpPr>
        <p:spPr>
          <a:xfrm>
            <a:off x="7510871" y="2664000"/>
            <a:ext cx="1443208" cy="430887"/>
          </a:xfrm>
          <a:prstGeom prst="rect">
            <a:avLst/>
          </a:prstGeom>
          <a:noFill/>
        </p:spPr>
        <p:txBody>
          <a:bodyPr wrap="none" lIns="36000" tIns="0" rIns="36000" bIns="0" rtlCol="0">
            <a:spAutoFit/>
          </a:bodyPr>
          <a:lstStyle/>
          <a:p>
            <a:pPr algn="ctr"/>
            <a:r>
              <a:rPr lang="en-US" sz="1400" dirty="0"/>
              <a:t>Joseph J. Thomson</a:t>
            </a:r>
          </a:p>
          <a:p>
            <a:pPr algn="ctr"/>
            <a:r>
              <a:rPr lang="en-US" sz="1400" dirty="0"/>
              <a:t>1856-1940</a:t>
            </a:r>
          </a:p>
        </p:txBody>
      </p:sp>
      <p:sp>
        <p:nvSpPr>
          <p:cNvPr id="5" name="Textfeld 4"/>
          <p:cNvSpPr txBox="1"/>
          <p:nvPr/>
        </p:nvSpPr>
        <p:spPr>
          <a:xfrm>
            <a:off x="539553" y="720000"/>
            <a:ext cx="6264696" cy="2185214"/>
          </a:xfrm>
          <a:prstGeom prst="rect">
            <a:avLst/>
          </a:prstGeom>
          <a:noFill/>
        </p:spPr>
        <p:txBody>
          <a:bodyPr wrap="square" rtlCol="0">
            <a:spAutoFit/>
          </a:bodyPr>
          <a:lstStyle/>
          <a:p>
            <a:pPr marL="285750" indent="-285750">
              <a:buFont typeface="Wingdings" panose="05000000000000000000" pitchFamily="2" charset="2"/>
              <a:buChar char="v"/>
            </a:pPr>
            <a:r>
              <a:rPr lang="en-US" dirty="0">
                <a:solidFill>
                  <a:srgbClr val="0000CC"/>
                </a:solidFill>
              </a:rPr>
              <a:t> </a:t>
            </a:r>
            <a:r>
              <a:rPr lang="en-US" b="1" dirty="0"/>
              <a:t>Observation:</a:t>
            </a:r>
            <a:r>
              <a:rPr lang="en-US" dirty="0"/>
              <a:t> 1897 </a:t>
            </a:r>
            <a:r>
              <a:rPr lang="en-US" sz="1200" dirty="0"/>
              <a:t>(Nobel Prize 1906)</a:t>
            </a:r>
          </a:p>
          <a:p>
            <a:endParaRPr lang="en-US" sz="1200" dirty="0"/>
          </a:p>
          <a:p>
            <a:pPr marL="742950" lvl="1" indent="-285750">
              <a:buFont typeface="Wingdings" panose="05000000000000000000" pitchFamily="2" charset="2"/>
              <a:buChar char="§"/>
            </a:pPr>
            <a:r>
              <a:rPr lang="en-US" dirty="0">
                <a:solidFill>
                  <a:srgbClr val="FF0000"/>
                </a:solidFill>
              </a:rPr>
              <a:t> </a:t>
            </a:r>
            <a:r>
              <a:rPr lang="en-US" dirty="0"/>
              <a:t>Constituents of cathode rays deflected by electric field</a:t>
            </a:r>
          </a:p>
          <a:p>
            <a:pPr lvl="1"/>
            <a:endParaRPr lang="en-US" sz="800" dirty="0">
              <a:solidFill>
                <a:srgbClr val="FF0000"/>
              </a:solidFill>
            </a:endParaRPr>
          </a:p>
          <a:p>
            <a:pPr marL="742950" lvl="1" indent="-285750">
              <a:buFont typeface="Wingdings" panose="05000000000000000000" pitchFamily="2" charset="2"/>
              <a:buChar char="§"/>
            </a:pPr>
            <a:r>
              <a:rPr lang="en-US" dirty="0">
                <a:solidFill>
                  <a:srgbClr val="FF0000"/>
                </a:solidFill>
              </a:rPr>
              <a:t> </a:t>
            </a:r>
            <a:r>
              <a:rPr lang="en-US" dirty="0"/>
              <a:t>Constituents of cathode rays deflected by magnetic field + heating of thermal junction → first mass/charge ratio</a:t>
            </a:r>
          </a:p>
          <a:p>
            <a:pPr lvl="1"/>
            <a:endParaRPr lang="en-US" sz="800" dirty="0"/>
          </a:p>
          <a:p>
            <a:pPr marL="742950" lvl="1" indent="-285750">
              <a:buFont typeface="Wingdings" panose="05000000000000000000" pitchFamily="2" charset="2"/>
              <a:buChar char="§"/>
            </a:pPr>
            <a:r>
              <a:rPr lang="en-US" dirty="0">
                <a:solidFill>
                  <a:srgbClr val="FF0000"/>
                </a:solidFill>
              </a:rPr>
              <a:t> </a:t>
            </a:r>
            <a:r>
              <a:rPr lang="en-US" dirty="0"/>
              <a:t>Higher precision of mass/charge from comparing deflection by electric and magnetic fields</a:t>
            </a:r>
            <a:endParaRPr lang="en-US" dirty="0">
              <a:solidFill>
                <a:srgbClr val="FF0000"/>
              </a:solidFill>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000" y="3600000"/>
            <a:ext cx="6732587"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215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Ionization Measurements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00" y="612000"/>
            <a:ext cx="2390775" cy="26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6000" y="3420000"/>
            <a:ext cx="3954304" cy="2958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2000" y="612000"/>
            <a:ext cx="3524298" cy="264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539552" y="3348000"/>
            <a:ext cx="1968809" cy="523220"/>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Victor Hess (1912)</a:t>
            </a:r>
          </a:p>
          <a:p>
            <a:pPr algn="ctr"/>
            <a:r>
              <a:rPr lang="en-US" sz="1200" dirty="0">
                <a:solidFill>
                  <a:srgbClr val="0000CC"/>
                </a:solidFill>
                <a:latin typeface="Times New Roman" panose="02020603050405020304" pitchFamily="18" charset="0"/>
                <a:cs typeface="Times New Roman" panose="02020603050405020304" pitchFamily="18" charset="0"/>
              </a:rPr>
              <a:t>discovery of cosmic showers</a:t>
            </a:r>
          </a:p>
        </p:txBody>
      </p:sp>
      <p:sp>
        <p:nvSpPr>
          <p:cNvPr id="4" name="Textfeld 3"/>
          <p:cNvSpPr txBox="1"/>
          <p:nvPr/>
        </p:nvSpPr>
        <p:spPr>
          <a:xfrm>
            <a:off x="720000" y="6300000"/>
            <a:ext cx="1083951" cy="246221"/>
          </a:xfrm>
          <a:prstGeom prst="rect">
            <a:avLst/>
          </a:prstGeom>
          <a:noFill/>
        </p:spPr>
        <p:txBody>
          <a:bodyPr wrap="none" rtlCol="0">
            <a:spAutoFit/>
          </a:bodyPr>
          <a:lstStyle/>
          <a:p>
            <a:r>
              <a:rPr lang="en-US" sz="1000" dirty="0">
                <a:latin typeface="Times New Roman" panose="02020603050405020304" pitchFamily="18" charset="0"/>
                <a:cs typeface="Times New Roman" panose="02020603050405020304" pitchFamily="18" charset="0"/>
              </a:rPr>
              <a:t>Nobel Prize 1936</a:t>
            </a:r>
          </a:p>
        </p:txBody>
      </p:sp>
    </p:spTree>
    <p:extLst>
      <p:ext uri="{BB962C8B-B14F-4D97-AF65-F5344CB8AC3E}">
        <p14:creationId xmlns:p14="http://schemas.microsoft.com/office/powerpoint/2010/main" val="4259704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The Cosmic Accelerator</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6000" y="576010"/>
            <a:ext cx="4877562" cy="5927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1601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The Cosmic Accelerator </a:t>
            </a:r>
            <a:r>
              <a:rPr lang="en-US" sz="1800" dirty="0">
                <a:solidFill>
                  <a:schemeClr val="tx1"/>
                </a:solidFill>
              </a:rPr>
              <a:t>flux density of cosmic rays</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4000" y="577474"/>
            <a:ext cx="5286375" cy="597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1960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1912                         </a:t>
            </a:r>
            <a:r>
              <a:rPr lang="en-US" sz="2800" baseline="30000" dirty="0"/>
              <a:t>~100 years</a:t>
            </a:r>
            <a:r>
              <a:rPr lang="en-US" dirty="0"/>
              <a:t>                         2017</a:t>
            </a:r>
          </a:p>
        </p:txBody>
      </p:sp>
      <p:cxnSp>
        <p:nvCxnSpPr>
          <p:cNvPr id="6" name="Gerade Verbindung mit Pfeil 5"/>
          <p:cNvCxnSpPr/>
          <p:nvPr/>
        </p:nvCxnSpPr>
        <p:spPr>
          <a:xfrm>
            <a:off x="4068000" y="404664"/>
            <a:ext cx="1080000"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096" y="1260000"/>
            <a:ext cx="3914286" cy="30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p:cNvSpPr txBox="1"/>
          <p:nvPr/>
        </p:nvSpPr>
        <p:spPr>
          <a:xfrm>
            <a:off x="899592" y="1260000"/>
            <a:ext cx="2164375" cy="1323439"/>
          </a:xfrm>
          <a:prstGeom prst="rect">
            <a:avLst/>
          </a:prstGeom>
          <a:noFill/>
        </p:spPr>
        <p:txBody>
          <a:bodyPr wrap="none" rtlCol="0">
            <a:spAutoFit/>
          </a:bodyPr>
          <a:lstStyle/>
          <a:p>
            <a:pPr marL="285750" indent="-285750">
              <a:buFont typeface="Wingdings" panose="05000000000000000000" pitchFamily="2" charset="2"/>
              <a:buChar char="v"/>
            </a:pPr>
            <a:r>
              <a:rPr lang="en-US" sz="2000" dirty="0">
                <a:solidFill>
                  <a:srgbClr val="FF0000"/>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electron</a:t>
            </a:r>
          </a:p>
          <a:p>
            <a:endParaRPr lang="en-US" sz="1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en-US" sz="2000" dirty="0">
                <a:solidFill>
                  <a:srgbClr val="FF0000"/>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photons</a:t>
            </a:r>
          </a:p>
          <a:p>
            <a:endParaRPr lang="en-US" sz="1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en-US" sz="2000" dirty="0">
                <a:solidFill>
                  <a:srgbClr val="FF0000"/>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nuclei (protons)</a:t>
            </a:r>
          </a:p>
        </p:txBody>
      </p:sp>
      <p:sp>
        <p:nvSpPr>
          <p:cNvPr id="8" name="Rechteck 7"/>
          <p:cNvSpPr/>
          <p:nvPr/>
        </p:nvSpPr>
        <p:spPr>
          <a:xfrm>
            <a:off x="7488000" y="2034000"/>
            <a:ext cx="756000" cy="756000"/>
          </a:xfrm>
          <a:prstGeom prst="rect">
            <a:avLst/>
          </a:prstGeom>
          <a:solidFill>
            <a:srgbClr val="0000CC">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hteck 8"/>
          <p:cNvSpPr/>
          <p:nvPr/>
        </p:nvSpPr>
        <p:spPr>
          <a:xfrm>
            <a:off x="5292080" y="2760000"/>
            <a:ext cx="756000" cy="756000"/>
          </a:xfrm>
          <a:prstGeom prst="rect">
            <a:avLst/>
          </a:prstGeom>
          <a:solidFill>
            <a:srgbClr val="0000CC">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4117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1912                         </a:t>
            </a:r>
            <a:r>
              <a:rPr lang="en-US" sz="2800" baseline="30000" dirty="0"/>
              <a:t>~100 years</a:t>
            </a:r>
            <a:r>
              <a:rPr lang="en-US" dirty="0"/>
              <a:t>                         2017</a:t>
            </a:r>
          </a:p>
        </p:txBody>
      </p:sp>
      <p:cxnSp>
        <p:nvCxnSpPr>
          <p:cNvPr id="6" name="Gerade Verbindung mit Pfeil 5"/>
          <p:cNvCxnSpPr/>
          <p:nvPr/>
        </p:nvCxnSpPr>
        <p:spPr>
          <a:xfrm>
            <a:off x="4068000" y="404664"/>
            <a:ext cx="1080000"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899592" y="1260000"/>
            <a:ext cx="2164375" cy="1323439"/>
          </a:xfrm>
          <a:prstGeom prst="rect">
            <a:avLst/>
          </a:prstGeom>
          <a:noFill/>
        </p:spPr>
        <p:txBody>
          <a:bodyPr wrap="none" rtlCol="0">
            <a:spAutoFit/>
          </a:bodyPr>
          <a:lstStyle/>
          <a:p>
            <a:pPr marL="285750" indent="-285750">
              <a:buFont typeface="Wingdings" panose="05000000000000000000" pitchFamily="2" charset="2"/>
              <a:buChar char="v"/>
            </a:pPr>
            <a:r>
              <a:rPr lang="en-US" sz="2000" dirty="0">
                <a:solidFill>
                  <a:srgbClr val="FF0000"/>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electron</a:t>
            </a:r>
          </a:p>
          <a:p>
            <a:endParaRPr lang="en-US" sz="1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en-US" sz="2000" dirty="0">
                <a:solidFill>
                  <a:srgbClr val="FF0000"/>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photons</a:t>
            </a:r>
          </a:p>
          <a:p>
            <a:endParaRPr lang="en-US" sz="1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en-US" sz="2000" dirty="0">
                <a:solidFill>
                  <a:srgbClr val="FF0000"/>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nuclei (protons)</a:t>
            </a:r>
          </a:p>
        </p:txBody>
      </p:sp>
      <p:pic>
        <p:nvPicPr>
          <p:cNvPr id="4098" name="Picture 2" descr="http://www.symmetrymagazine.org/sites/default/files/images/standard/sm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000" y="576000"/>
            <a:ext cx="3474720" cy="5827776"/>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3482223" y="4437112"/>
            <a:ext cx="1665841" cy="646331"/>
          </a:xfrm>
          <a:prstGeom prst="rect">
            <a:avLst/>
          </a:prstGeom>
          <a:noFill/>
        </p:spPr>
        <p:txBody>
          <a:bodyPr wrap="none" rtlCol="0">
            <a:spAutoFit/>
          </a:bodyPr>
          <a:lstStyle/>
          <a:p>
            <a:r>
              <a:rPr lang="en-US" dirty="0">
                <a:solidFill>
                  <a:srgbClr val="0000CC"/>
                </a:solidFill>
                <a:latin typeface="Times New Roman" panose="02020603050405020304" pitchFamily="18" charset="0"/>
                <a:cs typeface="Times New Roman" panose="02020603050405020304" pitchFamily="18" charset="0"/>
              </a:rPr>
              <a:t>Standard Model</a:t>
            </a:r>
          </a:p>
          <a:p>
            <a:r>
              <a:rPr lang="en-US" dirty="0" err="1">
                <a:solidFill>
                  <a:srgbClr val="0000CC"/>
                </a:solidFill>
                <a:latin typeface="Times New Roman" panose="02020603050405020304" pitchFamily="18" charset="0"/>
                <a:cs typeface="Times New Roman" panose="02020603050405020304" pitchFamily="18" charset="0"/>
              </a:rPr>
              <a:t>Lagrangian</a:t>
            </a:r>
            <a:endParaRPr lang="en-US" dirty="0">
              <a:solidFill>
                <a:srgbClr val="0000CC"/>
              </a:solidFill>
              <a:latin typeface="Times New Roman" panose="02020603050405020304" pitchFamily="18" charset="0"/>
              <a:cs typeface="Times New Roman" panose="02020603050405020304" pitchFamily="18" charset="0"/>
            </a:endParaRPr>
          </a:p>
        </p:txBody>
      </p:sp>
      <p:cxnSp>
        <p:nvCxnSpPr>
          <p:cNvPr id="9" name="Gerade Verbindung mit Pfeil 8"/>
          <p:cNvCxnSpPr/>
          <p:nvPr/>
        </p:nvCxnSpPr>
        <p:spPr>
          <a:xfrm flipV="1">
            <a:off x="4788024" y="4579387"/>
            <a:ext cx="719976" cy="360040"/>
          </a:xfrm>
          <a:prstGeom prst="straightConnector1">
            <a:avLst/>
          </a:prstGeom>
          <a:ln w="25400">
            <a:solidFill>
              <a:srgbClr val="0000CC"/>
            </a:solidFill>
            <a:tailEnd type="triangle" w="lg" len="lg"/>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180000" y="5508000"/>
            <a:ext cx="4883068" cy="1015663"/>
          </a:xfrm>
          <a:prstGeom prst="rect">
            <a:avLst/>
          </a:prstGeom>
          <a:noFill/>
        </p:spPr>
        <p:txBody>
          <a:bodyPr wrap="none" rtlCol="0">
            <a:spAutoFit/>
          </a:bodyPr>
          <a:lstStyle/>
          <a:p>
            <a:r>
              <a:rPr lang="en-US" sz="1200" dirty="0">
                <a:solidFill>
                  <a:srgbClr val="FF0000"/>
                </a:solidFill>
                <a:latin typeface="Times New Roman" panose="02020603050405020304" pitchFamily="18" charset="0"/>
                <a:cs typeface="Times New Roman" panose="02020603050405020304" pitchFamily="18" charset="0"/>
              </a:rPr>
              <a:t>1</a:t>
            </a:r>
            <a:r>
              <a:rPr lang="en-US" sz="1200" dirty="0">
                <a:latin typeface="Times New Roman" panose="02020603050405020304" pitchFamily="18" charset="0"/>
                <a:cs typeface="Times New Roman" panose="02020603050405020304" pitchFamily="18" charset="0"/>
              </a:rPr>
              <a:t> is ultra specific to the gluon, the boson that carries the strong force</a:t>
            </a:r>
          </a:p>
          <a:p>
            <a:r>
              <a:rPr lang="en-US" sz="1200" dirty="0">
                <a:solidFill>
                  <a:srgbClr val="FF0000"/>
                </a:solidFill>
                <a:latin typeface="Times New Roman" panose="02020603050405020304" pitchFamily="18" charset="0"/>
                <a:cs typeface="Times New Roman" panose="02020603050405020304" pitchFamily="18" charset="0"/>
              </a:rPr>
              <a:t>2</a:t>
            </a:r>
            <a:r>
              <a:rPr lang="en-US" sz="1200" dirty="0">
                <a:latin typeface="Times New Roman" panose="02020603050405020304" pitchFamily="18" charset="0"/>
                <a:cs typeface="Times New Roman" panose="02020603050405020304" pitchFamily="18" charset="0"/>
              </a:rPr>
              <a:t> is dedicated to explain interactions between bosons, particularly W and Z</a:t>
            </a:r>
          </a:p>
          <a:p>
            <a:r>
              <a:rPr lang="en-US" sz="1200" dirty="0">
                <a:solidFill>
                  <a:srgbClr val="FF0000"/>
                </a:solidFill>
                <a:latin typeface="Times New Roman" panose="02020603050405020304" pitchFamily="18" charset="0"/>
                <a:cs typeface="Times New Roman" panose="02020603050405020304" pitchFamily="18" charset="0"/>
              </a:rPr>
              <a:t>3</a:t>
            </a:r>
            <a:r>
              <a:rPr lang="en-US" sz="1200" dirty="0">
                <a:latin typeface="Times New Roman" panose="02020603050405020304" pitchFamily="18" charset="0"/>
                <a:cs typeface="Times New Roman" panose="02020603050405020304" pitchFamily="18" charset="0"/>
              </a:rPr>
              <a:t> describes how elementary matter particles interact with the weak force</a:t>
            </a:r>
          </a:p>
          <a:p>
            <a:r>
              <a:rPr lang="en-US" sz="1200" dirty="0">
                <a:solidFill>
                  <a:srgbClr val="FF0000"/>
                </a:solidFill>
                <a:latin typeface="Times New Roman" panose="02020603050405020304" pitchFamily="18" charset="0"/>
                <a:cs typeface="Times New Roman" panose="02020603050405020304" pitchFamily="18" charset="0"/>
              </a:rPr>
              <a:t>4</a:t>
            </a:r>
            <a:r>
              <a:rPr lang="en-US" sz="1200" dirty="0">
                <a:latin typeface="Times New Roman" panose="02020603050405020304" pitchFamily="18" charset="0"/>
                <a:cs typeface="Times New Roman" panose="02020603050405020304" pitchFamily="18" charset="0"/>
              </a:rPr>
              <a:t> describes how matter particles interact with Higgs ghosts, virtual artifacts </a:t>
            </a:r>
          </a:p>
          <a:p>
            <a:r>
              <a:rPr lang="en-US" sz="1200" dirty="0">
                <a:latin typeface="Times New Roman" panose="02020603050405020304" pitchFamily="18" charset="0"/>
                <a:cs typeface="Times New Roman" panose="02020603050405020304" pitchFamily="18" charset="0"/>
              </a:rPr>
              <a:t>   In quantum mechanics, there is no single path a particle can take</a:t>
            </a:r>
          </a:p>
        </p:txBody>
      </p:sp>
    </p:spTree>
    <p:extLst>
      <p:ext uri="{BB962C8B-B14F-4D97-AF65-F5344CB8AC3E}">
        <p14:creationId xmlns:p14="http://schemas.microsoft.com/office/powerpoint/2010/main" val="62912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Quantum Mechanics</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000" y="576002"/>
            <a:ext cx="7385715" cy="5357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539552" y="5949280"/>
            <a:ext cx="7967246" cy="553998"/>
          </a:xfrm>
          <a:prstGeom prst="rect">
            <a:avLst/>
          </a:prstGeom>
          <a:noFill/>
        </p:spPr>
        <p:txBody>
          <a:bodyPr wrap="none" rtlCol="0">
            <a:spAutoFit/>
          </a:bodyPr>
          <a:lstStyle/>
          <a:p>
            <a:pPr algn="ctr"/>
            <a:r>
              <a:rPr lang="en-US" sz="1000" dirty="0"/>
              <a:t>A. Piccard, E. </a:t>
            </a:r>
            <a:r>
              <a:rPr lang="en-US" sz="1000" dirty="0" err="1"/>
              <a:t>Henriot</a:t>
            </a:r>
            <a:r>
              <a:rPr lang="en-US" sz="1000" dirty="0"/>
              <a:t>, P. </a:t>
            </a:r>
            <a:r>
              <a:rPr lang="en-US" sz="1000" dirty="0" err="1"/>
              <a:t>Ehrenfest</a:t>
            </a:r>
            <a:r>
              <a:rPr lang="en-US" sz="1000" dirty="0"/>
              <a:t>, E. </a:t>
            </a:r>
            <a:r>
              <a:rPr lang="en-US" sz="1000" dirty="0" err="1"/>
              <a:t>Herzen</a:t>
            </a:r>
            <a:r>
              <a:rPr lang="en-US" sz="1000" dirty="0"/>
              <a:t>, Th. de </a:t>
            </a:r>
            <a:r>
              <a:rPr lang="en-US" sz="1000" dirty="0" err="1"/>
              <a:t>Donder</a:t>
            </a:r>
            <a:r>
              <a:rPr lang="en-US" sz="1000" dirty="0"/>
              <a:t>, E. Schrödinger, J.E. </a:t>
            </a:r>
            <a:r>
              <a:rPr lang="en-US" sz="1000" dirty="0" err="1"/>
              <a:t>Verschaffelt</a:t>
            </a:r>
            <a:r>
              <a:rPr lang="en-US" sz="1000" dirty="0"/>
              <a:t>, W. Pauli, W. Heisenberg, R.H. Fowler, L. Brillouin</a:t>
            </a:r>
          </a:p>
          <a:p>
            <a:pPr algn="ctr"/>
            <a:r>
              <a:rPr lang="en-US" sz="1000" dirty="0"/>
              <a:t>P. Debye, M. Knudsen, W.L. Bragg, H.A. </a:t>
            </a:r>
            <a:r>
              <a:rPr lang="en-US" sz="1000" dirty="0" err="1"/>
              <a:t>Kramers</a:t>
            </a:r>
            <a:r>
              <a:rPr lang="en-US" sz="1000" dirty="0"/>
              <a:t>, P.A.M. Dirac, A.H. Compton, L. de Broglie, M. Born, N. Bohr,</a:t>
            </a:r>
          </a:p>
          <a:p>
            <a:pPr algn="ctr"/>
            <a:r>
              <a:rPr lang="en-US" sz="1000" dirty="0"/>
              <a:t>I. Langmuir, M. Planck, M. Curie, H.A. Lorentz, A. Einstein, P. </a:t>
            </a:r>
            <a:r>
              <a:rPr lang="en-US" sz="1000" dirty="0" err="1"/>
              <a:t>Langevin</a:t>
            </a:r>
            <a:r>
              <a:rPr lang="en-US" sz="1000" dirty="0"/>
              <a:t>, Ch.-E. </a:t>
            </a:r>
            <a:r>
              <a:rPr lang="en-US" sz="1000" dirty="0" err="1"/>
              <a:t>Guye</a:t>
            </a:r>
            <a:r>
              <a:rPr lang="en-US" sz="1000" dirty="0"/>
              <a:t>, C.T.R. Wilson, O.W. Richardson</a:t>
            </a:r>
          </a:p>
        </p:txBody>
      </p:sp>
    </p:spTree>
    <p:extLst>
      <p:ext uri="{BB962C8B-B14F-4D97-AF65-F5344CB8AC3E}">
        <p14:creationId xmlns:p14="http://schemas.microsoft.com/office/powerpoint/2010/main" val="3566085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Fermions and Bosons</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1" y="2880000"/>
            <a:ext cx="2666667" cy="20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4000" y="562403"/>
            <a:ext cx="1257143" cy="1662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84000" y="2492897"/>
            <a:ext cx="1270286" cy="1733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84000" y="4509121"/>
            <a:ext cx="1242952" cy="1771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7621163" y="2226207"/>
            <a:ext cx="1505789" cy="215444"/>
          </a:xfrm>
          <a:prstGeom prst="rect">
            <a:avLst/>
          </a:prstGeom>
          <a:noFill/>
        </p:spPr>
        <p:txBody>
          <a:bodyPr wrap="none" lIns="36000" tIns="0" rIns="36000" bIns="0" rtlCol="0">
            <a:spAutoFit/>
          </a:bodyPr>
          <a:lstStyle/>
          <a:p>
            <a:pPr algn="ctr"/>
            <a:r>
              <a:rPr lang="en-US" sz="1400" dirty="0" err="1"/>
              <a:t>Satyendranath</a:t>
            </a:r>
            <a:r>
              <a:rPr lang="en-US" sz="1400" dirty="0"/>
              <a:t> Bose</a:t>
            </a:r>
          </a:p>
        </p:txBody>
      </p:sp>
      <p:sp>
        <p:nvSpPr>
          <p:cNvPr id="10" name="Textfeld 9"/>
          <p:cNvSpPr txBox="1"/>
          <p:nvPr/>
        </p:nvSpPr>
        <p:spPr>
          <a:xfrm>
            <a:off x="7993834" y="4226421"/>
            <a:ext cx="1023284" cy="215444"/>
          </a:xfrm>
          <a:prstGeom prst="rect">
            <a:avLst/>
          </a:prstGeom>
          <a:noFill/>
        </p:spPr>
        <p:txBody>
          <a:bodyPr wrap="none" lIns="36000" tIns="0" rIns="36000" bIns="0" rtlCol="0">
            <a:spAutoFit/>
          </a:bodyPr>
          <a:lstStyle/>
          <a:p>
            <a:pPr algn="ctr"/>
            <a:r>
              <a:rPr lang="en-US" sz="1400" dirty="0"/>
              <a:t>Enrico Fermi</a:t>
            </a:r>
          </a:p>
        </p:txBody>
      </p:sp>
      <p:sp>
        <p:nvSpPr>
          <p:cNvPr id="11" name="Textfeld 10"/>
          <p:cNvSpPr txBox="1"/>
          <p:nvPr/>
        </p:nvSpPr>
        <p:spPr>
          <a:xfrm>
            <a:off x="7917284" y="6280550"/>
            <a:ext cx="1190061" cy="215444"/>
          </a:xfrm>
          <a:prstGeom prst="rect">
            <a:avLst/>
          </a:prstGeom>
          <a:noFill/>
        </p:spPr>
        <p:txBody>
          <a:bodyPr wrap="none" lIns="36000" tIns="0" rIns="36000" bIns="0" rtlCol="0">
            <a:spAutoFit/>
          </a:bodyPr>
          <a:lstStyle/>
          <a:p>
            <a:pPr algn="ctr"/>
            <a:r>
              <a:rPr lang="en-US" sz="1400" dirty="0"/>
              <a:t>Wolfgang Pauli</a:t>
            </a:r>
          </a:p>
        </p:txBody>
      </p:sp>
      <p:sp>
        <p:nvSpPr>
          <p:cNvPr id="3" name="Textfeld 2"/>
          <p:cNvSpPr txBox="1"/>
          <p:nvPr/>
        </p:nvSpPr>
        <p:spPr>
          <a:xfrm>
            <a:off x="540000" y="720000"/>
            <a:ext cx="7081163" cy="2154436"/>
          </a:xfrm>
          <a:prstGeom prst="rect">
            <a:avLst/>
          </a:prstGeom>
          <a:noFill/>
        </p:spPr>
        <p:txBody>
          <a:bodyPr wrap="square" rtlCol="0">
            <a:spAutoFit/>
          </a:bodyPr>
          <a:lstStyle/>
          <a:p>
            <a:r>
              <a:rPr lang="en-US" dirty="0"/>
              <a:t>Fundamental characteristics of particles: </a:t>
            </a:r>
            <a:r>
              <a:rPr lang="en-US" b="1" i="1" dirty="0">
                <a:solidFill>
                  <a:srgbClr val="0000CC"/>
                </a:solidFill>
              </a:rPr>
              <a:t>Spin</a:t>
            </a:r>
            <a:r>
              <a:rPr lang="en-US" dirty="0"/>
              <a:t> (“self angular momentum”)</a:t>
            </a:r>
          </a:p>
          <a:p>
            <a:endParaRPr lang="en-US" sz="800" dirty="0"/>
          </a:p>
          <a:p>
            <a:pPr marL="285750" indent="-285750">
              <a:buFont typeface="Wingdings" panose="05000000000000000000" pitchFamily="2" charset="2"/>
              <a:buChar char="v"/>
            </a:pPr>
            <a:r>
              <a:rPr lang="en-US" dirty="0">
                <a:solidFill>
                  <a:srgbClr val="0000CC"/>
                </a:solidFill>
              </a:rPr>
              <a:t> </a:t>
            </a:r>
            <a:r>
              <a:rPr lang="en-US" dirty="0"/>
              <a:t>Integer values (0, ±1, …) </a:t>
            </a:r>
            <a:r>
              <a:rPr lang="en-US" b="1" i="1" dirty="0">
                <a:solidFill>
                  <a:srgbClr val="0000CC"/>
                </a:solidFill>
              </a:rPr>
              <a:t>→ Bosons</a:t>
            </a:r>
          </a:p>
          <a:p>
            <a:pPr marL="285750" indent="-285750">
              <a:buFont typeface="Wingdings" panose="05000000000000000000" pitchFamily="2" charset="2"/>
              <a:buChar char="v"/>
            </a:pPr>
            <a:r>
              <a:rPr lang="en-US" b="1" i="1" dirty="0">
                <a:solidFill>
                  <a:srgbClr val="0000CC"/>
                </a:solidFill>
              </a:rPr>
              <a:t> </a:t>
            </a:r>
            <a:r>
              <a:rPr lang="en-US" dirty="0"/>
              <a:t>Half integer values (±1/2, ±3/2, …) </a:t>
            </a:r>
            <a:r>
              <a:rPr lang="en-US" b="1" i="1" dirty="0">
                <a:solidFill>
                  <a:srgbClr val="FF0000"/>
                </a:solidFill>
              </a:rPr>
              <a:t>→ Fermions</a:t>
            </a:r>
          </a:p>
          <a:p>
            <a:endParaRPr lang="en-US" b="1" i="1" dirty="0">
              <a:solidFill>
                <a:srgbClr val="FF0000"/>
              </a:solidFill>
            </a:endParaRPr>
          </a:p>
          <a:p>
            <a:endParaRPr lang="en-US" b="1" i="1" dirty="0">
              <a:solidFill>
                <a:srgbClr val="FF0000"/>
              </a:solidFill>
            </a:endParaRPr>
          </a:p>
          <a:p>
            <a:r>
              <a:rPr lang="en-US" b="1" i="1" dirty="0">
                <a:solidFill>
                  <a:srgbClr val="0000CC"/>
                </a:solidFill>
              </a:rPr>
              <a:t>Bosons</a:t>
            </a:r>
            <a:r>
              <a:rPr lang="en-US" dirty="0"/>
              <a:t> (Cooper pairs …) can be described by </a:t>
            </a:r>
            <a:r>
              <a:rPr lang="en-US" b="1" i="1" dirty="0">
                <a:solidFill>
                  <a:srgbClr val="0000CC"/>
                </a:solidFill>
              </a:rPr>
              <a:t>common wave function</a:t>
            </a:r>
            <a:r>
              <a:rPr lang="en-US" dirty="0"/>
              <a:t> </a:t>
            </a:r>
          </a:p>
          <a:p>
            <a:r>
              <a:rPr lang="en-US" dirty="0"/>
              <a:t>→ funny effects (super conductivity, super fluidity, …)</a:t>
            </a:r>
            <a:endParaRPr lang="en-US" b="1" i="1" dirty="0">
              <a:solidFill>
                <a:srgbClr val="0000CC"/>
              </a:solidFill>
            </a:endParaRPr>
          </a:p>
        </p:txBody>
      </p:sp>
      <p:sp>
        <p:nvSpPr>
          <p:cNvPr id="4" name="Textfeld 3"/>
          <p:cNvSpPr txBox="1"/>
          <p:nvPr/>
        </p:nvSpPr>
        <p:spPr>
          <a:xfrm>
            <a:off x="540000" y="5040000"/>
            <a:ext cx="6721571" cy="646331"/>
          </a:xfrm>
          <a:prstGeom prst="rect">
            <a:avLst/>
          </a:prstGeom>
          <a:noFill/>
        </p:spPr>
        <p:txBody>
          <a:bodyPr wrap="square" rtlCol="0">
            <a:spAutoFit/>
          </a:bodyPr>
          <a:lstStyle/>
          <a:p>
            <a:r>
              <a:rPr lang="en-US" b="1" i="1" dirty="0">
                <a:solidFill>
                  <a:srgbClr val="FF0000"/>
                </a:solidFill>
              </a:rPr>
              <a:t>Fermions</a:t>
            </a:r>
            <a:r>
              <a:rPr lang="en-US" dirty="0"/>
              <a:t> (electrons or protons …) must be in different states </a:t>
            </a:r>
          </a:p>
          <a:p>
            <a:r>
              <a:rPr lang="en-US" b="1" i="1" dirty="0">
                <a:solidFill>
                  <a:srgbClr val="FF0000"/>
                </a:solidFill>
              </a:rPr>
              <a:t>→ Pauli’s exclusion principle</a:t>
            </a:r>
            <a:r>
              <a:rPr lang="en-US" dirty="0"/>
              <a:t> (basis of all chemistry…)</a:t>
            </a:r>
            <a:endParaRPr lang="en-US" b="1" i="1" dirty="0">
              <a:solidFill>
                <a:srgbClr val="FF0000"/>
              </a:solidFill>
            </a:endParaRPr>
          </a:p>
        </p:txBody>
      </p:sp>
    </p:spTree>
    <p:extLst>
      <p:ext uri="{BB962C8B-B14F-4D97-AF65-F5344CB8AC3E}">
        <p14:creationId xmlns:p14="http://schemas.microsoft.com/office/powerpoint/2010/main" val="27289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Matter Waves for Particles without Spin</a:t>
            </a:r>
          </a:p>
        </p:txBody>
      </p:sp>
      <mc:AlternateContent xmlns:mc="http://schemas.openxmlformats.org/markup-compatibility/2006" xmlns:a14="http://schemas.microsoft.com/office/drawing/2010/main">
        <mc:Choice Requires="a14">
          <p:sp>
            <p:nvSpPr>
              <p:cNvPr id="3" name="Textfeld 2"/>
              <p:cNvSpPr txBox="1"/>
              <p:nvPr/>
            </p:nvSpPr>
            <p:spPr>
              <a:xfrm>
                <a:off x="2236944" y="1080000"/>
                <a:ext cx="2922210" cy="1671035"/>
              </a:xfrm>
              <a:prstGeom prst="rect">
                <a:avLst/>
              </a:prstGeom>
              <a:noFill/>
              <a:ln>
                <a:solidFill>
                  <a:srgbClr val="0000CC"/>
                </a:solidFill>
              </a:ln>
            </p:spPr>
            <p:txBody>
              <a:bodyPr wrap="none" rtlCol="0">
                <a:spAutoFit/>
              </a:bodyPr>
              <a:lstStyle/>
              <a:p>
                <a:pPr algn="just"/>
                <a14:m>
                  <m:oMath xmlns:m="http://schemas.openxmlformats.org/officeDocument/2006/math">
                    <m:r>
                      <a:rPr lang="de-DE" b="0" i="1" smtClean="0">
                        <a:solidFill>
                          <a:srgbClr val="0000CC"/>
                        </a:solidFill>
                        <a:latin typeface="Cambria Math"/>
                      </a:rPr>
                      <m:t>𝐸</m:t>
                    </m:r>
                    <m:r>
                      <a:rPr lang="de-DE" b="0" i="1" smtClean="0">
                        <a:solidFill>
                          <a:srgbClr val="0000CC"/>
                        </a:solidFill>
                        <a:latin typeface="Cambria Math"/>
                      </a:rPr>
                      <m:t>=</m:t>
                    </m:r>
                    <m:f>
                      <m:fPr>
                        <m:ctrlPr>
                          <a:rPr lang="de-DE" b="0" i="1" smtClean="0">
                            <a:solidFill>
                              <a:srgbClr val="0000CC"/>
                            </a:solidFill>
                            <a:latin typeface="Cambria Math" panose="02040503050406030204" pitchFamily="18" charset="0"/>
                          </a:rPr>
                        </m:ctrlPr>
                      </m:fPr>
                      <m:num>
                        <m:sSup>
                          <m:sSupPr>
                            <m:ctrlPr>
                              <a:rPr lang="de-DE" b="0" i="1" smtClean="0">
                                <a:solidFill>
                                  <a:srgbClr val="0000CC"/>
                                </a:solidFill>
                                <a:latin typeface="Cambria Math" panose="02040503050406030204" pitchFamily="18" charset="0"/>
                              </a:rPr>
                            </m:ctrlPr>
                          </m:sSupPr>
                          <m:e>
                            <m:acc>
                              <m:accPr>
                                <m:chr m:val="⃗"/>
                                <m:ctrlPr>
                                  <a:rPr lang="de-DE" b="0" i="1" smtClean="0">
                                    <a:solidFill>
                                      <a:srgbClr val="0000CC"/>
                                    </a:solidFill>
                                    <a:latin typeface="Cambria Math" panose="02040503050406030204" pitchFamily="18" charset="0"/>
                                  </a:rPr>
                                </m:ctrlPr>
                              </m:accPr>
                              <m:e>
                                <m:r>
                                  <a:rPr lang="de-DE" b="0" i="1" smtClean="0">
                                    <a:solidFill>
                                      <a:srgbClr val="0000CC"/>
                                    </a:solidFill>
                                    <a:latin typeface="Cambria Math"/>
                                  </a:rPr>
                                  <m:t>𝑝</m:t>
                                </m:r>
                              </m:e>
                            </m:acc>
                          </m:e>
                          <m:sup>
                            <m:r>
                              <a:rPr lang="de-DE" b="0" i="1" smtClean="0">
                                <a:solidFill>
                                  <a:srgbClr val="0000CC"/>
                                </a:solidFill>
                                <a:latin typeface="Cambria Math"/>
                              </a:rPr>
                              <m:t>2</m:t>
                            </m:r>
                          </m:sup>
                        </m:sSup>
                      </m:num>
                      <m:den>
                        <m:r>
                          <a:rPr lang="de-DE" b="0" i="1" smtClean="0">
                            <a:solidFill>
                              <a:srgbClr val="0000CC"/>
                            </a:solidFill>
                            <a:latin typeface="Cambria Math"/>
                          </a:rPr>
                          <m:t>2</m:t>
                        </m:r>
                        <m:r>
                          <a:rPr lang="de-DE" b="0" i="1" smtClean="0">
                            <a:solidFill>
                              <a:srgbClr val="0000CC"/>
                            </a:solidFill>
                            <a:latin typeface="Cambria Math"/>
                          </a:rPr>
                          <m:t>𝑚</m:t>
                        </m:r>
                      </m:den>
                    </m:f>
                  </m:oMath>
                </a14:m>
                <a:r>
                  <a:rPr lang="en-US" dirty="0">
                    <a:solidFill>
                      <a:srgbClr val="0000CC"/>
                    </a:solidFill>
                  </a:rPr>
                  <a:t> </a:t>
                </a:r>
              </a:p>
              <a:p>
                <a:pPr algn="just"/>
                <a:endParaRPr lang="en-US" sz="1000" dirty="0">
                  <a:solidFill>
                    <a:srgbClr val="0000CC"/>
                  </a:solidFill>
                </a:endParaRPr>
              </a:p>
              <a:p>
                <a:pPr algn="just"/>
                <a14:m>
                  <m:oMath xmlns:m="http://schemas.openxmlformats.org/officeDocument/2006/math">
                    <m:r>
                      <a:rPr lang="de-DE" b="0" i="1" smtClean="0">
                        <a:solidFill>
                          <a:srgbClr val="0000CC"/>
                        </a:solidFill>
                        <a:latin typeface="Cambria Math"/>
                      </a:rPr>
                      <m:t>𝐸</m:t>
                    </m:r>
                    <m:r>
                      <a:rPr lang="de-DE" b="0" i="1" smtClean="0">
                        <a:solidFill>
                          <a:srgbClr val="0000CC"/>
                        </a:solidFill>
                        <a:latin typeface="Cambria Math"/>
                        <a:ea typeface="Cambria Math"/>
                      </a:rPr>
                      <m:t>→</m:t>
                    </m:r>
                    <m:r>
                      <a:rPr lang="de-DE" b="0" i="1" smtClean="0">
                        <a:solidFill>
                          <a:srgbClr val="0000CC"/>
                        </a:solidFill>
                        <a:latin typeface="Cambria Math"/>
                        <a:ea typeface="Cambria Math"/>
                      </a:rPr>
                      <m:t>𝑖</m:t>
                    </m:r>
                    <m:r>
                      <a:rPr lang="de-DE" b="0" i="1" smtClean="0">
                        <a:solidFill>
                          <a:srgbClr val="0000CC"/>
                        </a:solidFill>
                        <a:latin typeface="Cambria Math"/>
                        <a:ea typeface="Cambria Math"/>
                      </a:rPr>
                      <m:t>ℏ</m:t>
                    </m:r>
                    <m:f>
                      <m:fPr>
                        <m:ctrlPr>
                          <a:rPr lang="de-DE" b="0" i="1" smtClean="0">
                            <a:solidFill>
                              <a:srgbClr val="0000CC"/>
                            </a:solidFill>
                            <a:latin typeface="Cambria Math" panose="02040503050406030204" pitchFamily="18" charset="0"/>
                            <a:ea typeface="Cambria Math"/>
                          </a:rPr>
                        </m:ctrlPr>
                      </m:fPr>
                      <m:num>
                        <m:r>
                          <a:rPr lang="de-DE" b="0" i="1" smtClean="0">
                            <a:solidFill>
                              <a:srgbClr val="0000CC"/>
                            </a:solidFill>
                            <a:latin typeface="Cambria Math"/>
                            <a:ea typeface="Cambria Math"/>
                          </a:rPr>
                          <m:t>𝜕</m:t>
                        </m:r>
                      </m:num>
                      <m:den>
                        <m:r>
                          <a:rPr lang="de-DE" b="0" i="1" smtClean="0">
                            <a:solidFill>
                              <a:srgbClr val="0000CC"/>
                            </a:solidFill>
                            <a:latin typeface="Cambria Math"/>
                            <a:ea typeface="Cambria Math"/>
                          </a:rPr>
                          <m:t>𝜕</m:t>
                        </m:r>
                        <m:r>
                          <a:rPr lang="de-DE" b="0" i="1" smtClean="0">
                            <a:solidFill>
                              <a:srgbClr val="0000CC"/>
                            </a:solidFill>
                            <a:latin typeface="Cambria Math"/>
                            <a:ea typeface="Cambria Math"/>
                          </a:rPr>
                          <m:t>𝑡</m:t>
                        </m:r>
                      </m:den>
                    </m:f>
                    <m:r>
                      <a:rPr lang="de-DE" b="0" i="1" smtClean="0">
                        <a:solidFill>
                          <a:srgbClr val="0000CC"/>
                        </a:solidFill>
                        <a:latin typeface="Cambria Math"/>
                        <a:ea typeface="Cambria Math"/>
                      </a:rPr>
                      <m:t>   </m:t>
                    </m:r>
                    <m:r>
                      <a:rPr lang="de-DE" b="0" i="1" smtClean="0">
                        <a:solidFill>
                          <a:srgbClr val="0000CC"/>
                        </a:solidFill>
                        <a:latin typeface="Cambria Math"/>
                        <a:ea typeface="Cambria Math"/>
                      </a:rPr>
                      <m:t>𝑎𝑛𝑑</m:t>
                    </m:r>
                    <m:r>
                      <a:rPr lang="de-DE" b="0" i="1" smtClean="0">
                        <a:solidFill>
                          <a:srgbClr val="0000CC"/>
                        </a:solidFill>
                        <a:latin typeface="Cambria Math"/>
                        <a:ea typeface="Cambria Math"/>
                      </a:rPr>
                      <m:t>   </m:t>
                    </m:r>
                    <m:acc>
                      <m:accPr>
                        <m:chr m:val="⃗"/>
                        <m:ctrlPr>
                          <a:rPr lang="de-DE" b="0" i="1" smtClean="0">
                            <a:solidFill>
                              <a:srgbClr val="0000CC"/>
                            </a:solidFill>
                            <a:latin typeface="Cambria Math" panose="02040503050406030204" pitchFamily="18" charset="0"/>
                            <a:ea typeface="Cambria Math"/>
                          </a:rPr>
                        </m:ctrlPr>
                      </m:accPr>
                      <m:e>
                        <m:r>
                          <a:rPr lang="de-DE" b="0" i="1" smtClean="0">
                            <a:solidFill>
                              <a:srgbClr val="0000CC"/>
                            </a:solidFill>
                            <a:latin typeface="Cambria Math"/>
                            <a:ea typeface="Cambria Math"/>
                          </a:rPr>
                          <m:t>𝑝</m:t>
                        </m:r>
                      </m:e>
                    </m:acc>
                    <m:r>
                      <a:rPr lang="de-DE" b="0" i="1" smtClean="0">
                        <a:solidFill>
                          <a:srgbClr val="0000CC"/>
                        </a:solidFill>
                        <a:latin typeface="Cambria Math"/>
                        <a:ea typeface="Cambria Math"/>
                      </a:rPr>
                      <m:t>→−</m:t>
                    </m:r>
                    <m:r>
                      <a:rPr lang="de-DE" b="0" i="1" smtClean="0">
                        <a:solidFill>
                          <a:srgbClr val="0000CC"/>
                        </a:solidFill>
                        <a:latin typeface="Cambria Math"/>
                        <a:ea typeface="Cambria Math"/>
                      </a:rPr>
                      <m:t>𝑖</m:t>
                    </m:r>
                    <m:r>
                      <a:rPr lang="de-DE" b="0" i="1" smtClean="0">
                        <a:solidFill>
                          <a:srgbClr val="0000CC"/>
                        </a:solidFill>
                        <a:latin typeface="Cambria Math"/>
                        <a:ea typeface="Cambria Math"/>
                      </a:rPr>
                      <m:t>ℏ</m:t>
                    </m:r>
                    <m:acc>
                      <m:accPr>
                        <m:chr m:val="⃗"/>
                        <m:ctrlPr>
                          <a:rPr lang="de-DE" b="0" i="1" smtClean="0">
                            <a:solidFill>
                              <a:srgbClr val="0000CC"/>
                            </a:solidFill>
                            <a:latin typeface="Cambria Math" panose="02040503050406030204" pitchFamily="18" charset="0"/>
                            <a:ea typeface="Cambria Math"/>
                          </a:rPr>
                        </m:ctrlPr>
                      </m:accPr>
                      <m:e>
                        <m:r>
                          <a:rPr lang="de-DE" b="0" i="1" smtClean="0">
                            <a:solidFill>
                              <a:srgbClr val="0000CC"/>
                            </a:solidFill>
                            <a:latin typeface="Cambria Math"/>
                            <a:ea typeface="Cambria Math"/>
                          </a:rPr>
                          <m:t>𝛻</m:t>
                        </m:r>
                      </m:e>
                    </m:acc>
                  </m:oMath>
                </a14:m>
                <a:r>
                  <a:rPr lang="en-US" dirty="0">
                    <a:solidFill>
                      <a:srgbClr val="0000CC"/>
                    </a:solidFill>
                  </a:rPr>
                  <a:t> </a:t>
                </a:r>
              </a:p>
              <a:p>
                <a:pPr algn="just"/>
                <a:endParaRPr lang="en-US" sz="1000" dirty="0">
                  <a:solidFill>
                    <a:srgbClr val="0000CC"/>
                  </a:solidFill>
                </a:endParaRPr>
              </a:p>
              <a:p>
                <a:pPr algn="just"/>
                <a14:m>
                  <m:oMath xmlns:m="http://schemas.openxmlformats.org/officeDocument/2006/math">
                    <m:r>
                      <a:rPr lang="de-DE" b="0" i="1" smtClean="0">
                        <a:solidFill>
                          <a:srgbClr val="0000CC"/>
                        </a:solidFill>
                        <a:latin typeface="Cambria Math"/>
                      </a:rPr>
                      <m:t>𝑖</m:t>
                    </m:r>
                    <m:r>
                      <a:rPr lang="de-DE" b="0" i="1" smtClean="0">
                        <a:solidFill>
                          <a:srgbClr val="0000CC"/>
                        </a:solidFill>
                        <a:latin typeface="Cambria Math"/>
                        <a:ea typeface="Cambria Math"/>
                      </a:rPr>
                      <m:t>ℏ</m:t>
                    </m:r>
                    <m:f>
                      <m:fPr>
                        <m:ctrlPr>
                          <a:rPr lang="de-DE" b="0" i="1" smtClean="0">
                            <a:solidFill>
                              <a:srgbClr val="0000CC"/>
                            </a:solidFill>
                            <a:latin typeface="Cambria Math" panose="02040503050406030204" pitchFamily="18" charset="0"/>
                          </a:rPr>
                        </m:ctrlPr>
                      </m:fPr>
                      <m:num>
                        <m:r>
                          <a:rPr lang="de-DE" b="0" i="1" smtClean="0">
                            <a:solidFill>
                              <a:srgbClr val="0000CC"/>
                            </a:solidFill>
                            <a:latin typeface="Cambria Math"/>
                            <a:ea typeface="Cambria Math"/>
                          </a:rPr>
                          <m:t>𝜕</m:t>
                        </m:r>
                      </m:num>
                      <m:den>
                        <m:r>
                          <a:rPr lang="de-DE" b="0" i="1" smtClean="0">
                            <a:solidFill>
                              <a:srgbClr val="0000CC"/>
                            </a:solidFill>
                            <a:latin typeface="Cambria Math"/>
                            <a:ea typeface="Cambria Math"/>
                          </a:rPr>
                          <m:t>𝜕</m:t>
                        </m:r>
                        <m:r>
                          <a:rPr lang="de-DE" b="0" i="1" smtClean="0">
                            <a:solidFill>
                              <a:srgbClr val="0000CC"/>
                            </a:solidFill>
                            <a:latin typeface="Cambria Math"/>
                            <a:ea typeface="Cambria Math"/>
                          </a:rPr>
                          <m:t>𝑡</m:t>
                        </m:r>
                      </m:den>
                    </m:f>
                    <m:r>
                      <a:rPr lang="de-DE" b="0" i="1" smtClean="0">
                        <a:solidFill>
                          <a:srgbClr val="0000CC"/>
                        </a:solidFill>
                        <a:latin typeface="Cambria Math"/>
                        <a:ea typeface="Cambria Math"/>
                      </a:rPr>
                      <m:t>𝜓</m:t>
                    </m:r>
                    <m:r>
                      <a:rPr lang="de-DE" b="0" i="1" smtClean="0">
                        <a:solidFill>
                          <a:srgbClr val="0000CC"/>
                        </a:solidFill>
                        <a:latin typeface="Cambria Math"/>
                        <a:ea typeface="Cambria Math"/>
                      </a:rPr>
                      <m:t>=</m:t>
                    </m:r>
                    <m:f>
                      <m:fPr>
                        <m:ctrlPr>
                          <a:rPr lang="de-DE" b="0" i="1" smtClean="0">
                            <a:solidFill>
                              <a:srgbClr val="0000CC"/>
                            </a:solidFill>
                            <a:latin typeface="Cambria Math" panose="02040503050406030204" pitchFamily="18" charset="0"/>
                            <a:ea typeface="Cambria Math"/>
                          </a:rPr>
                        </m:ctrlPr>
                      </m:fPr>
                      <m:num>
                        <m:r>
                          <a:rPr lang="de-DE" b="0" i="1" smtClean="0">
                            <a:solidFill>
                              <a:srgbClr val="0000CC"/>
                            </a:solidFill>
                            <a:latin typeface="Cambria Math"/>
                            <a:ea typeface="Cambria Math"/>
                          </a:rPr>
                          <m:t>−</m:t>
                        </m:r>
                        <m:sSup>
                          <m:sSupPr>
                            <m:ctrlPr>
                              <a:rPr lang="de-DE" b="0" i="1" smtClean="0">
                                <a:solidFill>
                                  <a:srgbClr val="0000CC"/>
                                </a:solidFill>
                                <a:latin typeface="Cambria Math" panose="02040503050406030204" pitchFamily="18" charset="0"/>
                                <a:ea typeface="Cambria Math"/>
                              </a:rPr>
                            </m:ctrlPr>
                          </m:sSupPr>
                          <m:e>
                            <m:r>
                              <a:rPr lang="de-DE" b="0" i="1" smtClean="0">
                                <a:solidFill>
                                  <a:srgbClr val="0000CC"/>
                                </a:solidFill>
                                <a:latin typeface="Cambria Math"/>
                                <a:ea typeface="Cambria Math"/>
                              </a:rPr>
                              <m:t>ℏ</m:t>
                            </m:r>
                          </m:e>
                          <m:sup>
                            <m:r>
                              <a:rPr lang="de-DE" b="0" i="1" smtClean="0">
                                <a:solidFill>
                                  <a:srgbClr val="0000CC"/>
                                </a:solidFill>
                                <a:latin typeface="Cambria Math"/>
                                <a:ea typeface="Cambria Math"/>
                              </a:rPr>
                              <m:t>2</m:t>
                            </m:r>
                          </m:sup>
                        </m:sSup>
                      </m:num>
                      <m:den>
                        <m:r>
                          <a:rPr lang="de-DE" b="0" i="1" smtClean="0">
                            <a:solidFill>
                              <a:srgbClr val="0000CC"/>
                            </a:solidFill>
                            <a:latin typeface="Cambria Math"/>
                            <a:ea typeface="Cambria Math"/>
                          </a:rPr>
                          <m:t>2</m:t>
                        </m:r>
                        <m:r>
                          <a:rPr lang="de-DE" b="0" i="1" smtClean="0">
                            <a:solidFill>
                              <a:srgbClr val="0000CC"/>
                            </a:solidFill>
                            <a:latin typeface="Cambria Math"/>
                            <a:ea typeface="Cambria Math"/>
                          </a:rPr>
                          <m:t>𝑚</m:t>
                        </m:r>
                      </m:den>
                    </m:f>
                    <m:sSup>
                      <m:sSupPr>
                        <m:ctrlPr>
                          <a:rPr lang="de-DE" b="0" i="1" smtClean="0">
                            <a:solidFill>
                              <a:srgbClr val="0000CC"/>
                            </a:solidFill>
                            <a:latin typeface="Cambria Math" panose="02040503050406030204" pitchFamily="18" charset="0"/>
                            <a:ea typeface="Cambria Math"/>
                          </a:rPr>
                        </m:ctrlPr>
                      </m:sSupPr>
                      <m:e>
                        <m:r>
                          <a:rPr lang="de-DE" b="0" i="1" smtClean="0">
                            <a:solidFill>
                              <a:srgbClr val="0000CC"/>
                            </a:solidFill>
                            <a:latin typeface="Cambria Math"/>
                            <a:ea typeface="Cambria Math"/>
                          </a:rPr>
                          <m:t>𝛻</m:t>
                        </m:r>
                      </m:e>
                      <m:sup>
                        <m:r>
                          <a:rPr lang="de-DE" b="0" i="1" smtClean="0">
                            <a:solidFill>
                              <a:srgbClr val="0000CC"/>
                            </a:solidFill>
                            <a:latin typeface="Cambria Math"/>
                            <a:ea typeface="Cambria Math"/>
                          </a:rPr>
                          <m:t>2</m:t>
                        </m:r>
                      </m:sup>
                    </m:sSup>
                    <m:r>
                      <a:rPr lang="de-DE" b="0" i="1" smtClean="0">
                        <a:solidFill>
                          <a:srgbClr val="0000CC"/>
                        </a:solidFill>
                        <a:latin typeface="Cambria Math"/>
                        <a:ea typeface="Cambria Math"/>
                      </a:rPr>
                      <m:t>𝜓</m:t>
                    </m:r>
                  </m:oMath>
                </a14:m>
                <a:r>
                  <a:rPr lang="en-US" dirty="0">
                    <a:solidFill>
                      <a:srgbClr val="0000CC"/>
                    </a:solidFill>
                  </a:rPr>
                  <a:t> </a:t>
                </a:r>
              </a:p>
            </p:txBody>
          </p:sp>
        </mc:Choice>
        <mc:Fallback xmlns="">
          <p:sp>
            <p:nvSpPr>
              <p:cNvPr id="3" name="Textfeld 2"/>
              <p:cNvSpPr txBox="1">
                <a:spLocks noRot="1" noChangeAspect="1" noMove="1" noResize="1" noEditPoints="1" noAdjustHandles="1" noChangeArrowheads="1" noChangeShapeType="1" noTextEdit="1"/>
              </p:cNvSpPr>
              <p:nvPr/>
            </p:nvSpPr>
            <p:spPr>
              <a:xfrm>
                <a:off x="2236944" y="1080000"/>
                <a:ext cx="2922210" cy="1671035"/>
              </a:xfrm>
              <a:prstGeom prst="rect">
                <a:avLst/>
              </a:prstGeom>
              <a:blipFill rotWithShape="1">
                <a:blip r:embed="rId3"/>
                <a:stretch>
                  <a:fillRect/>
                </a:stretch>
              </a:blipFill>
              <a:ln>
                <a:solidFill>
                  <a:srgbClr val="0000CC"/>
                </a:solidFill>
              </a:ln>
            </p:spPr>
            <p:txBody>
              <a:bodyPr/>
              <a:lstStyle/>
              <a:p>
                <a:r>
                  <a:rPr lang="en-US">
                    <a:noFill/>
                  </a:rPr>
                  <a:t> </a:t>
                </a:r>
              </a:p>
            </p:txBody>
          </p:sp>
        </mc:Fallback>
      </mc:AlternateContent>
      <p:sp>
        <p:nvSpPr>
          <p:cNvPr id="4" name="Textfeld 3"/>
          <p:cNvSpPr txBox="1"/>
          <p:nvPr/>
        </p:nvSpPr>
        <p:spPr>
          <a:xfrm>
            <a:off x="360000" y="1224000"/>
            <a:ext cx="1728358" cy="1384995"/>
          </a:xfrm>
          <a:prstGeom prst="rect">
            <a:avLst/>
          </a:prstGeom>
          <a:noFill/>
        </p:spPr>
        <p:txBody>
          <a:bodyPr wrap="none" rtlCol="0">
            <a:spAutoFit/>
          </a:bodyPr>
          <a:lstStyle/>
          <a:p>
            <a:r>
              <a:rPr lang="en-US" sz="1400" dirty="0"/>
              <a:t>Kinematics:</a:t>
            </a:r>
          </a:p>
          <a:p>
            <a:endParaRPr lang="en-US" sz="2000" dirty="0"/>
          </a:p>
          <a:p>
            <a:r>
              <a:rPr lang="en-US" sz="1400" dirty="0"/>
              <a:t>Quantum Mechanics:</a:t>
            </a:r>
          </a:p>
          <a:p>
            <a:endParaRPr lang="en-US" sz="2200" dirty="0"/>
          </a:p>
          <a:p>
            <a:r>
              <a:rPr lang="en-US" sz="1400" dirty="0"/>
              <a:t>Wave Equation:</a:t>
            </a:r>
          </a:p>
        </p:txBody>
      </p:sp>
      <p:sp>
        <p:nvSpPr>
          <p:cNvPr id="5" name="Textfeld 4"/>
          <p:cNvSpPr txBox="1"/>
          <p:nvPr/>
        </p:nvSpPr>
        <p:spPr>
          <a:xfrm>
            <a:off x="2160000" y="720000"/>
            <a:ext cx="1518364" cy="338554"/>
          </a:xfrm>
          <a:prstGeom prst="rect">
            <a:avLst/>
          </a:prstGeom>
          <a:noFill/>
        </p:spPr>
        <p:txBody>
          <a:bodyPr wrap="none" rtlCol="0">
            <a:spAutoFit/>
          </a:bodyPr>
          <a:lstStyle/>
          <a:p>
            <a:r>
              <a:rPr lang="en-US" sz="1600" u="sng" dirty="0"/>
              <a:t>Non relativistic:</a:t>
            </a:r>
          </a:p>
        </p:txBody>
      </p:sp>
      <mc:AlternateContent xmlns:mc="http://schemas.openxmlformats.org/markup-compatibility/2006" xmlns:a14="http://schemas.microsoft.com/office/drawing/2010/main">
        <mc:Choice Requires="a14">
          <p:sp>
            <p:nvSpPr>
              <p:cNvPr id="6" name="Textfeld 5"/>
              <p:cNvSpPr txBox="1"/>
              <p:nvPr/>
            </p:nvSpPr>
            <p:spPr>
              <a:xfrm>
                <a:off x="5400000" y="1080000"/>
                <a:ext cx="2942344" cy="1670400"/>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de-DE" b="0" i="1" smtClean="0">
                              <a:latin typeface="Cambria Math"/>
                            </a:rPr>
                            <m:t>𝐸</m:t>
                          </m:r>
                        </m:e>
                        <m:sup>
                          <m:r>
                            <a:rPr lang="de-DE" b="0" i="1" smtClean="0">
                              <a:latin typeface="Cambria Math"/>
                            </a:rPr>
                            <m:t>2</m:t>
                          </m:r>
                        </m:sup>
                      </m:sSup>
                      <m:r>
                        <a:rPr lang="de-DE" b="0" i="1" smtClean="0">
                          <a:latin typeface="Cambria Math"/>
                        </a:rPr>
                        <m:t>=</m:t>
                      </m:r>
                      <m:sSup>
                        <m:sSupPr>
                          <m:ctrlPr>
                            <a:rPr lang="de-DE" b="0" i="1" smtClean="0">
                              <a:latin typeface="Cambria Math" panose="02040503050406030204" pitchFamily="18" charset="0"/>
                            </a:rPr>
                          </m:ctrlPr>
                        </m:sSupPr>
                        <m:e>
                          <m:r>
                            <a:rPr lang="de-DE" b="0" i="1" smtClean="0">
                              <a:latin typeface="Cambria Math"/>
                            </a:rPr>
                            <m:t>𝑝</m:t>
                          </m:r>
                        </m:e>
                        <m:sup>
                          <m:r>
                            <a:rPr lang="de-DE" b="0" i="1" smtClean="0">
                              <a:latin typeface="Cambria Math"/>
                            </a:rPr>
                            <m:t>2</m:t>
                          </m:r>
                        </m:sup>
                      </m:sSup>
                      <m:sSup>
                        <m:sSupPr>
                          <m:ctrlPr>
                            <a:rPr lang="de-DE" b="0" i="1" smtClean="0">
                              <a:latin typeface="Cambria Math" panose="02040503050406030204" pitchFamily="18" charset="0"/>
                            </a:rPr>
                          </m:ctrlPr>
                        </m:sSupPr>
                        <m:e>
                          <m:r>
                            <a:rPr lang="de-DE" b="0" i="1" smtClean="0">
                              <a:latin typeface="Cambria Math"/>
                            </a:rPr>
                            <m:t>𝑐</m:t>
                          </m:r>
                        </m:e>
                        <m:sup>
                          <m:r>
                            <a:rPr lang="de-DE" b="0" i="1" smtClean="0">
                              <a:latin typeface="Cambria Math"/>
                            </a:rPr>
                            <m:t>2</m:t>
                          </m:r>
                        </m:sup>
                      </m:sSup>
                      <m:r>
                        <a:rPr lang="de-DE" b="0" i="1" smtClean="0">
                          <a:latin typeface="Cambria Math"/>
                        </a:rPr>
                        <m:t>+</m:t>
                      </m:r>
                      <m:sSup>
                        <m:sSupPr>
                          <m:ctrlPr>
                            <a:rPr lang="de-DE" b="0" i="1" smtClean="0">
                              <a:latin typeface="Cambria Math" panose="02040503050406030204" pitchFamily="18" charset="0"/>
                            </a:rPr>
                          </m:ctrlPr>
                        </m:sSupPr>
                        <m:e>
                          <m:r>
                            <a:rPr lang="de-DE" b="0" i="1" smtClean="0">
                              <a:latin typeface="Cambria Math"/>
                            </a:rPr>
                            <m:t>𝑚</m:t>
                          </m:r>
                        </m:e>
                        <m:sup>
                          <m:r>
                            <a:rPr lang="de-DE" b="0" i="1" smtClean="0">
                              <a:latin typeface="Cambria Math"/>
                            </a:rPr>
                            <m:t>2</m:t>
                          </m:r>
                        </m:sup>
                      </m:sSup>
                      <m:sSup>
                        <m:sSupPr>
                          <m:ctrlPr>
                            <a:rPr lang="de-DE" b="0" i="1" smtClean="0">
                              <a:latin typeface="Cambria Math" panose="02040503050406030204" pitchFamily="18" charset="0"/>
                            </a:rPr>
                          </m:ctrlPr>
                        </m:sSupPr>
                        <m:e>
                          <m:r>
                            <a:rPr lang="de-DE" b="0" i="1" smtClean="0">
                              <a:latin typeface="Cambria Math"/>
                            </a:rPr>
                            <m:t>𝑐</m:t>
                          </m:r>
                        </m:e>
                        <m:sup>
                          <m:r>
                            <a:rPr lang="de-DE" b="0" i="1" smtClean="0">
                              <a:latin typeface="Cambria Math"/>
                            </a:rPr>
                            <m:t>4</m:t>
                          </m:r>
                        </m:sup>
                      </m:sSup>
                    </m:oMath>
                  </m:oMathPara>
                </a14:m>
                <a:endParaRPr lang="en-US" dirty="0"/>
              </a:p>
              <a:p>
                <a:endParaRPr lang="en-US" sz="1000" dirty="0"/>
              </a:p>
              <a:p>
                <a14:m>
                  <m:oMath xmlns:m="http://schemas.openxmlformats.org/officeDocument/2006/math">
                    <m:r>
                      <a:rPr lang="de-DE" b="0" i="1" smtClean="0">
                        <a:latin typeface="Cambria Math"/>
                      </a:rPr>
                      <m:t>𝐸</m:t>
                    </m:r>
                    <m:r>
                      <a:rPr lang="de-DE" b="0" i="1" smtClean="0">
                        <a:latin typeface="Cambria Math"/>
                        <a:ea typeface="Cambria Math"/>
                      </a:rPr>
                      <m:t>→</m:t>
                    </m:r>
                    <m:r>
                      <a:rPr lang="de-DE" b="0" i="1" smtClean="0">
                        <a:latin typeface="Cambria Math"/>
                        <a:ea typeface="Cambria Math"/>
                      </a:rPr>
                      <m:t>𝑖</m:t>
                    </m:r>
                    <m:f>
                      <m:fPr>
                        <m:ctrlPr>
                          <a:rPr lang="de-DE" b="0" i="1" smtClean="0">
                            <a:latin typeface="Cambria Math" panose="02040503050406030204" pitchFamily="18" charset="0"/>
                            <a:ea typeface="Cambria Math"/>
                          </a:rPr>
                        </m:ctrlPr>
                      </m:fPr>
                      <m:num>
                        <m:r>
                          <a:rPr lang="de-DE" b="0" i="1" smtClean="0">
                            <a:latin typeface="Cambria Math"/>
                            <a:ea typeface="Cambria Math"/>
                          </a:rPr>
                          <m:t>𝜕</m:t>
                        </m:r>
                      </m:num>
                      <m:den>
                        <m:r>
                          <a:rPr lang="de-DE" b="0" i="1" smtClean="0">
                            <a:latin typeface="Cambria Math"/>
                            <a:ea typeface="Cambria Math"/>
                          </a:rPr>
                          <m:t>𝜕</m:t>
                        </m:r>
                        <m:r>
                          <a:rPr lang="de-DE" b="0" i="1" smtClean="0">
                            <a:latin typeface="Cambria Math"/>
                            <a:ea typeface="Cambria Math"/>
                          </a:rPr>
                          <m:t>𝑡</m:t>
                        </m:r>
                      </m:den>
                    </m:f>
                    <m:r>
                      <a:rPr lang="de-DE" b="0" i="1" smtClean="0">
                        <a:latin typeface="Cambria Math"/>
                        <a:ea typeface="Cambria Math"/>
                      </a:rPr>
                      <m:t>     </m:t>
                    </m:r>
                    <m:r>
                      <a:rPr lang="de-DE" b="0" i="1" smtClean="0">
                        <a:latin typeface="Cambria Math"/>
                        <a:ea typeface="Cambria Math"/>
                      </a:rPr>
                      <m:t>𝑎𝑛𝑑</m:t>
                    </m:r>
                    <m:r>
                      <a:rPr lang="de-DE" b="0" i="1" smtClean="0">
                        <a:latin typeface="Cambria Math"/>
                        <a:ea typeface="Cambria Math"/>
                      </a:rPr>
                      <m:t>     </m:t>
                    </m:r>
                    <m:acc>
                      <m:accPr>
                        <m:chr m:val="⃗"/>
                        <m:ctrlPr>
                          <a:rPr lang="de-DE" b="0" i="1" smtClean="0">
                            <a:latin typeface="Cambria Math" panose="02040503050406030204" pitchFamily="18" charset="0"/>
                            <a:ea typeface="Cambria Math"/>
                          </a:rPr>
                        </m:ctrlPr>
                      </m:accPr>
                      <m:e>
                        <m:r>
                          <a:rPr lang="de-DE" b="0" i="1" smtClean="0">
                            <a:latin typeface="Cambria Math"/>
                            <a:ea typeface="Cambria Math"/>
                          </a:rPr>
                          <m:t>𝑝</m:t>
                        </m:r>
                      </m:e>
                    </m:acc>
                    <m:r>
                      <a:rPr lang="de-DE" b="0" i="1" smtClean="0">
                        <a:latin typeface="Cambria Math"/>
                        <a:ea typeface="Cambria Math"/>
                      </a:rPr>
                      <m:t>→−</m:t>
                    </m:r>
                    <m:r>
                      <a:rPr lang="de-DE" b="0" i="1" smtClean="0">
                        <a:latin typeface="Cambria Math"/>
                        <a:ea typeface="Cambria Math"/>
                      </a:rPr>
                      <m:t>𝑖</m:t>
                    </m:r>
                    <m:acc>
                      <m:accPr>
                        <m:chr m:val="⃗"/>
                        <m:ctrlPr>
                          <a:rPr lang="de-DE" b="0" i="1" smtClean="0">
                            <a:latin typeface="Cambria Math" panose="02040503050406030204" pitchFamily="18" charset="0"/>
                            <a:ea typeface="Cambria Math"/>
                          </a:rPr>
                        </m:ctrlPr>
                      </m:accPr>
                      <m:e>
                        <m:r>
                          <a:rPr lang="de-DE" b="0" i="1" smtClean="0">
                            <a:latin typeface="Cambria Math"/>
                            <a:ea typeface="Cambria Math"/>
                          </a:rPr>
                          <m:t>𝛻</m:t>
                        </m:r>
                      </m:e>
                    </m:acc>
                  </m:oMath>
                </a14:m>
                <a:r>
                  <a:rPr lang="en-US" dirty="0"/>
                  <a:t> </a:t>
                </a:r>
              </a:p>
              <a:p>
                <a:endParaRPr lang="en-US" sz="1000" dirty="0"/>
              </a:p>
              <a:p>
                <a14:m>
                  <m:oMath xmlns:m="http://schemas.openxmlformats.org/officeDocument/2006/math">
                    <m:r>
                      <a:rPr lang="de-DE" b="0" i="1" smtClean="0">
                        <a:latin typeface="Cambria Math"/>
                      </a:rPr>
                      <m:t>−</m:t>
                    </m:r>
                    <m:f>
                      <m:fPr>
                        <m:ctrlPr>
                          <a:rPr lang="de-DE" b="0" i="1" smtClean="0">
                            <a:latin typeface="Cambria Math" panose="02040503050406030204" pitchFamily="18" charset="0"/>
                          </a:rPr>
                        </m:ctrlPr>
                      </m:fPr>
                      <m:num>
                        <m:r>
                          <a:rPr lang="de-DE" b="0" i="1" smtClean="0">
                            <a:latin typeface="Cambria Math"/>
                          </a:rPr>
                          <m:t>1</m:t>
                        </m:r>
                      </m:num>
                      <m:den>
                        <m:sSup>
                          <m:sSupPr>
                            <m:ctrlPr>
                              <a:rPr lang="de-DE" b="0" i="1" smtClean="0">
                                <a:latin typeface="Cambria Math" panose="02040503050406030204" pitchFamily="18" charset="0"/>
                              </a:rPr>
                            </m:ctrlPr>
                          </m:sSupPr>
                          <m:e>
                            <m:r>
                              <a:rPr lang="de-DE" b="0" i="1" smtClean="0">
                                <a:latin typeface="Cambria Math"/>
                              </a:rPr>
                              <m:t>𝑐</m:t>
                            </m:r>
                          </m:e>
                          <m:sup>
                            <m:r>
                              <a:rPr lang="de-DE" b="0" i="1" smtClean="0">
                                <a:latin typeface="Cambria Math"/>
                              </a:rPr>
                              <m:t>2</m:t>
                            </m:r>
                          </m:sup>
                        </m:sSup>
                      </m:den>
                    </m:f>
                    <m:f>
                      <m:fPr>
                        <m:ctrlPr>
                          <a:rPr lang="de-DE" b="0" i="1" smtClean="0">
                            <a:latin typeface="Cambria Math" panose="02040503050406030204" pitchFamily="18" charset="0"/>
                          </a:rPr>
                        </m:ctrlPr>
                      </m:fPr>
                      <m:num>
                        <m:sSup>
                          <m:sSupPr>
                            <m:ctrlPr>
                              <a:rPr lang="de-DE" b="0" i="1" smtClean="0">
                                <a:latin typeface="Cambria Math" panose="02040503050406030204" pitchFamily="18" charset="0"/>
                              </a:rPr>
                            </m:ctrlPr>
                          </m:sSupPr>
                          <m:e>
                            <m:r>
                              <a:rPr lang="de-DE" b="0" i="1" smtClean="0">
                                <a:latin typeface="Cambria Math"/>
                                <a:ea typeface="Cambria Math"/>
                              </a:rPr>
                              <m:t>𝜕</m:t>
                            </m:r>
                          </m:e>
                          <m:sup>
                            <m:r>
                              <a:rPr lang="de-DE" b="0" i="1" smtClean="0">
                                <a:latin typeface="Cambria Math"/>
                              </a:rPr>
                              <m:t>2</m:t>
                            </m:r>
                          </m:sup>
                        </m:sSup>
                      </m:num>
                      <m:den>
                        <m:sSup>
                          <m:sSupPr>
                            <m:ctrlPr>
                              <a:rPr lang="de-DE" b="0" i="1" smtClean="0">
                                <a:latin typeface="Cambria Math" panose="02040503050406030204" pitchFamily="18" charset="0"/>
                              </a:rPr>
                            </m:ctrlPr>
                          </m:sSupPr>
                          <m:e>
                            <m:r>
                              <a:rPr lang="de-DE" b="0" i="1" smtClean="0">
                                <a:latin typeface="Cambria Math"/>
                                <a:ea typeface="Cambria Math"/>
                              </a:rPr>
                              <m:t>𝜕</m:t>
                            </m:r>
                            <m:r>
                              <a:rPr lang="de-DE" b="0" i="1" smtClean="0">
                                <a:latin typeface="Cambria Math"/>
                                <a:ea typeface="Cambria Math"/>
                              </a:rPr>
                              <m:t>𝑡</m:t>
                            </m:r>
                          </m:e>
                          <m:sup>
                            <m:r>
                              <a:rPr lang="de-DE" b="0" i="1" smtClean="0">
                                <a:latin typeface="Cambria Math"/>
                              </a:rPr>
                              <m:t>2</m:t>
                            </m:r>
                          </m:sup>
                        </m:sSup>
                      </m:den>
                    </m:f>
                    <m:r>
                      <a:rPr lang="de-DE" b="0" i="1" smtClean="0">
                        <a:latin typeface="Cambria Math"/>
                        <a:ea typeface="Cambria Math"/>
                      </a:rPr>
                      <m:t>𝜙</m:t>
                    </m:r>
                    <m:r>
                      <a:rPr lang="de-DE" b="0" i="1" smtClean="0">
                        <a:latin typeface="Cambria Math"/>
                        <a:ea typeface="Cambria Math"/>
                      </a:rPr>
                      <m:t>=−</m:t>
                    </m:r>
                    <m:sSup>
                      <m:sSupPr>
                        <m:ctrlPr>
                          <a:rPr lang="de-DE" b="0" i="1" smtClean="0">
                            <a:latin typeface="Cambria Math" panose="02040503050406030204" pitchFamily="18" charset="0"/>
                            <a:ea typeface="Cambria Math"/>
                          </a:rPr>
                        </m:ctrlPr>
                      </m:sSupPr>
                      <m:e>
                        <m:r>
                          <a:rPr lang="de-DE" b="0" i="1" smtClean="0">
                            <a:latin typeface="Cambria Math"/>
                            <a:ea typeface="Cambria Math"/>
                          </a:rPr>
                          <m:t>𝛻</m:t>
                        </m:r>
                      </m:e>
                      <m:sup>
                        <m:r>
                          <a:rPr lang="de-DE" b="0" i="1" smtClean="0">
                            <a:latin typeface="Cambria Math"/>
                            <a:ea typeface="Cambria Math"/>
                          </a:rPr>
                          <m:t>2</m:t>
                        </m:r>
                      </m:sup>
                    </m:sSup>
                    <m:r>
                      <a:rPr lang="de-DE" i="1">
                        <a:latin typeface="Cambria Math"/>
                        <a:ea typeface="Cambria Math"/>
                      </a:rPr>
                      <m:t>𝜙</m:t>
                    </m:r>
                    <m:r>
                      <a:rPr lang="de-DE" b="0" i="1" smtClean="0">
                        <a:latin typeface="Cambria Math"/>
                        <a:ea typeface="Cambria Math"/>
                      </a:rPr>
                      <m:t>+</m:t>
                    </m:r>
                    <m:f>
                      <m:fPr>
                        <m:ctrlPr>
                          <a:rPr lang="de-DE" b="0" i="1" smtClean="0">
                            <a:latin typeface="Cambria Math" panose="02040503050406030204" pitchFamily="18" charset="0"/>
                            <a:ea typeface="Cambria Math"/>
                          </a:rPr>
                        </m:ctrlPr>
                      </m:fPr>
                      <m:num>
                        <m:sSup>
                          <m:sSupPr>
                            <m:ctrlPr>
                              <a:rPr lang="de-DE" b="0" i="1" smtClean="0">
                                <a:latin typeface="Cambria Math" panose="02040503050406030204" pitchFamily="18" charset="0"/>
                                <a:ea typeface="Cambria Math"/>
                              </a:rPr>
                            </m:ctrlPr>
                          </m:sSupPr>
                          <m:e>
                            <m:r>
                              <a:rPr lang="de-DE" b="0" i="1" smtClean="0">
                                <a:latin typeface="Cambria Math"/>
                                <a:ea typeface="Cambria Math"/>
                              </a:rPr>
                              <m:t>𝑚</m:t>
                            </m:r>
                          </m:e>
                          <m:sup>
                            <m:r>
                              <a:rPr lang="de-DE" b="0" i="1" smtClean="0">
                                <a:latin typeface="Cambria Math"/>
                                <a:ea typeface="Cambria Math"/>
                              </a:rPr>
                              <m:t>2</m:t>
                            </m:r>
                          </m:sup>
                        </m:sSup>
                        <m:sSup>
                          <m:sSupPr>
                            <m:ctrlPr>
                              <a:rPr lang="de-DE" b="0" i="1" smtClean="0">
                                <a:latin typeface="Cambria Math" panose="02040503050406030204" pitchFamily="18" charset="0"/>
                                <a:ea typeface="Cambria Math"/>
                              </a:rPr>
                            </m:ctrlPr>
                          </m:sSupPr>
                          <m:e>
                            <m:r>
                              <a:rPr lang="de-DE" b="0" i="1" smtClean="0">
                                <a:latin typeface="Cambria Math"/>
                                <a:ea typeface="Cambria Math"/>
                              </a:rPr>
                              <m:t>𝑐</m:t>
                            </m:r>
                          </m:e>
                          <m:sup>
                            <m:r>
                              <a:rPr lang="de-DE" b="0" i="1" smtClean="0">
                                <a:latin typeface="Cambria Math"/>
                                <a:ea typeface="Cambria Math"/>
                              </a:rPr>
                              <m:t>2</m:t>
                            </m:r>
                          </m:sup>
                        </m:sSup>
                      </m:num>
                      <m:den>
                        <m:sSup>
                          <m:sSupPr>
                            <m:ctrlPr>
                              <a:rPr lang="de-DE" b="0" i="1" smtClean="0">
                                <a:latin typeface="Cambria Math" panose="02040503050406030204" pitchFamily="18" charset="0"/>
                                <a:ea typeface="Cambria Math"/>
                              </a:rPr>
                            </m:ctrlPr>
                          </m:sSupPr>
                          <m:e>
                            <m:r>
                              <a:rPr lang="de-DE" b="0" i="1" smtClean="0">
                                <a:latin typeface="Cambria Math"/>
                                <a:ea typeface="Cambria Math"/>
                              </a:rPr>
                              <m:t>ℏ</m:t>
                            </m:r>
                          </m:e>
                          <m:sup>
                            <m:r>
                              <a:rPr lang="de-DE" b="0" i="1" smtClean="0">
                                <a:latin typeface="Cambria Math"/>
                                <a:ea typeface="Cambria Math"/>
                              </a:rPr>
                              <m:t>2</m:t>
                            </m:r>
                          </m:sup>
                        </m:sSup>
                      </m:den>
                    </m:f>
                    <m:r>
                      <a:rPr lang="de-DE" b="0" i="1" smtClean="0">
                        <a:latin typeface="Cambria Math"/>
                        <a:ea typeface="Cambria Math"/>
                      </a:rPr>
                      <m:t>𝜙</m:t>
                    </m:r>
                  </m:oMath>
                </a14:m>
                <a:r>
                  <a:rPr lang="en-US" dirty="0"/>
                  <a:t> </a:t>
                </a:r>
              </a:p>
            </p:txBody>
          </p:sp>
        </mc:Choice>
        <mc:Fallback xmlns="">
          <p:sp>
            <p:nvSpPr>
              <p:cNvPr id="6" name="Textfeld 5"/>
              <p:cNvSpPr txBox="1">
                <a:spLocks noRot="1" noChangeAspect="1" noMove="1" noResize="1" noEditPoints="1" noAdjustHandles="1" noChangeArrowheads="1" noChangeShapeType="1" noTextEdit="1"/>
              </p:cNvSpPr>
              <p:nvPr/>
            </p:nvSpPr>
            <p:spPr>
              <a:xfrm>
                <a:off x="5400000" y="1080000"/>
                <a:ext cx="2942344" cy="1670400"/>
              </a:xfrm>
              <a:prstGeom prst="rect">
                <a:avLst/>
              </a:prstGeom>
              <a:blipFill rotWithShape="1">
                <a:blip r:embed="rId4"/>
                <a:stretch>
                  <a:fillRect/>
                </a:stretch>
              </a:blipFill>
              <a:ln>
                <a:solidFill>
                  <a:srgbClr val="FF0000"/>
                </a:solidFill>
              </a:ln>
            </p:spPr>
            <p:txBody>
              <a:bodyPr/>
              <a:lstStyle/>
              <a:p>
                <a:r>
                  <a:rPr lang="en-US">
                    <a:noFill/>
                  </a:rPr>
                  <a:t> </a:t>
                </a:r>
              </a:p>
            </p:txBody>
          </p:sp>
        </mc:Fallback>
      </mc:AlternateContent>
      <p:sp>
        <p:nvSpPr>
          <p:cNvPr id="8" name="Textfeld 7"/>
          <p:cNvSpPr txBox="1"/>
          <p:nvPr/>
        </p:nvSpPr>
        <p:spPr>
          <a:xfrm>
            <a:off x="5400000" y="720000"/>
            <a:ext cx="1181734" cy="338554"/>
          </a:xfrm>
          <a:prstGeom prst="rect">
            <a:avLst/>
          </a:prstGeom>
          <a:noFill/>
        </p:spPr>
        <p:txBody>
          <a:bodyPr wrap="none" rtlCol="0">
            <a:spAutoFit/>
          </a:bodyPr>
          <a:lstStyle/>
          <a:p>
            <a:r>
              <a:rPr lang="en-US" sz="1600" u="sng" dirty="0"/>
              <a:t>Relativistic:</a:t>
            </a:r>
          </a:p>
        </p:txBody>
      </p:sp>
      <p:sp>
        <p:nvSpPr>
          <p:cNvPr id="7" name="Textfeld 6"/>
          <p:cNvSpPr txBox="1"/>
          <p:nvPr/>
        </p:nvSpPr>
        <p:spPr>
          <a:xfrm>
            <a:off x="360000" y="3240000"/>
            <a:ext cx="753732" cy="307777"/>
          </a:xfrm>
          <a:prstGeom prst="rect">
            <a:avLst/>
          </a:prstGeom>
          <a:noFill/>
        </p:spPr>
        <p:txBody>
          <a:bodyPr wrap="none" rtlCol="0">
            <a:spAutoFit/>
          </a:bodyPr>
          <a:lstStyle/>
          <a:p>
            <a:r>
              <a:rPr lang="en-US" sz="1400" dirty="0"/>
              <a:t>density:</a:t>
            </a:r>
          </a:p>
        </p:txBody>
      </p:sp>
      <mc:AlternateContent xmlns:mc="http://schemas.openxmlformats.org/markup-compatibility/2006" xmlns:a14="http://schemas.microsoft.com/office/drawing/2010/main">
        <mc:Choice Requires="a14">
          <p:sp>
            <p:nvSpPr>
              <p:cNvPr id="9" name="Textfeld 8"/>
              <p:cNvSpPr txBox="1"/>
              <p:nvPr/>
            </p:nvSpPr>
            <p:spPr>
              <a:xfrm>
                <a:off x="2236943" y="3224611"/>
                <a:ext cx="1890325"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i="1" smtClean="0">
                          <a:solidFill>
                            <a:srgbClr val="0000CC"/>
                          </a:solidFill>
                          <a:latin typeface="Cambria Math"/>
                          <a:ea typeface="Cambria Math"/>
                        </a:rPr>
                        <m:t>𝜌</m:t>
                      </m:r>
                      <m:d>
                        <m:dPr>
                          <m:ctrlPr>
                            <a:rPr lang="en-US" sz="1600" i="1" smtClean="0">
                              <a:solidFill>
                                <a:srgbClr val="0000CC"/>
                              </a:solidFill>
                              <a:latin typeface="Cambria Math" panose="02040503050406030204" pitchFamily="18" charset="0"/>
                              <a:ea typeface="Cambria Math"/>
                            </a:rPr>
                          </m:ctrlPr>
                        </m:dPr>
                        <m:e>
                          <m:r>
                            <a:rPr lang="de-DE" sz="1600" b="0" i="1" smtClean="0">
                              <a:solidFill>
                                <a:srgbClr val="0000CC"/>
                              </a:solidFill>
                              <a:latin typeface="Cambria Math"/>
                              <a:ea typeface="Cambria Math"/>
                            </a:rPr>
                            <m:t>𝑥</m:t>
                          </m:r>
                          <m:r>
                            <a:rPr lang="de-DE" sz="1600" b="0" i="1" smtClean="0">
                              <a:solidFill>
                                <a:srgbClr val="0000CC"/>
                              </a:solidFill>
                              <a:latin typeface="Cambria Math"/>
                              <a:ea typeface="Cambria Math"/>
                            </a:rPr>
                            <m:t>,</m:t>
                          </m:r>
                          <m:r>
                            <a:rPr lang="de-DE" sz="1600" b="0" i="1" smtClean="0">
                              <a:solidFill>
                                <a:srgbClr val="0000CC"/>
                              </a:solidFill>
                              <a:latin typeface="Cambria Math"/>
                              <a:ea typeface="Cambria Math"/>
                            </a:rPr>
                            <m:t>𝑡</m:t>
                          </m:r>
                        </m:e>
                      </m:d>
                      <m:r>
                        <a:rPr lang="de-DE" sz="1600" b="0" i="1" smtClean="0">
                          <a:solidFill>
                            <a:srgbClr val="0000CC"/>
                          </a:solidFill>
                          <a:latin typeface="Cambria Math"/>
                          <a:ea typeface="Cambria Math"/>
                        </a:rPr>
                        <m:t>=</m:t>
                      </m:r>
                      <m:sSup>
                        <m:sSupPr>
                          <m:ctrlPr>
                            <a:rPr lang="de-DE" sz="1600" b="0" i="1" smtClean="0">
                              <a:solidFill>
                                <a:srgbClr val="0000CC"/>
                              </a:solidFill>
                              <a:latin typeface="Cambria Math" panose="02040503050406030204" pitchFamily="18" charset="0"/>
                              <a:ea typeface="Cambria Math"/>
                            </a:rPr>
                          </m:ctrlPr>
                        </m:sSupPr>
                        <m:e>
                          <m:d>
                            <m:dPr>
                              <m:begChr m:val="|"/>
                              <m:endChr m:val="|"/>
                              <m:ctrlPr>
                                <a:rPr lang="de-DE" sz="1600" b="0" i="1" smtClean="0">
                                  <a:solidFill>
                                    <a:srgbClr val="0000CC"/>
                                  </a:solidFill>
                                  <a:latin typeface="Cambria Math" panose="02040503050406030204" pitchFamily="18" charset="0"/>
                                  <a:ea typeface="Cambria Math"/>
                                </a:rPr>
                              </m:ctrlPr>
                            </m:dPr>
                            <m:e>
                              <m:r>
                                <a:rPr lang="de-DE" sz="1600" b="0" i="1" smtClean="0">
                                  <a:solidFill>
                                    <a:srgbClr val="0000CC"/>
                                  </a:solidFill>
                                  <a:latin typeface="Cambria Math"/>
                                  <a:ea typeface="Cambria Math"/>
                                </a:rPr>
                                <m:t>𝜓</m:t>
                              </m:r>
                              <m:d>
                                <m:dPr>
                                  <m:ctrlPr>
                                    <a:rPr lang="de-DE" sz="1600" b="0" i="1" smtClean="0">
                                      <a:solidFill>
                                        <a:srgbClr val="0000CC"/>
                                      </a:solidFill>
                                      <a:latin typeface="Cambria Math" panose="02040503050406030204" pitchFamily="18" charset="0"/>
                                      <a:ea typeface="Cambria Math"/>
                                    </a:rPr>
                                  </m:ctrlPr>
                                </m:dPr>
                                <m:e>
                                  <m:r>
                                    <a:rPr lang="de-DE" sz="1600" b="0" i="1" smtClean="0">
                                      <a:solidFill>
                                        <a:srgbClr val="0000CC"/>
                                      </a:solidFill>
                                      <a:latin typeface="Cambria Math"/>
                                      <a:ea typeface="Cambria Math"/>
                                    </a:rPr>
                                    <m:t>𝑥</m:t>
                                  </m:r>
                                  <m:r>
                                    <a:rPr lang="de-DE" sz="1600" b="0" i="1" smtClean="0">
                                      <a:solidFill>
                                        <a:srgbClr val="0000CC"/>
                                      </a:solidFill>
                                      <a:latin typeface="Cambria Math"/>
                                      <a:ea typeface="Cambria Math"/>
                                    </a:rPr>
                                    <m:t>,</m:t>
                                  </m:r>
                                  <m:r>
                                    <a:rPr lang="de-DE" sz="1600" b="0" i="1" smtClean="0">
                                      <a:solidFill>
                                        <a:srgbClr val="0000CC"/>
                                      </a:solidFill>
                                      <a:latin typeface="Cambria Math"/>
                                      <a:ea typeface="Cambria Math"/>
                                    </a:rPr>
                                    <m:t>𝑡</m:t>
                                  </m:r>
                                </m:e>
                              </m:d>
                            </m:e>
                          </m:d>
                        </m:e>
                        <m:sup>
                          <m:r>
                            <a:rPr lang="de-DE" sz="1600" b="0" i="1" smtClean="0">
                              <a:solidFill>
                                <a:srgbClr val="0000CC"/>
                              </a:solidFill>
                              <a:latin typeface="Cambria Math"/>
                              <a:ea typeface="Cambria Math"/>
                            </a:rPr>
                            <m:t>2</m:t>
                          </m:r>
                        </m:sup>
                      </m:sSup>
                    </m:oMath>
                  </m:oMathPara>
                </a14:m>
                <a:endParaRPr lang="en-US" sz="1600" dirty="0">
                  <a:solidFill>
                    <a:srgbClr val="0000CC"/>
                  </a:solidFill>
                </a:endParaRPr>
              </a:p>
            </p:txBody>
          </p:sp>
        </mc:Choice>
        <mc:Fallback xmlns="">
          <p:sp>
            <p:nvSpPr>
              <p:cNvPr id="9" name="Textfeld 8"/>
              <p:cNvSpPr txBox="1">
                <a:spLocks noRot="1" noChangeAspect="1" noMove="1" noResize="1" noEditPoints="1" noAdjustHandles="1" noChangeArrowheads="1" noChangeShapeType="1" noTextEdit="1"/>
              </p:cNvSpPr>
              <p:nvPr/>
            </p:nvSpPr>
            <p:spPr>
              <a:xfrm>
                <a:off x="2236943" y="3224611"/>
                <a:ext cx="1890325" cy="338554"/>
              </a:xfrm>
              <a:prstGeom prst="rect">
                <a:avLst/>
              </a:prstGeom>
              <a:blipFill rotWithShape="1">
                <a:blip r:embed="rId5"/>
                <a:stretch>
                  <a:fillRect b="-10714"/>
                </a:stretch>
              </a:blipFill>
            </p:spPr>
            <p:txBody>
              <a:bodyPr/>
              <a:lstStyle/>
              <a:p>
                <a:r>
                  <a:rPr lang="en-US">
                    <a:noFill/>
                  </a:rPr>
                  <a:t> </a:t>
                </a:r>
              </a:p>
            </p:txBody>
          </p:sp>
        </mc:Fallback>
      </mc:AlternateContent>
      <p:sp>
        <p:nvSpPr>
          <p:cNvPr id="10" name="Textfeld 9"/>
          <p:cNvSpPr txBox="1"/>
          <p:nvPr/>
        </p:nvSpPr>
        <p:spPr>
          <a:xfrm>
            <a:off x="360000" y="3780000"/>
            <a:ext cx="1625766" cy="307777"/>
          </a:xfrm>
          <a:prstGeom prst="rect">
            <a:avLst/>
          </a:prstGeom>
          <a:noFill/>
        </p:spPr>
        <p:txBody>
          <a:bodyPr wrap="none" rtlCol="0">
            <a:spAutoFit/>
          </a:bodyPr>
          <a:lstStyle/>
          <a:p>
            <a:r>
              <a:rPr lang="en-US" sz="1400" dirty="0"/>
              <a:t>continuity equation:</a:t>
            </a:r>
          </a:p>
        </p:txBody>
      </p:sp>
      <mc:AlternateContent xmlns:mc="http://schemas.openxmlformats.org/markup-compatibility/2006" xmlns:a14="http://schemas.microsoft.com/office/drawing/2010/main">
        <mc:Choice Requires="a14">
          <p:sp>
            <p:nvSpPr>
              <p:cNvPr id="11" name="Textfeld 10"/>
              <p:cNvSpPr txBox="1"/>
              <p:nvPr/>
            </p:nvSpPr>
            <p:spPr>
              <a:xfrm>
                <a:off x="2236944" y="3653619"/>
                <a:ext cx="1436034" cy="56053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1600" i="1" smtClean="0">
                              <a:solidFill>
                                <a:srgbClr val="0000CC"/>
                              </a:solidFill>
                              <a:latin typeface="Cambria Math" panose="02040503050406030204" pitchFamily="18" charset="0"/>
                            </a:rPr>
                          </m:ctrlPr>
                        </m:fPr>
                        <m:num>
                          <m:r>
                            <a:rPr lang="en-US" sz="1600" i="1" smtClean="0">
                              <a:solidFill>
                                <a:srgbClr val="0000CC"/>
                              </a:solidFill>
                              <a:latin typeface="Cambria Math"/>
                              <a:ea typeface="Cambria Math"/>
                            </a:rPr>
                            <m:t>𝜕𝜌</m:t>
                          </m:r>
                        </m:num>
                        <m:den>
                          <m:r>
                            <a:rPr lang="en-US" sz="1600" i="1" smtClean="0">
                              <a:solidFill>
                                <a:srgbClr val="0000CC"/>
                              </a:solidFill>
                              <a:latin typeface="Cambria Math"/>
                              <a:ea typeface="Cambria Math"/>
                            </a:rPr>
                            <m:t>𝜕</m:t>
                          </m:r>
                          <m:r>
                            <a:rPr lang="de-DE" sz="1600" b="0" i="1" smtClean="0">
                              <a:solidFill>
                                <a:srgbClr val="0000CC"/>
                              </a:solidFill>
                              <a:latin typeface="Cambria Math"/>
                              <a:ea typeface="Cambria Math"/>
                            </a:rPr>
                            <m:t>𝑡</m:t>
                          </m:r>
                        </m:den>
                      </m:f>
                      <m:r>
                        <a:rPr lang="de-DE" sz="1600" b="0" i="1" smtClean="0">
                          <a:solidFill>
                            <a:srgbClr val="0000CC"/>
                          </a:solidFill>
                          <a:latin typeface="Cambria Math"/>
                        </a:rPr>
                        <m:t>+</m:t>
                      </m:r>
                      <m:r>
                        <a:rPr lang="de-DE" sz="1600" b="0" i="1" smtClean="0">
                          <a:solidFill>
                            <a:srgbClr val="0000CC"/>
                          </a:solidFill>
                          <a:latin typeface="Cambria Math"/>
                          <a:ea typeface="Cambria Math"/>
                        </a:rPr>
                        <m:t>𝛻</m:t>
                      </m:r>
                      <m:r>
                        <a:rPr lang="de-DE" sz="1600" b="0" i="1" smtClean="0">
                          <a:solidFill>
                            <a:srgbClr val="0000CC"/>
                          </a:solidFill>
                          <a:latin typeface="Cambria Math"/>
                          <a:ea typeface="Cambria Math"/>
                        </a:rPr>
                        <m:t>∙</m:t>
                      </m:r>
                      <m:r>
                        <a:rPr lang="de-DE" sz="1600" b="0" i="1" smtClean="0">
                          <a:solidFill>
                            <a:srgbClr val="0000CC"/>
                          </a:solidFill>
                          <a:latin typeface="Cambria Math"/>
                          <a:ea typeface="Cambria Math"/>
                        </a:rPr>
                        <m:t>𝑗</m:t>
                      </m:r>
                      <m:r>
                        <a:rPr lang="de-DE" sz="1600" b="0" i="1" smtClean="0">
                          <a:solidFill>
                            <a:srgbClr val="0000CC"/>
                          </a:solidFill>
                          <a:latin typeface="Cambria Math"/>
                          <a:ea typeface="Cambria Math"/>
                        </a:rPr>
                        <m:t>=0</m:t>
                      </m:r>
                    </m:oMath>
                  </m:oMathPara>
                </a14:m>
                <a:endParaRPr lang="en-US" sz="1600" dirty="0">
                  <a:solidFill>
                    <a:srgbClr val="0000CC"/>
                  </a:solidFill>
                </a:endParaRPr>
              </a:p>
            </p:txBody>
          </p:sp>
        </mc:Choice>
        <mc:Fallback xmlns="">
          <p:sp>
            <p:nvSpPr>
              <p:cNvPr id="11" name="Textfeld 10"/>
              <p:cNvSpPr txBox="1">
                <a:spLocks noRot="1" noChangeAspect="1" noMove="1" noResize="1" noEditPoints="1" noAdjustHandles="1" noChangeArrowheads="1" noChangeShapeType="1" noTextEdit="1"/>
              </p:cNvSpPr>
              <p:nvPr/>
            </p:nvSpPr>
            <p:spPr>
              <a:xfrm>
                <a:off x="2236944" y="3653619"/>
                <a:ext cx="1436034" cy="560538"/>
              </a:xfrm>
              <a:prstGeom prst="rect">
                <a:avLst/>
              </a:prstGeom>
              <a:blipFill rotWithShape="1">
                <a:blip r:embed="rId6"/>
                <a:stretch>
                  <a:fillRect/>
                </a:stretch>
              </a:blipFill>
            </p:spPr>
            <p:txBody>
              <a:bodyPr/>
              <a:lstStyle/>
              <a:p>
                <a:r>
                  <a:rPr lang="en-US">
                    <a:noFill/>
                  </a:rPr>
                  <a:t> </a:t>
                </a:r>
              </a:p>
            </p:txBody>
          </p:sp>
        </mc:Fallback>
      </mc:AlternateContent>
      <p:sp>
        <p:nvSpPr>
          <p:cNvPr id="12" name="Textfeld 11"/>
          <p:cNvSpPr txBox="1"/>
          <p:nvPr/>
        </p:nvSpPr>
        <p:spPr>
          <a:xfrm>
            <a:off x="360000" y="4320000"/>
            <a:ext cx="1774845" cy="307777"/>
          </a:xfrm>
          <a:prstGeom prst="rect">
            <a:avLst/>
          </a:prstGeom>
          <a:noFill/>
        </p:spPr>
        <p:txBody>
          <a:bodyPr wrap="none" rtlCol="0">
            <a:spAutoFit/>
          </a:bodyPr>
          <a:lstStyle/>
          <a:p>
            <a:r>
              <a:rPr lang="en-US" sz="1400" dirty="0"/>
              <a:t>Schrödinger equation:</a:t>
            </a:r>
          </a:p>
        </p:txBody>
      </p:sp>
      <mc:AlternateContent xmlns:mc="http://schemas.openxmlformats.org/markup-compatibility/2006" xmlns:a14="http://schemas.microsoft.com/office/drawing/2010/main">
        <mc:Choice Requires="a14">
          <p:sp>
            <p:nvSpPr>
              <p:cNvPr id="13" name="Textfeld 12"/>
              <p:cNvSpPr txBox="1"/>
              <p:nvPr/>
            </p:nvSpPr>
            <p:spPr>
              <a:xfrm>
                <a:off x="2236944" y="4193619"/>
                <a:ext cx="1573123" cy="56053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1600" i="1" smtClean="0">
                              <a:solidFill>
                                <a:srgbClr val="0000CC"/>
                              </a:solidFill>
                              <a:latin typeface="Cambria Math" panose="02040503050406030204" pitchFamily="18" charset="0"/>
                            </a:rPr>
                          </m:ctrlPr>
                        </m:fPr>
                        <m:num>
                          <m:r>
                            <a:rPr lang="en-US" sz="1600" i="1" smtClean="0">
                              <a:solidFill>
                                <a:srgbClr val="0000CC"/>
                              </a:solidFill>
                              <a:latin typeface="Cambria Math"/>
                              <a:ea typeface="Cambria Math"/>
                            </a:rPr>
                            <m:t>𝜕</m:t>
                          </m:r>
                        </m:num>
                        <m:den>
                          <m:r>
                            <a:rPr lang="en-US" sz="1600" i="1" smtClean="0">
                              <a:solidFill>
                                <a:srgbClr val="0000CC"/>
                              </a:solidFill>
                              <a:latin typeface="Cambria Math"/>
                              <a:ea typeface="Cambria Math"/>
                            </a:rPr>
                            <m:t>𝜕</m:t>
                          </m:r>
                          <m:r>
                            <a:rPr lang="de-DE" sz="1600" b="0" i="1" smtClean="0">
                              <a:solidFill>
                                <a:srgbClr val="0000CC"/>
                              </a:solidFill>
                              <a:latin typeface="Cambria Math"/>
                              <a:ea typeface="Cambria Math"/>
                            </a:rPr>
                            <m:t>𝑡</m:t>
                          </m:r>
                        </m:den>
                      </m:f>
                      <m:r>
                        <a:rPr lang="en-US" sz="1600" i="1" smtClean="0">
                          <a:solidFill>
                            <a:srgbClr val="0000CC"/>
                          </a:solidFill>
                          <a:latin typeface="Cambria Math"/>
                          <a:ea typeface="Cambria Math"/>
                        </a:rPr>
                        <m:t>𝜓</m:t>
                      </m:r>
                      <m:r>
                        <a:rPr lang="de-DE" sz="1600" b="0" i="1" smtClean="0">
                          <a:solidFill>
                            <a:srgbClr val="0000CC"/>
                          </a:solidFill>
                          <a:latin typeface="Cambria Math"/>
                          <a:ea typeface="Cambria Math"/>
                        </a:rPr>
                        <m:t>=</m:t>
                      </m:r>
                      <m:f>
                        <m:fPr>
                          <m:ctrlPr>
                            <a:rPr lang="de-DE" sz="1600" b="0" i="1" smtClean="0">
                              <a:solidFill>
                                <a:srgbClr val="0000CC"/>
                              </a:solidFill>
                              <a:latin typeface="Cambria Math" panose="02040503050406030204" pitchFamily="18" charset="0"/>
                              <a:ea typeface="Cambria Math"/>
                            </a:rPr>
                          </m:ctrlPr>
                        </m:fPr>
                        <m:num>
                          <m:r>
                            <a:rPr lang="de-DE" sz="1600" b="0" i="1" smtClean="0">
                              <a:solidFill>
                                <a:srgbClr val="0000CC"/>
                              </a:solidFill>
                              <a:latin typeface="Cambria Math"/>
                              <a:ea typeface="Cambria Math"/>
                            </a:rPr>
                            <m:t>𝑖</m:t>
                          </m:r>
                          <m:r>
                            <a:rPr lang="de-DE" sz="1600" b="0" i="1" smtClean="0">
                              <a:solidFill>
                                <a:srgbClr val="0000CC"/>
                              </a:solidFill>
                              <a:latin typeface="Cambria Math"/>
                              <a:ea typeface="Cambria Math"/>
                            </a:rPr>
                            <m:t>ℏ</m:t>
                          </m:r>
                        </m:num>
                        <m:den>
                          <m:r>
                            <a:rPr lang="de-DE" sz="1600" b="0" i="1" smtClean="0">
                              <a:solidFill>
                                <a:srgbClr val="0000CC"/>
                              </a:solidFill>
                              <a:latin typeface="Cambria Math"/>
                              <a:ea typeface="Cambria Math"/>
                            </a:rPr>
                            <m:t>2</m:t>
                          </m:r>
                          <m:r>
                            <a:rPr lang="de-DE" sz="1600" b="0" i="1" smtClean="0">
                              <a:solidFill>
                                <a:srgbClr val="0000CC"/>
                              </a:solidFill>
                              <a:latin typeface="Cambria Math"/>
                              <a:ea typeface="Cambria Math"/>
                            </a:rPr>
                            <m:t>𝑚</m:t>
                          </m:r>
                        </m:den>
                      </m:f>
                      <m:sSup>
                        <m:sSupPr>
                          <m:ctrlPr>
                            <a:rPr lang="de-DE" sz="1600" b="0" i="1" smtClean="0">
                              <a:solidFill>
                                <a:srgbClr val="0000CC"/>
                              </a:solidFill>
                              <a:latin typeface="Cambria Math" panose="02040503050406030204" pitchFamily="18" charset="0"/>
                              <a:ea typeface="Cambria Math"/>
                            </a:rPr>
                          </m:ctrlPr>
                        </m:sSupPr>
                        <m:e>
                          <m:r>
                            <a:rPr lang="de-DE" sz="1600" b="0" i="1" smtClean="0">
                              <a:solidFill>
                                <a:srgbClr val="0000CC"/>
                              </a:solidFill>
                              <a:latin typeface="Cambria Math"/>
                              <a:ea typeface="Cambria Math"/>
                            </a:rPr>
                            <m:t>𝛻</m:t>
                          </m:r>
                        </m:e>
                        <m:sup>
                          <m:r>
                            <a:rPr lang="de-DE" sz="1600" b="0" i="1" smtClean="0">
                              <a:solidFill>
                                <a:srgbClr val="0000CC"/>
                              </a:solidFill>
                              <a:latin typeface="Cambria Math"/>
                              <a:ea typeface="Cambria Math"/>
                            </a:rPr>
                            <m:t>2</m:t>
                          </m:r>
                        </m:sup>
                      </m:sSup>
                      <m:r>
                        <a:rPr lang="de-DE" sz="1600" b="0" i="1" smtClean="0">
                          <a:solidFill>
                            <a:srgbClr val="0000CC"/>
                          </a:solidFill>
                          <a:latin typeface="Cambria Math"/>
                          <a:ea typeface="Cambria Math"/>
                        </a:rPr>
                        <m:t>𝜓</m:t>
                      </m:r>
                    </m:oMath>
                  </m:oMathPara>
                </a14:m>
                <a:endParaRPr lang="en-US" sz="1600" dirty="0">
                  <a:solidFill>
                    <a:srgbClr val="0000CC"/>
                  </a:solidFill>
                </a:endParaRPr>
              </a:p>
            </p:txBody>
          </p:sp>
        </mc:Choice>
        <mc:Fallback xmlns="">
          <p:sp>
            <p:nvSpPr>
              <p:cNvPr id="13" name="Textfeld 12"/>
              <p:cNvSpPr txBox="1">
                <a:spLocks noRot="1" noChangeAspect="1" noMove="1" noResize="1" noEditPoints="1" noAdjustHandles="1" noChangeArrowheads="1" noChangeShapeType="1" noTextEdit="1"/>
              </p:cNvSpPr>
              <p:nvPr/>
            </p:nvSpPr>
            <p:spPr>
              <a:xfrm>
                <a:off x="2236944" y="4193619"/>
                <a:ext cx="1573123" cy="560538"/>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feld 13"/>
              <p:cNvSpPr txBox="1"/>
              <p:nvPr/>
            </p:nvSpPr>
            <p:spPr>
              <a:xfrm>
                <a:off x="2236944" y="4693736"/>
                <a:ext cx="3607334" cy="64030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1600" i="1" smtClean="0">
                              <a:solidFill>
                                <a:srgbClr val="0000CC"/>
                              </a:solidFill>
                              <a:latin typeface="Cambria Math" panose="02040503050406030204" pitchFamily="18" charset="0"/>
                            </a:rPr>
                          </m:ctrlPr>
                        </m:fPr>
                        <m:num>
                          <m:r>
                            <a:rPr lang="en-US" sz="1600" i="1" smtClean="0">
                              <a:solidFill>
                                <a:srgbClr val="0000CC"/>
                              </a:solidFill>
                              <a:latin typeface="Cambria Math"/>
                              <a:ea typeface="Cambria Math"/>
                            </a:rPr>
                            <m:t>𝜕</m:t>
                          </m:r>
                        </m:num>
                        <m:den>
                          <m:r>
                            <a:rPr lang="en-US" sz="1600" i="1" smtClean="0">
                              <a:solidFill>
                                <a:srgbClr val="0000CC"/>
                              </a:solidFill>
                              <a:latin typeface="Cambria Math"/>
                              <a:ea typeface="Cambria Math"/>
                            </a:rPr>
                            <m:t>𝜕</m:t>
                          </m:r>
                          <m:r>
                            <a:rPr lang="de-DE" sz="1600" b="0" i="1" smtClean="0">
                              <a:solidFill>
                                <a:srgbClr val="0000CC"/>
                              </a:solidFill>
                              <a:latin typeface="Cambria Math"/>
                              <a:ea typeface="Cambria Math"/>
                            </a:rPr>
                            <m:t>𝑡</m:t>
                          </m:r>
                        </m:den>
                      </m:f>
                      <m:d>
                        <m:dPr>
                          <m:ctrlPr>
                            <a:rPr lang="en-US" sz="1600" i="1" smtClean="0">
                              <a:solidFill>
                                <a:srgbClr val="0000CC"/>
                              </a:solidFill>
                              <a:latin typeface="Cambria Math" panose="02040503050406030204" pitchFamily="18" charset="0"/>
                            </a:rPr>
                          </m:ctrlPr>
                        </m:dPr>
                        <m:e>
                          <m:sSup>
                            <m:sSupPr>
                              <m:ctrlPr>
                                <a:rPr lang="en-US" sz="1600" i="1" smtClean="0">
                                  <a:solidFill>
                                    <a:srgbClr val="0000CC"/>
                                  </a:solidFill>
                                  <a:latin typeface="Cambria Math" panose="02040503050406030204" pitchFamily="18" charset="0"/>
                                </a:rPr>
                              </m:ctrlPr>
                            </m:sSupPr>
                            <m:e>
                              <m:r>
                                <a:rPr lang="en-US" sz="1600" i="1" smtClean="0">
                                  <a:solidFill>
                                    <a:srgbClr val="0000CC"/>
                                  </a:solidFill>
                                  <a:latin typeface="Cambria Math"/>
                                  <a:ea typeface="Cambria Math"/>
                                </a:rPr>
                                <m:t>𝜓</m:t>
                              </m:r>
                            </m:e>
                            <m:sup>
                              <m:r>
                                <a:rPr lang="de-DE" sz="1600" b="0" i="1" smtClean="0">
                                  <a:solidFill>
                                    <a:srgbClr val="0000CC"/>
                                  </a:solidFill>
                                  <a:latin typeface="Cambria Math"/>
                                </a:rPr>
                                <m:t>∗</m:t>
                              </m:r>
                            </m:sup>
                          </m:sSup>
                          <m:r>
                            <a:rPr lang="en-US" sz="1600" i="1" smtClean="0">
                              <a:solidFill>
                                <a:srgbClr val="0000CC"/>
                              </a:solidFill>
                              <a:latin typeface="Cambria Math"/>
                              <a:ea typeface="Cambria Math"/>
                            </a:rPr>
                            <m:t>𝜓</m:t>
                          </m:r>
                        </m:e>
                      </m:d>
                      <m:r>
                        <a:rPr lang="de-DE" sz="1600" b="0" i="1" smtClean="0">
                          <a:solidFill>
                            <a:srgbClr val="0000CC"/>
                          </a:solidFill>
                          <a:latin typeface="Cambria Math"/>
                        </a:rPr>
                        <m:t>=−</m:t>
                      </m:r>
                      <m:r>
                        <a:rPr lang="de-DE" sz="1600" b="0" i="1" smtClean="0">
                          <a:solidFill>
                            <a:srgbClr val="0000CC"/>
                          </a:solidFill>
                          <a:latin typeface="Cambria Math"/>
                          <a:ea typeface="Cambria Math"/>
                        </a:rPr>
                        <m:t>𝛻</m:t>
                      </m:r>
                      <m:r>
                        <a:rPr lang="de-DE" sz="1600" b="0" i="1" smtClean="0">
                          <a:solidFill>
                            <a:srgbClr val="0000CC"/>
                          </a:solidFill>
                          <a:latin typeface="Cambria Math"/>
                          <a:ea typeface="Cambria Math"/>
                        </a:rPr>
                        <m:t>∙</m:t>
                      </m:r>
                      <m:d>
                        <m:dPr>
                          <m:begChr m:val="["/>
                          <m:endChr m:val="]"/>
                          <m:ctrlPr>
                            <a:rPr lang="de-DE" sz="1600" b="0" i="1" smtClean="0">
                              <a:solidFill>
                                <a:srgbClr val="0000CC"/>
                              </a:solidFill>
                              <a:latin typeface="Cambria Math" panose="02040503050406030204" pitchFamily="18" charset="0"/>
                              <a:ea typeface="Cambria Math"/>
                            </a:rPr>
                          </m:ctrlPr>
                        </m:dPr>
                        <m:e>
                          <m:f>
                            <m:fPr>
                              <m:ctrlPr>
                                <a:rPr lang="de-DE" sz="1600" b="0" i="1" smtClean="0">
                                  <a:solidFill>
                                    <a:srgbClr val="0000CC"/>
                                  </a:solidFill>
                                  <a:latin typeface="Cambria Math" panose="02040503050406030204" pitchFamily="18" charset="0"/>
                                  <a:ea typeface="Cambria Math"/>
                                </a:rPr>
                              </m:ctrlPr>
                            </m:fPr>
                            <m:num>
                              <m:r>
                                <a:rPr lang="de-DE" sz="1600" b="0" i="1" smtClean="0">
                                  <a:solidFill>
                                    <a:srgbClr val="0000CC"/>
                                  </a:solidFill>
                                  <a:latin typeface="Cambria Math"/>
                                  <a:ea typeface="Cambria Math"/>
                                </a:rPr>
                                <m:t>𝑖</m:t>
                              </m:r>
                              <m:r>
                                <a:rPr lang="de-DE" sz="1600" b="0" i="1" smtClean="0">
                                  <a:solidFill>
                                    <a:srgbClr val="0000CC"/>
                                  </a:solidFill>
                                  <a:latin typeface="Cambria Math"/>
                                  <a:ea typeface="Cambria Math"/>
                                </a:rPr>
                                <m:t>ℏ</m:t>
                              </m:r>
                            </m:num>
                            <m:den>
                              <m:r>
                                <a:rPr lang="de-DE" sz="1600" b="0" i="1" smtClean="0">
                                  <a:solidFill>
                                    <a:srgbClr val="0000CC"/>
                                  </a:solidFill>
                                  <a:latin typeface="Cambria Math"/>
                                  <a:ea typeface="Cambria Math"/>
                                </a:rPr>
                                <m:t>2</m:t>
                              </m:r>
                              <m:r>
                                <a:rPr lang="de-DE" sz="1600" b="0" i="1" smtClean="0">
                                  <a:solidFill>
                                    <a:srgbClr val="0000CC"/>
                                  </a:solidFill>
                                  <a:latin typeface="Cambria Math"/>
                                  <a:ea typeface="Cambria Math"/>
                                </a:rPr>
                                <m:t>𝑚</m:t>
                              </m:r>
                            </m:den>
                          </m:f>
                          <m:d>
                            <m:dPr>
                              <m:ctrlPr>
                                <a:rPr lang="de-DE" sz="1600" b="0" i="1" smtClean="0">
                                  <a:solidFill>
                                    <a:srgbClr val="0000CC"/>
                                  </a:solidFill>
                                  <a:latin typeface="Cambria Math" panose="02040503050406030204" pitchFamily="18" charset="0"/>
                                  <a:ea typeface="Cambria Math"/>
                                </a:rPr>
                              </m:ctrlPr>
                            </m:dPr>
                            <m:e>
                              <m:r>
                                <a:rPr lang="de-DE" sz="1600" b="0" i="1" smtClean="0">
                                  <a:solidFill>
                                    <a:srgbClr val="0000CC"/>
                                  </a:solidFill>
                                  <a:latin typeface="Cambria Math"/>
                                  <a:ea typeface="Cambria Math"/>
                                </a:rPr>
                                <m:t>𝜓𝛻</m:t>
                              </m:r>
                              <m:sSup>
                                <m:sSupPr>
                                  <m:ctrlPr>
                                    <a:rPr lang="de-DE" sz="1600" b="0" i="1" smtClean="0">
                                      <a:solidFill>
                                        <a:srgbClr val="0000CC"/>
                                      </a:solidFill>
                                      <a:latin typeface="Cambria Math" panose="02040503050406030204" pitchFamily="18" charset="0"/>
                                      <a:ea typeface="Cambria Math"/>
                                    </a:rPr>
                                  </m:ctrlPr>
                                </m:sSupPr>
                                <m:e>
                                  <m:r>
                                    <a:rPr lang="de-DE" sz="1600" b="0" i="1" smtClean="0">
                                      <a:solidFill>
                                        <a:srgbClr val="0000CC"/>
                                      </a:solidFill>
                                      <a:latin typeface="Cambria Math"/>
                                      <a:ea typeface="Cambria Math"/>
                                    </a:rPr>
                                    <m:t>𝜓</m:t>
                                  </m:r>
                                </m:e>
                                <m:sup>
                                  <m:r>
                                    <a:rPr lang="de-DE" sz="1600" b="0" i="1" smtClean="0">
                                      <a:solidFill>
                                        <a:srgbClr val="0000CC"/>
                                      </a:solidFill>
                                      <a:latin typeface="Cambria Math"/>
                                      <a:ea typeface="Cambria Math"/>
                                    </a:rPr>
                                    <m:t>∗</m:t>
                                  </m:r>
                                </m:sup>
                              </m:sSup>
                              <m:r>
                                <a:rPr lang="de-DE" sz="1600" b="0" i="1" smtClean="0">
                                  <a:solidFill>
                                    <a:srgbClr val="0000CC"/>
                                  </a:solidFill>
                                  <a:latin typeface="Cambria Math"/>
                                  <a:ea typeface="Cambria Math"/>
                                </a:rPr>
                                <m:t>−</m:t>
                              </m:r>
                              <m:sSup>
                                <m:sSupPr>
                                  <m:ctrlPr>
                                    <a:rPr lang="de-DE" sz="1600" b="0" i="1" smtClean="0">
                                      <a:solidFill>
                                        <a:srgbClr val="0000CC"/>
                                      </a:solidFill>
                                      <a:latin typeface="Cambria Math" panose="02040503050406030204" pitchFamily="18" charset="0"/>
                                      <a:ea typeface="Cambria Math"/>
                                    </a:rPr>
                                  </m:ctrlPr>
                                </m:sSupPr>
                                <m:e>
                                  <m:r>
                                    <a:rPr lang="de-DE" sz="1600" b="0" i="1" smtClean="0">
                                      <a:solidFill>
                                        <a:srgbClr val="0000CC"/>
                                      </a:solidFill>
                                      <a:latin typeface="Cambria Math"/>
                                      <a:ea typeface="Cambria Math"/>
                                    </a:rPr>
                                    <m:t>𝜓</m:t>
                                  </m:r>
                                </m:e>
                                <m:sup>
                                  <m:r>
                                    <a:rPr lang="de-DE" sz="1600" b="0" i="1" smtClean="0">
                                      <a:solidFill>
                                        <a:srgbClr val="0000CC"/>
                                      </a:solidFill>
                                      <a:latin typeface="Cambria Math"/>
                                      <a:ea typeface="Cambria Math"/>
                                    </a:rPr>
                                    <m:t>∗</m:t>
                                  </m:r>
                                </m:sup>
                              </m:sSup>
                              <m:r>
                                <a:rPr lang="de-DE" sz="1600" b="0" i="1" smtClean="0">
                                  <a:solidFill>
                                    <a:srgbClr val="0000CC"/>
                                  </a:solidFill>
                                  <a:latin typeface="Cambria Math"/>
                                  <a:ea typeface="Cambria Math"/>
                                </a:rPr>
                                <m:t>𝛻𝜓</m:t>
                              </m:r>
                            </m:e>
                          </m:d>
                        </m:e>
                      </m:d>
                    </m:oMath>
                  </m:oMathPara>
                </a14:m>
                <a:endParaRPr lang="en-US" sz="1600" dirty="0"/>
              </a:p>
            </p:txBody>
          </p:sp>
        </mc:Choice>
        <mc:Fallback xmlns="">
          <p:sp>
            <p:nvSpPr>
              <p:cNvPr id="14" name="Textfeld 13"/>
              <p:cNvSpPr txBox="1">
                <a:spLocks noRot="1" noChangeAspect="1" noMove="1" noResize="1" noEditPoints="1" noAdjustHandles="1" noChangeArrowheads="1" noChangeShapeType="1" noTextEdit="1"/>
              </p:cNvSpPr>
              <p:nvPr/>
            </p:nvSpPr>
            <p:spPr>
              <a:xfrm>
                <a:off x="2236944" y="4693736"/>
                <a:ext cx="3607334" cy="640303"/>
              </a:xfrm>
              <a:prstGeom prst="rect">
                <a:avLst/>
              </a:prstGeom>
              <a:blipFill rotWithShape="1">
                <a:blip r:embed="rId8"/>
                <a:stretch>
                  <a:fillRect/>
                </a:stretch>
              </a:blipFill>
            </p:spPr>
            <p:txBody>
              <a:bodyPr/>
              <a:lstStyle/>
              <a:p>
                <a:r>
                  <a:rPr lang="en-US">
                    <a:noFill/>
                  </a:rPr>
                  <a:t> </a:t>
                </a:r>
              </a:p>
            </p:txBody>
          </p:sp>
        </mc:Fallback>
      </mc:AlternateContent>
      <p:sp>
        <p:nvSpPr>
          <p:cNvPr id="16" name="Textfeld 15"/>
          <p:cNvSpPr txBox="1"/>
          <p:nvPr/>
        </p:nvSpPr>
        <p:spPr>
          <a:xfrm>
            <a:off x="360000" y="4860000"/>
            <a:ext cx="1625766" cy="307777"/>
          </a:xfrm>
          <a:prstGeom prst="rect">
            <a:avLst/>
          </a:prstGeom>
          <a:noFill/>
        </p:spPr>
        <p:txBody>
          <a:bodyPr wrap="none" rtlCol="0">
            <a:spAutoFit/>
          </a:bodyPr>
          <a:lstStyle/>
          <a:p>
            <a:r>
              <a:rPr lang="en-US" sz="1400" dirty="0"/>
              <a:t>continuity equation:</a:t>
            </a:r>
          </a:p>
        </p:txBody>
      </p:sp>
      <p:sp>
        <p:nvSpPr>
          <p:cNvPr id="15" name="Textfeld 14"/>
          <p:cNvSpPr txBox="1"/>
          <p:nvPr/>
        </p:nvSpPr>
        <p:spPr>
          <a:xfrm>
            <a:off x="360000" y="5400000"/>
            <a:ext cx="1915909" cy="800219"/>
          </a:xfrm>
          <a:prstGeom prst="rect">
            <a:avLst/>
          </a:prstGeom>
          <a:noFill/>
        </p:spPr>
        <p:txBody>
          <a:bodyPr wrap="none" rtlCol="0">
            <a:spAutoFit/>
          </a:bodyPr>
          <a:lstStyle/>
          <a:p>
            <a:r>
              <a:rPr lang="en-US" sz="1400" dirty="0"/>
              <a:t>plane waves:</a:t>
            </a:r>
          </a:p>
          <a:p>
            <a:endParaRPr lang="en-US" sz="400" dirty="0"/>
          </a:p>
          <a:p>
            <a:r>
              <a:rPr lang="en-US" sz="1400" dirty="0"/>
              <a:t>are solutions to the free </a:t>
            </a:r>
          </a:p>
          <a:p>
            <a:r>
              <a:rPr lang="en-US" sz="1400" dirty="0"/>
              <a:t>Schrödinger equation</a:t>
            </a:r>
          </a:p>
        </p:txBody>
      </p:sp>
      <mc:AlternateContent xmlns:mc="http://schemas.openxmlformats.org/markup-compatibility/2006" xmlns:a14="http://schemas.microsoft.com/office/drawing/2010/main">
        <mc:Choice Requires="a14">
          <p:sp>
            <p:nvSpPr>
              <p:cNvPr id="17" name="Textfeld 16"/>
              <p:cNvSpPr txBox="1"/>
              <p:nvPr/>
            </p:nvSpPr>
            <p:spPr>
              <a:xfrm>
                <a:off x="2236943" y="5376275"/>
                <a:ext cx="1968039" cy="35522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i="1" smtClean="0">
                          <a:solidFill>
                            <a:srgbClr val="0000CC"/>
                          </a:solidFill>
                          <a:latin typeface="Cambria Math"/>
                          <a:ea typeface="Cambria Math"/>
                        </a:rPr>
                        <m:t>𝜓</m:t>
                      </m:r>
                      <m:r>
                        <a:rPr lang="de-DE" sz="1600" b="0" i="1" smtClean="0">
                          <a:solidFill>
                            <a:srgbClr val="0000CC"/>
                          </a:solidFill>
                          <a:latin typeface="Cambria Math"/>
                          <a:ea typeface="Cambria Math"/>
                        </a:rPr>
                        <m:t>=</m:t>
                      </m:r>
                      <m:r>
                        <a:rPr lang="de-DE" sz="1600" b="0" i="1" smtClean="0">
                          <a:solidFill>
                            <a:srgbClr val="0000CC"/>
                          </a:solidFill>
                          <a:latin typeface="Cambria Math"/>
                          <a:ea typeface="Cambria Math"/>
                        </a:rPr>
                        <m:t>𝑁</m:t>
                      </m:r>
                      <m:r>
                        <a:rPr lang="de-DE" sz="1600" b="0" i="1" smtClean="0">
                          <a:solidFill>
                            <a:srgbClr val="0000CC"/>
                          </a:solidFill>
                          <a:latin typeface="Cambria Math"/>
                          <a:ea typeface="Cambria Math"/>
                        </a:rPr>
                        <m:t>∙</m:t>
                      </m:r>
                      <m:sSup>
                        <m:sSupPr>
                          <m:ctrlPr>
                            <a:rPr lang="de-DE" sz="1600" b="0" i="1" smtClean="0">
                              <a:solidFill>
                                <a:srgbClr val="0000CC"/>
                              </a:solidFill>
                              <a:latin typeface="Cambria Math" panose="02040503050406030204" pitchFamily="18" charset="0"/>
                              <a:ea typeface="Cambria Math"/>
                            </a:rPr>
                          </m:ctrlPr>
                        </m:sSupPr>
                        <m:e>
                          <m:r>
                            <a:rPr lang="de-DE" sz="1600" b="0" i="1" smtClean="0">
                              <a:solidFill>
                                <a:srgbClr val="0000CC"/>
                              </a:solidFill>
                              <a:latin typeface="Cambria Math"/>
                              <a:ea typeface="Cambria Math"/>
                            </a:rPr>
                            <m:t>𝑒</m:t>
                          </m:r>
                        </m:e>
                        <m:sup>
                          <m:r>
                            <a:rPr lang="de-DE" sz="1600" b="0" i="1" smtClean="0">
                              <a:solidFill>
                                <a:srgbClr val="0000CC"/>
                              </a:solidFill>
                              <a:latin typeface="Cambria Math"/>
                              <a:ea typeface="Cambria Math"/>
                            </a:rPr>
                            <m:t>𝑖</m:t>
                          </m:r>
                          <m:f>
                            <m:fPr>
                              <m:type m:val="lin"/>
                              <m:ctrlPr>
                                <a:rPr lang="de-DE" sz="1600" b="0" i="1" smtClean="0">
                                  <a:solidFill>
                                    <a:srgbClr val="0000CC"/>
                                  </a:solidFill>
                                  <a:latin typeface="Cambria Math" panose="02040503050406030204" pitchFamily="18" charset="0"/>
                                  <a:ea typeface="Cambria Math"/>
                                </a:rPr>
                              </m:ctrlPr>
                            </m:fPr>
                            <m:num>
                              <m:d>
                                <m:dPr>
                                  <m:ctrlPr>
                                    <a:rPr lang="de-DE" sz="1600" b="0" i="1" smtClean="0">
                                      <a:solidFill>
                                        <a:srgbClr val="0000CC"/>
                                      </a:solidFill>
                                      <a:latin typeface="Cambria Math" panose="02040503050406030204" pitchFamily="18" charset="0"/>
                                      <a:ea typeface="Cambria Math"/>
                                    </a:rPr>
                                  </m:ctrlPr>
                                </m:dPr>
                                <m:e>
                                  <m:r>
                                    <a:rPr lang="de-DE" sz="1600" b="0" i="1" smtClean="0">
                                      <a:solidFill>
                                        <a:srgbClr val="0000CC"/>
                                      </a:solidFill>
                                      <a:latin typeface="Cambria Math"/>
                                      <a:ea typeface="Cambria Math"/>
                                    </a:rPr>
                                    <m:t>𝑝</m:t>
                                  </m:r>
                                  <m:r>
                                    <a:rPr lang="de-DE" sz="1600" b="0" i="1" smtClean="0">
                                      <a:solidFill>
                                        <a:srgbClr val="0000CC"/>
                                      </a:solidFill>
                                      <a:latin typeface="Cambria Math"/>
                                      <a:ea typeface="Cambria Math"/>
                                    </a:rPr>
                                    <m:t>∙</m:t>
                                  </m:r>
                                  <m:r>
                                    <a:rPr lang="de-DE" sz="1600" b="0" i="1" smtClean="0">
                                      <a:solidFill>
                                        <a:srgbClr val="0000CC"/>
                                      </a:solidFill>
                                      <a:latin typeface="Cambria Math"/>
                                      <a:ea typeface="Cambria Math"/>
                                    </a:rPr>
                                    <m:t>𝑥</m:t>
                                  </m:r>
                                  <m:r>
                                    <a:rPr lang="de-DE" sz="1600" b="0" i="1" smtClean="0">
                                      <a:solidFill>
                                        <a:srgbClr val="0000CC"/>
                                      </a:solidFill>
                                      <a:latin typeface="Cambria Math"/>
                                      <a:ea typeface="Cambria Math"/>
                                    </a:rPr>
                                    <m:t>−</m:t>
                                  </m:r>
                                  <m:r>
                                    <a:rPr lang="de-DE" sz="1600" b="0" i="1" smtClean="0">
                                      <a:solidFill>
                                        <a:srgbClr val="0000CC"/>
                                      </a:solidFill>
                                      <a:latin typeface="Cambria Math"/>
                                      <a:ea typeface="Cambria Math"/>
                                    </a:rPr>
                                    <m:t>𝐸</m:t>
                                  </m:r>
                                  <m:r>
                                    <a:rPr lang="de-DE" sz="1600" b="0" i="1" smtClean="0">
                                      <a:solidFill>
                                        <a:srgbClr val="0000CC"/>
                                      </a:solidFill>
                                      <a:latin typeface="Cambria Math"/>
                                      <a:ea typeface="Cambria Math"/>
                                    </a:rPr>
                                    <m:t>∙</m:t>
                                  </m:r>
                                  <m:r>
                                    <a:rPr lang="de-DE" sz="1600" b="0" i="1" smtClean="0">
                                      <a:solidFill>
                                        <a:srgbClr val="0000CC"/>
                                      </a:solidFill>
                                      <a:latin typeface="Cambria Math"/>
                                      <a:ea typeface="Cambria Math"/>
                                    </a:rPr>
                                    <m:t>𝑡</m:t>
                                  </m:r>
                                </m:e>
                              </m:d>
                            </m:num>
                            <m:den>
                              <m:r>
                                <a:rPr lang="de-DE" sz="1600" b="0" i="1" smtClean="0">
                                  <a:solidFill>
                                    <a:srgbClr val="0000CC"/>
                                  </a:solidFill>
                                  <a:latin typeface="Cambria Math"/>
                                  <a:ea typeface="Cambria Math"/>
                                </a:rPr>
                                <m:t>ℏ</m:t>
                              </m:r>
                            </m:den>
                          </m:f>
                        </m:sup>
                      </m:sSup>
                    </m:oMath>
                  </m:oMathPara>
                </a14:m>
                <a:endParaRPr lang="en-US" sz="1600" dirty="0">
                  <a:solidFill>
                    <a:srgbClr val="0000CC"/>
                  </a:solidFill>
                </a:endParaRPr>
              </a:p>
            </p:txBody>
          </p:sp>
        </mc:Choice>
        <mc:Fallback xmlns="">
          <p:sp>
            <p:nvSpPr>
              <p:cNvPr id="17" name="Textfeld 16"/>
              <p:cNvSpPr txBox="1">
                <a:spLocks noRot="1" noChangeAspect="1" noMove="1" noResize="1" noEditPoints="1" noAdjustHandles="1" noChangeArrowheads="1" noChangeShapeType="1" noTextEdit="1"/>
              </p:cNvSpPr>
              <p:nvPr/>
            </p:nvSpPr>
            <p:spPr>
              <a:xfrm>
                <a:off x="2236943" y="5376275"/>
                <a:ext cx="1968039" cy="355225"/>
              </a:xfrm>
              <a:prstGeom prst="rect">
                <a:avLst/>
              </a:prstGeom>
              <a:blipFill rotWithShape="1">
                <a:blip r:embed="rId9"/>
                <a:stretch>
                  <a:fillRect t="-67241" r="-13313" b="-879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feld 17"/>
              <p:cNvSpPr txBox="1"/>
              <p:nvPr/>
            </p:nvSpPr>
            <p:spPr>
              <a:xfrm>
                <a:off x="4506602" y="5384610"/>
                <a:ext cx="1255985"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00" b="0" i="1" smtClean="0">
                          <a:solidFill>
                            <a:srgbClr val="0000CC"/>
                          </a:solidFill>
                          <a:latin typeface="Cambria Math"/>
                        </a:rPr>
                        <m:t>𝐸</m:t>
                      </m:r>
                      <m:r>
                        <a:rPr lang="de-DE" sz="1600" b="0" i="1" smtClean="0">
                          <a:solidFill>
                            <a:srgbClr val="0000CC"/>
                          </a:solidFill>
                          <a:latin typeface="Cambria Math"/>
                        </a:rPr>
                        <m:t>=</m:t>
                      </m:r>
                      <m:f>
                        <m:fPr>
                          <m:type m:val="lin"/>
                          <m:ctrlPr>
                            <a:rPr lang="de-DE" sz="1600" b="0" i="1" smtClean="0">
                              <a:solidFill>
                                <a:srgbClr val="0000CC"/>
                              </a:solidFill>
                              <a:latin typeface="Cambria Math" panose="02040503050406030204" pitchFamily="18" charset="0"/>
                            </a:rPr>
                          </m:ctrlPr>
                        </m:fPr>
                        <m:num>
                          <m:sSup>
                            <m:sSupPr>
                              <m:ctrlPr>
                                <a:rPr lang="de-DE" sz="1600" b="0" i="1" smtClean="0">
                                  <a:solidFill>
                                    <a:srgbClr val="0000CC"/>
                                  </a:solidFill>
                                  <a:latin typeface="Cambria Math" panose="02040503050406030204" pitchFamily="18" charset="0"/>
                                </a:rPr>
                              </m:ctrlPr>
                            </m:sSupPr>
                            <m:e>
                              <m:r>
                                <a:rPr lang="de-DE" sz="1600" b="0" i="1" smtClean="0">
                                  <a:solidFill>
                                    <a:srgbClr val="0000CC"/>
                                  </a:solidFill>
                                  <a:latin typeface="Cambria Math"/>
                                </a:rPr>
                                <m:t>𝑝</m:t>
                              </m:r>
                            </m:e>
                            <m:sup>
                              <m:r>
                                <a:rPr lang="de-DE" sz="1600" b="0" i="1" smtClean="0">
                                  <a:solidFill>
                                    <a:srgbClr val="0000CC"/>
                                  </a:solidFill>
                                  <a:latin typeface="Cambria Math"/>
                                </a:rPr>
                                <m:t>2</m:t>
                              </m:r>
                            </m:sup>
                          </m:sSup>
                        </m:num>
                        <m:den>
                          <m:r>
                            <a:rPr lang="de-DE" sz="1600" b="0" i="1" smtClean="0">
                              <a:solidFill>
                                <a:srgbClr val="0000CC"/>
                              </a:solidFill>
                              <a:latin typeface="Cambria Math"/>
                            </a:rPr>
                            <m:t>2</m:t>
                          </m:r>
                          <m:r>
                            <a:rPr lang="de-DE" sz="1600" b="0" i="1" smtClean="0">
                              <a:solidFill>
                                <a:srgbClr val="0000CC"/>
                              </a:solidFill>
                              <a:latin typeface="Cambria Math"/>
                            </a:rPr>
                            <m:t>𝑚</m:t>
                          </m:r>
                        </m:den>
                      </m:f>
                    </m:oMath>
                  </m:oMathPara>
                </a14:m>
                <a:endParaRPr lang="en-US" sz="1600" dirty="0"/>
              </a:p>
            </p:txBody>
          </p:sp>
        </mc:Choice>
        <mc:Fallback xmlns="">
          <p:sp>
            <p:nvSpPr>
              <p:cNvPr id="18" name="Textfeld 17"/>
              <p:cNvSpPr txBox="1">
                <a:spLocks noRot="1" noChangeAspect="1" noMove="1" noResize="1" noEditPoints="1" noAdjustHandles="1" noChangeArrowheads="1" noChangeShapeType="1" noTextEdit="1"/>
              </p:cNvSpPr>
              <p:nvPr/>
            </p:nvSpPr>
            <p:spPr>
              <a:xfrm>
                <a:off x="4506602" y="5384610"/>
                <a:ext cx="1255985" cy="338554"/>
              </a:xfrm>
              <a:prstGeom prst="rect">
                <a:avLst/>
              </a:prstGeom>
              <a:blipFill rotWithShape="1">
                <a:blip r:embed="rId10"/>
                <a:stretch>
                  <a:fillRect t="-100000" r="-18447" b="-164286"/>
                </a:stretch>
              </a:blipFill>
            </p:spPr>
            <p:txBody>
              <a:bodyPr/>
              <a:lstStyle/>
              <a:p>
                <a:r>
                  <a:rPr lang="en-US">
                    <a:noFill/>
                  </a:rPr>
                  <a:t> </a:t>
                </a:r>
              </a:p>
            </p:txBody>
          </p:sp>
        </mc:Fallback>
      </mc:AlternateContent>
      <p:sp>
        <p:nvSpPr>
          <p:cNvPr id="19" name="Textfeld 18"/>
          <p:cNvSpPr txBox="1"/>
          <p:nvPr/>
        </p:nvSpPr>
        <p:spPr>
          <a:xfrm>
            <a:off x="2236944" y="6023913"/>
            <a:ext cx="2319866" cy="369332"/>
          </a:xfrm>
          <a:prstGeom prst="rect">
            <a:avLst/>
          </a:prstGeom>
          <a:noFill/>
        </p:spPr>
        <p:txBody>
          <a:bodyPr wrap="none" rtlCol="0">
            <a:spAutoFit/>
          </a:bodyPr>
          <a:lstStyle/>
          <a:p>
            <a:r>
              <a:rPr lang="en-US" b="1" i="1" dirty="0">
                <a:solidFill>
                  <a:srgbClr val="0000CC"/>
                </a:solidFill>
              </a:rPr>
              <a:t>p</a:t>
            </a:r>
            <a:r>
              <a:rPr lang="en-US" dirty="0">
                <a:solidFill>
                  <a:srgbClr val="0000CC"/>
                </a:solidFill>
              </a:rPr>
              <a:t> → </a:t>
            </a:r>
            <a:r>
              <a:rPr lang="en-US" b="1" i="1" dirty="0">
                <a:solidFill>
                  <a:srgbClr val="0000CC"/>
                </a:solidFill>
              </a:rPr>
              <a:t>-p</a:t>
            </a:r>
            <a:r>
              <a:rPr lang="en-US" dirty="0">
                <a:solidFill>
                  <a:srgbClr val="0000CC"/>
                </a:solidFill>
              </a:rPr>
              <a:t> </a:t>
            </a:r>
            <a:r>
              <a:rPr lang="en-US" sz="1400" dirty="0"/>
              <a:t>gives to same result</a:t>
            </a:r>
          </a:p>
        </p:txBody>
      </p:sp>
    </p:spTree>
    <p:extLst>
      <p:ext uri="{BB962C8B-B14F-4D97-AF65-F5344CB8AC3E}">
        <p14:creationId xmlns:p14="http://schemas.microsoft.com/office/powerpoint/2010/main" val="35095447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Matter Waves for Particles without Spin</a:t>
            </a:r>
          </a:p>
        </p:txBody>
      </p:sp>
      <mc:AlternateContent xmlns:mc="http://schemas.openxmlformats.org/markup-compatibility/2006" xmlns:a14="http://schemas.microsoft.com/office/drawing/2010/main">
        <mc:Choice Requires="a14">
          <p:sp>
            <p:nvSpPr>
              <p:cNvPr id="3" name="Textfeld 2"/>
              <p:cNvSpPr txBox="1"/>
              <p:nvPr/>
            </p:nvSpPr>
            <p:spPr>
              <a:xfrm>
                <a:off x="2236944" y="1080000"/>
                <a:ext cx="2922210" cy="1671035"/>
              </a:xfrm>
              <a:prstGeom prst="rect">
                <a:avLst/>
              </a:prstGeom>
              <a:noFill/>
              <a:ln>
                <a:solidFill>
                  <a:srgbClr val="0000CC"/>
                </a:solidFill>
              </a:ln>
            </p:spPr>
            <p:txBody>
              <a:bodyPr wrap="none" rtlCol="0">
                <a:spAutoFit/>
              </a:bodyPr>
              <a:lstStyle/>
              <a:p>
                <a:pPr algn="just"/>
                <a14:m>
                  <m:oMath xmlns:m="http://schemas.openxmlformats.org/officeDocument/2006/math">
                    <m:r>
                      <a:rPr lang="de-DE" b="0" i="1" smtClean="0">
                        <a:solidFill>
                          <a:srgbClr val="0000CC"/>
                        </a:solidFill>
                        <a:latin typeface="Cambria Math"/>
                      </a:rPr>
                      <m:t>𝐸</m:t>
                    </m:r>
                    <m:r>
                      <a:rPr lang="de-DE" b="0" i="1" smtClean="0">
                        <a:solidFill>
                          <a:srgbClr val="0000CC"/>
                        </a:solidFill>
                        <a:latin typeface="Cambria Math"/>
                      </a:rPr>
                      <m:t>=</m:t>
                    </m:r>
                    <m:f>
                      <m:fPr>
                        <m:ctrlPr>
                          <a:rPr lang="de-DE" b="0" i="1" smtClean="0">
                            <a:solidFill>
                              <a:srgbClr val="0000CC"/>
                            </a:solidFill>
                            <a:latin typeface="Cambria Math" panose="02040503050406030204" pitchFamily="18" charset="0"/>
                          </a:rPr>
                        </m:ctrlPr>
                      </m:fPr>
                      <m:num>
                        <m:sSup>
                          <m:sSupPr>
                            <m:ctrlPr>
                              <a:rPr lang="de-DE" b="0" i="1" smtClean="0">
                                <a:solidFill>
                                  <a:srgbClr val="0000CC"/>
                                </a:solidFill>
                                <a:latin typeface="Cambria Math" panose="02040503050406030204" pitchFamily="18" charset="0"/>
                              </a:rPr>
                            </m:ctrlPr>
                          </m:sSupPr>
                          <m:e>
                            <m:acc>
                              <m:accPr>
                                <m:chr m:val="⃗"/>
                                <m:ctrlPr>
                                  <a:rPr lang="de-DE" b="0" i="1" smtClean="0">
                                    <a:solidFill>
                                      <a:srgbClr val="0000CC"/>
                                    </a:solidFill>
                                    <a:latin typeface="Cambria Math" panose="02040503050406030204" pitchFamily="18" charset="0"/>
                                  </a:rPr>
                                </m:ctrlPr>
                              </m:accPr>
                              <m:e>
                                <m:r>
                                  <a:rPr lang="de-DE" b="0" i="1" smtClean="0">
                                    <a:solidFill>
                                      <a:srgbClr val="0000CC"/>
                                    </a:solidFill>
                                    <a:latin typeface="Cambria Math"/>
                                  </a:rPr>
                                  <m:t>𝑝</m:t>
                                </m:r>
                              </m:e>
                            </m:acc>
                          </m:e>
                          <m:sup>
                            <m:r>
                              <a:rPr lang="de-DE" b="0" i="1" smtClean="0">
                                <a:solidFill>
                                  <a:srgbClr val="0000CC"/>
                                </a:solidFill>
                                <a:latin typeface="Cambria Math"/>
                              </a:rPr>
                              <m:t>2</m:t>
                            </m:r>
                          </m:sup>
                        </m:sSup>
                      </m:num>
                      <m:den>
                        <m:r>
                          <a:rPr lang="de-DE" b="0" i="1" smtClean="0">
                            <a:solidFill>
                              <a:srgbClr val="0000CC"/>
                            </a:solidFill>
                            <a:latin typeface="Cambria Math"/>
                          </a:rPr>
                          <m:t>2</m:t>
                        </m:r>
                        <m:r>
                          <a:rPr lang="de-DE" b="0" i="1" smtClean="0">
                            <a:solidFill>
                              <a:srgbClr val="0000CC"/>
                            </a:solidFill>
                            <a:latin typeface="Cambria Math"/>
                          </a:rPr>
                          <m:t>𝑚</m:t>
                        </m:r>
                      </m:den>
                    </m:f>
                  </m:oMath>
                </a14:m>
                <a:r>
                  <a:rPr lang="en-US" dirty="0">
                    <a:solidFill>
                      <a:srgbClr val="0000CC"/>
                    </a:solidFill>
                  </a:rPr>
                  <a:t> </a:t>
                </a:r>
              </a:p>
              <a:p>
                <a:pPr algn="just"/>
                <a:endParaRPr lang="en-US" sz="1000" dirty="0">
                  <a:solidFill>
                    <a:srgbClr val="0000CC"/>
                  </a:solidFill>
                </a:endParaRPr>
              </a:p>
              <a:p>
                <a:pPr algn="just"/>
                <a14:m>
                  <m:oMath xmlns:m="http://schemas.openxmlformats.org/officeDocument/2006/math">
                    <m:r>
                      <a:rPr lang="de-DE" b="0" i="1" smtClean="0">
                        <a:solidFill>
                          <a:srgbClr val="0000CC"/>
                        </a:solidFill>
                        <a:latin typeface="Cambria Math"/>
                      </a:rPr>
                      <m:t>𝐸</m:t>
                    </m:r>
                    <m:r>
                      <a:rPr lang="de-DE" b="0" i="1" smtClean="0">
                        <a:solidFill>
                          <a:srgbClr val="0000CC"/>
                        </a:solidFill>
                        <a:latin typeface="Cambria Math"/>
                        <a:ea typeface="Cambria Math"/>
                      </a:rPr>
                      <m:t>→</m:t>
                    </m:r>
                    <m:r>
                      <a:rPr lang="de-DE" b="0" i="1" smtClean="0">
                        <a:solidFill>
                          <a:srgbClr val="0000CC"/>
                        </a:solidFill>
                        <a:latin typeface="Cambria Math"/>
                        <a:ea typeface="Cambria Math"/>
                      </a:rPr>
                      <m:t>𝑖</m:t>
                    </m:r>
                    <m:r>
                      <a:rPr lang="de-DE" b="0" i="1" smtClean="0">
                        <a:solidFill>
                          <a:srgbClr val="0000CC"/>
                        </a:solidFill>
                        <a:latin typeface="Cambria Math"/>
                        <a:ea typeface="Cambria Math"/>
                      </a:rPr>
                      <m:t>ℏ</m:t>
                    </m:r>
                    <m:f>
                      <m:fPr>
                        <m:ctrlPr>
                          <a:rPr lang="de-DE" b="0" i="1" smtClean="0">
                            <a:solidFill>
                              <a:srgbClr val="0000CC"/>
                            </a:solidFill>
                            <a:latin typeface="Cambria Math" panose="02040503050406030204" pitchFamily="18" charset="0"/>
                            <a:ea typeface="Cambria Math"/>
                          </a:rPr>
                        </m:ctrlPr>
                      </m:fPr>
                      <m:num>
                        <m:r>
                          <a:rPr lang="de-DE" b="0" i="1" smtClean="0">
                            <a:solidFill>
                              <a:srgbClr val="0000CC"/>
                            </a:solidFill>
                            <a:latin typeface="Cambria Math"/>
                            <a:ea typeface="Cambria Math"/>
                          </a:rPr>
                          <m:t>𝜕</m:t>
                        </m:r>
                      </m:num>
                      <m:den>
                        <m:r>
                          <a:rPr lang="de-DE" b="0" i="1" smtClean="0">
                            <a:solidFill>
                              <a:srgbClr val="0000CC"/>
                            </a:solidFill>
                            <a:latin typeface="Cambria Math"/>
                            <a:ea typeface="Cambria Math"/>
                          </a:rPr>
                          <m:t>𝜕</m:t>
                        </m:r>
                        <m:r>
                          <a:rPr lang="de-DE" b="0" i="1" smtClean="0">
                            <a:solidFill>
                              <a:srgbClr val="0000CC"/>
                            </a:solidFill>
                            <a:latin typeface="Cambria Math"/>
                            <a:ea typeface="Cambria Math"/>
                          </a:rPr>
                          <m:t>𝑡</m:t>
                        </m:r>
                      </m:den>
                    </m:f>
                    <m:r>
                      <a:rPr lang="de-DE" b="0" i="1" smtClean="0">
                        <a:solidFill>
                          <a:srgbClr val="0000CC"/>
                        </a:solidFill>
                        <a:latin typeface="Cambria Math"/>
                        <a:ea typeface="Cambria Math"/>
                      </a:rPr>
                      <m:t>   </m:t>
                    </m:r>
                    <m:r>
                      <a:rPr lang="de-DE" b="0" i="1" smtClean="0">
                        <a:solidFill>
                          <a:srgbClr val="0000CC"/>
                        </a:solidFill>
                        <a:latin typeface="Cambria Math"/>
                        <a:ea typeface="Cambria Math"/>
                      </a:rPr>
                      <m:t>𝑎𝑛𝑑</m:t>
                    </m:r>
                    <m:r>
                      <a:rPr lang="de-DE" b="0" i="1" smtClean="0">
                        <a:solidFill>
                          <a:srgbClr val="0000CC"/>
                        </a:solidFill>
                        <a:latin typeface="Cambria Math"/>
                        <a:ea typeface="Cambria Math"/>
                      </a:rPr>
                      <m:t>   </m:t>
                    </m:r>
                    <m:acc>
                      <m:accPr>
                        <m:chr m:val="⃗"/>
                        <m:ctrlPr>
                          <a:rPr lang="de-DE" b="0" i="1" smtClean="0">
                            <a:solidFill>
                              <a:srgbClr val="0000CC"/>
                            </a:solidFill>
                            <a:latin typeface="Cambria Math" panose="02040503050406030204" pitchFamily="18" charset="0"/>
                            <a:ea typeface="Cambria Math"/>
                          </a:rPr>
                        </m:ctrlPr>
                      </m:accPr>
                      <m:e>
                        <m:r>
                          <a:rPr lang="de-DE" b="0" i="1" smtClean="0">
                            <a:solidFill>
                              <a:srgbClr val="0000CC"/>
                            </a:solidFill>
                            <a:latin typeface="Cambria Math"/>
                            <a:ea typeface="Cambria Math"/>
                          </a:rPr>
                          <m:t>𝑝</m:t>
                        </m:r>
                      </m:e>
                    </m:acc>
                    <m:r>
                      <a:rPr lang="de-DE" b="0" i="1" smtClean="0">
                        <a:solidFill>
                          <a:srgbClr val="0000CC"/>
                        </a:solidFill>
                        <a:latin typeface="Cambria Math"/>
                        <a:ea typeface="Cambria Math"/>
                      </a:rPr>
                      <m:t>→−</m:t>
                    </m:r>
                    <m:r>
                      <a:rPr lang="de-DE" b="0" i="1" smtClean="0">
                        <a:solidFill>
                          <a:srgbClr val="0000CC"/>
                        </a:solidFill>
                        <a:latin typeface="Cambria Math"/>
                        <a:ea typeface="Cambria Math"/>
                      </a:rPr>
                      <m:t>𝑖</m:t>
                    </m:r>
                    <m:r>
                      <a:rPr lang="de-DE" b="0" i="1" smtClean="0">
                        <a:solidFill>
                          <a:srgbClr val="0000CC"/>
                        </a:solidFill>
                        <a:latin typeface="Cambria Math"/>
                        <a:ea typeface="Cambria Math"/>
                      </a:rPr>
                      <m:t>ℏ</m:t>
                    </m:r>
                    <m:acc>
                      <m:accPr>
                        <m:chr m:val="⃗"/>
                        <m:ctrlPr>
                          <a:rPr lang="de-DE" b="0" i="1" smtClean="0">
                            <a:solidFill>
                              <a:srgbClr val="0000CC"/>
                            </a:solidFill>
                            <a:latin typeface="Cambria Math" panose="02040503050406030204" pitchFamily="18" charset="0"/>
                            <a:ea typeface="Cambria Math"/>
                          </a:rPr>
                        </m:ctrlPr>
                      </m:accPr>
                      <m:e>
                        <m:r>
                          <a:rPr lang="de-DE" b="0" i="1" smtClean="0">
                            <a:solidFill>
                              <a:srgbClr val="0000CC"/>
                            </a:solidFill>
                            <a:latin typeface="Cambria Math"/>
                            <a:ea typeface="Cambria Math"/>
                          </a:rPr>
                          <m:t>𝛻</m:t>
                        </m:r>
                      </m:e>
                    </m:acc>
                  </m:oMath>
                </a14:m>
                <a:r>
                  <a:rPr lang="en-US" dirty="0">
                    <a:solidFill>
                      <a:srgbClr val="0000CC"/>
                    </a:solidFill>
                  </a:rPr>
                  <a:t> </a:t>
                </a:r>
              </a:p>
              <a:p>
                <a:pPr algn="just"/>
                <a:endParaRPr lang="en-US" sz="1000" dirty="0">
                  <a:solidFill>
                    <a:srgbClr val="0000CC"/>
                  </a:solidFill>
                </a:endParaRPr>
              </a:p>
              <a:p>
                <a:pPr algn="just"/>
                <a14:m>
                  <m:oMath xmlns:m="http://schemas.openxmlformats.org/officeDocument/2006/math">
                    <m:r>
                      <a:rPr lang="de-DE" b="0" i="1" smtClean="0">
                        <a:solidFill>
                          <a:srgbClr val="0000CC"/>
                        </a:solidFill>
                        <a:latin typeface="Cambria Math"/>
                      </a:rPr>
                      <m:t>𝑖</m:t>
                    </m:r>
                    <m:r>
                      <a:rPr lang="de-DE" b="0" i="1" smtClean="0">
                        <a:solidFill>
                          <a:srgbClr val="0000CC"/>
                        </a:solidFill>
                        <a:latin typeface="Cambria Math"/>
                        <a:ea typeface="Cambria Math"/>
                      </a:rPr>
                      <m:t>ℏ</m:t>
                    </m:r>
                    <m:f>
                      <m:fPr>
                        <m:ctrlPr>
                          <a:rPr lang="de-DE" b="0" i="1" smtClean="0">
                            <a:solidFill>
                              <a:srgbClr val="0000CC"/>
                            </a:solidFill>
                            <a:latin typeface="Cambria Math" panose="02040503050406030204" pitchFamily="18" charset="0"/>
                          </a:rPr>
                        </m:ctrlPr>
                      </m:fPr>
                      <m:num>
                        <m:r>
                          <a:rPr lang="de-DE" b="0" i="1" smtClean="0">
                            <a:solidFill>
                              <a:srgbClr val="0000CC"/>
                            </a:solidFill>
                            <a:latin typeface="Cambria Math"/>
                            <a:ea typeface="Cambria Math"/>
                          </a:rPr>
                          <m:t>𝜕</m:t>
                        </m:r>
                      </m:num>
                      <m:den>
                        <m:r>
                          <a:rPr lang="de-DE" b="0" i="1" smtClean="0">
                            <a:solidFill>
                              <a:srgbClr val="0000CC"/>
                            </a:solidFill>
                            <a:latin typeface="Cambria Math"/>
                            <a:ea typeface="Cambria Math"/>
                          </a:rPr>
                          <m:t>𝜕</m:t>
                        </m:r>
                        <m:r>
                          <a:rPr lang="de-DE" b="0" i="1" smtClean="0">
                            <a:solidFill>
                              <a:srgbClr val="0000CC"/>
                            </a:solidFill>
                            <a:latin typeface="Cambria Math"/>
                            <a:ea typeface="Cambria Math"/>
                          </a:rPr>
                          <m:t>𝑡</m:t>
                        </m:r>
                      </m:den>
                    </m:f>
                    <m:r>
                      <a:rPr lang="de-DE" b="0" i="1" smtClean="0">
                        <a:solidFill>
                          <a:srgbClr val="0000CC"/>
                        </a:solidFill>
                        <a:latin typeface="Cambria Math"/>
                        <a:ea typeface="Cambria Math"/>
                      </a:rPr>
                      <m:t>𝜓</m:t>
                    </m:r>
                    <m:r>
                      <a:rPr lang="de-DE" b="0" i="1" smtClean="0">
                        <a:solidFill>
                          <a:srgbClr val="0000CC"/>
                        </a:solidFill>
                        <a:latin typeface="Cambria Math"/>
                        <a:ea typeface="Cambria Math"/>
                      </a:rPr>
                      <m:t>=</m:t>
                    </m:r>
                    <m:f>
                      <m:fPr>
                        <m:ctrlPr>
                          <a:rPr lang="de-DE" b="0" i="1" smtClean="0">
                            <a:solidFill>
                              <a:srgbClr val="0000CC"/>
                            </a:solidFill>
                            <a:latin typeface="Cambria Math" panose="02040503050406030204" pitchFamily="18" charset="0"/>
                            <a:ea typeface="Cambria Math"/>
                          </a:rPr>
                        </m:ctrlPr>
                      </m:fPr>
                      <m:num>
                        <m:r>
                          <a:rPr lang="de-DE" b="0" i="1" smtClean="0">
                            <a:solidFill>
                              <a:srgbClr val="0000CC"/>
                            </a:solidFill>
                            <a:latin typeface="Cambria Math"/>
                            <a:ea typeface="Cambria Math"/>
                          </a:rPr>
                          <m:t>−</m:t>
                        </m:r>
                        <m:sSup>
                          <m:sSupPr>
                            <m:ctrlPr>
                              <a:rPr lang="de-DE" b="0" i="1" smtClean="0">
                                <a:solidFill>
                                  <a:srgbClr val="0000CC"/>
                                </a:solidFill>
                                <a:latin typeface="Cambria Math" panose="02040503050406030204" pitchFamily="18" charset="0"/>
                                <a:ea typeface="Cambria Math"/>
                              </a:rPr>
                            </m:ctrlPr>
                          </m:sSupPr>
                          <m:e>
                            <m:r>
                              <a:rPr lang="de-DE" b="0" i="1" smtClean="0">
                                <a:solidFill>
                                  <a:srgbClr val="0000CC"/>
                                </a:solidFill>
                                <a:latin typeface="Cambria Math"/>
                                <a:ea typeface="Cambria Math"/>
                              </a:rPr>
                              <m:t>ℏ</m:t>
                            </m:r>
                          </m:e>
                          <m:sup>
                            <m:r>
                              <a:rPr lang="de-DE" b="0" i="1" smtClean="0">
                                <a:solidFill>
                                  <a:srgbClr val="0000CC"/>
                                </a:solidFill>
                                <a:latin typeface="Cambria Math"/>
                                <a:ea typeface="Cambria Math"/>
                              </a:rPr>
                              <m:t>2</m:t>
                            </m:r>
                          </m:sup>
                        </m:sSup>
                      </m:num>
                      <m:den>
                        <m:r>
                          <a:rPr lang="de-DE" b="0" i="1" smtClean="0">
                            <a:solidFill>
                              <a:srgbClr val="0000CC"/>
                            </a:solidFill>
                            <a:latin typeface="Cambria Math"/>
                            <a:ea typeface="Cambria Math"/>
                          </a:rPr>
                          <m:t>2</m:t>
                        </m:r>
                        <m:r>
                          <a:rPr lang="de-DE" b="0" i="1" smtClean="0">
                            <a:solidFill>
                              <a:srgbClr val="0000CC"/>
                            </a:solidFill>
                            <a:latin typeface="Cambria Math"/>
                            <a:ea typeface="Cambria Math"/>
                          </a:rPr>
                          <m:t>𝑚</m:t>
                        </m:r>
                      </m:den>
                    </m:f>
                    <m:sSup>
                      <m:sSupPr>
                        <m:ctrlPr>
                          <a:rPr lang="de-DE" b="0" i="1" smtClean="0">
                            <a:solidFill>
                              <a:srgbClr val="0000CC"/>
                            </a:solidFill>
                            <a:latin typeface="Cambria Math" panose="02040503050406030204" pitchFamily="18" charset="0"/>
                            <a:ea typeface="Cambria Math"/>
                          </a:rPr>
                        </m:ctrlPr>
                      </m:sSupPr>
                      <m:e>
                        <m:r>
                          <a:rPr lang="de-DE" b="0" i="1" smtClean="0">
                            <a:solidFill>
                              <a:srgbClr val="0000CC"/>
                            </a:solidFill>
                            <a:latin typeface="Cambria Math"/>
                            <a:ea typeface="Cambria Math"/>
                          </a:rPr>
                          <m:t>𝛻</m:t>
                        </m:r>
                      </m:e>
                      <m:sup>
                        <m:r>
                          <a:rPr lang="de-DE" b="0" i="1" smtClean="0">
                            <a:solidFill>
                              <a:srgbClr val="0000CC"/>
                            </a:solidFill>
                            <a:latin typeface="Cambria Math"/>
                            <a:ea typeface="Cambria Math"/>
                          </a:rPr>
                          <m:t>2</m:t>
                        </m:r>
                      </m:sup>
                    </m:sSup>
                    <m:r>
                      <a:rPr lang="de-DE" b="0" i="1" smtClean="0">
                        <a:solidFill>
                          <a:srgbClr val="0000CC"/>
                        </a:solidFill>
                        <a:latin typeface="Cambria Math"/>
                        <a:ea typeface="Cambria Math"/>
                      </a:rPr>
                      <m:t>𝜓</m:t>
                    </m:r>
                  </m:oMath>
                </a14:m>
                <a:r>
                  <a:rPr lang="en-US" dirty="0">
                    <a:solidFill>
                      <a:srgbClr val="0000CC"/>
                    </a:solidFill>
                  </a:rPr>
                  <a:t> </a:t>
                </a:r>
              </a:p>
            </p:txBody>
          </p:sp>
        </mc:Choice>
        <mc:Fallback xmlns="">
          <p:sp>
            <p:nvSpPr>
              <p:cNvPr id="3" name="Textfeld 2"/>
              <p:cNvSpPr txBox="1">
                <a:spLocks noRot="1" noChangeAspect="1" noMove="1" noResize="1" noEditPoints="1" noAdjustHandles="1" noChangeArrowheads="1" noChangeShapeType="1" noTextEdit="1"/>
              </p:cNvSpPr>
              <p:nvPr/>
            </p:nvSpPr>
            <p:spPr>
              <a:xfrm>
                <a:off x="2236944" y="1080000"/>
                <a:ext cx="2922210" cy="1671035"/>
              </a:xfrm>
              <a:prstGeom prst="rect">
                <a:avLst/>
              </a:prstGeom>
              <a:blipFill rotWithShape="1">
                <a:blip r:embed="rId2"/>
                <a:stretch>
                  <a:fillRect/>
                </a:stretch>
              </a:blipFill>
              <a:ln>
                <a:solidFill>
                  <a:srgbClr val="0000CC"/>
                </a:solidFill>
              </a:ln>
            </p:spPr>
            <p:txBody>
              <a:bodyPr/>
              <a:lstStyle/>
              <a:p>
                <a:r>
                  <a:rPr lang="en-US">
                    <a:noFill/>
                  </a:rPr>
                  <a:t> </a:t>
                </a:r>
              </a:p>
            </p:txBody>
          </p:sp>
        </mc:Fallback>
      </mc:AlternateContent>
      <p:sp>
        <p:nvSpPr>
          <p:cNvPr id="4" name="Textfeld 3"/>
          <p:cNvSpPr txBox="1"/>
          <p:nvPr/>
        </p:nvSpPr>
        <p:spPr>
          <a:xfrm>
            <a:off x="360000" y="1224000"/>
            <a:ext cx="1728358" cy="1384995"/>
          </a:xfrm>
          <a:prstGeom prst="rect">
            <a:avLst/>
          </a:prstGeom>
          <a:noFill/>
        </p:spPr>
        <p:txBody>
          <a:bodyPr wrap="none" rtlCol="0">
            <a:spAutoFit/>
          </a:bodyPr>
          <a:lstStyle/>
          <a:p>
            <a:r>
              <a:rPr lang="en-US" sz="1400" dirty="0"/>
              <a:t>Kinematics:</a:t>
            </a:r>
          </a:p>
          <a:p>
            <a:endParaRPr lang="en-US" sz="2000" dirty="0"/>
          </a:p>
          <a:p>
            <a:r>
              <a:rPr lang="en-US" sz="1400" dirty="0"/>
              <a:t>Quantum Mechanics:</a:t>
            </a:r>
          </a:p>
          <a:p>
            <a:endParaRPr lang="en-US" sz="2200" dirty="0"/>
          </a:p>
          <a:p>
            <a:r>
              <a:rPr lang="en-US" sz="1400" dirty="0"/>
              <a:t>Wave Equation:</a:t>
            </a:r>
          </a:p>
        </p:txBody>
      </p:sp>
      <p:sp>
        <p:nvSpPr>
          <p:cNvPr id="5" name="Textfeld 4"/>
          <p:cNvSpPr txBox="1"/>
          <p:nvPr/>
        </p:nvSpPr>
        <p:spPr>
          <a:xfrm>
            <a:off x="2160000" y="720000"/>
            <a:ext cx="1518364" cy="338554"/>
          </a:xfrm>
          <a:prstGeom prst="rect">
            <a:avLst/>
          </a:prstGeom>
          <a:noFill/>
        </p:spPr>
        <p:txBody>
          <a:bodyPr wrap="none" rtlCol="0">
            <a:spAutoFit/>
          </a:bodyPr>
          <a:lstStyle/>
          <a:p>
            <a:r>
              <a:rPr lang="en-US" sz="1600" u="sng" dirty="0"/>
              <a:t>Non relativistic:</a:t>
            </a:r>
          </a:p>
        </p:txBody>
      </p:sp>
      <mc:AlternateContent xmlns:mc="http://schemas.openxmlformats.org/markup-compatibility/2006" xmlns:a14="http://schemas.microsoft.com/office/drawing/2010/main">
        <mc:Choice Requires="a14">
          <p:sp>
            <p:nvSpPr>
              <p:cNvPr id="6" name="Textfeld 5"/>
              <p:cNvSpPr txBox="1"/>
              <p:nvPr/>
            </p:nvSpPr>
            <p:spPr>
              <a:xfrm>
                <a:off x="5400000" y="1080000"/>
                <a:ext cx="2942344" cy="1670400"/>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de-DE" b="0" i="1" smtClean="0">
                              <a:latin typeface="Cambria Math"/>
                            </a:rPr>
                            <m:t>𝐸</m:t>
                          </m:r>
                        </m:e>
                        <m:sup>
                          <m:r>
                            <a:rPr lang="de-DE" b="0" i="1" smtClean="0">
                              <a:latin typeface="Cambria Math"/>
                            </a:rPr>
                            <m:t>2</m:t>
                          </m:r>
                        </m:sup>
                      </m:sSup>
                      <m:r>
                        <a:rPr lang="de-DE" b="0" i="1" smtClean="0">
                          <a:latin typeface="Cambria Math"/>
                        </a:rPr>
                        <m:t>=</m:t>
                      </m:r>
                      <m:sSup>
                        <m:sSupPr>
                          <m:ctrlPr>
                            <a:rPr lang="de-DE" b="0" i="1" smtClean="0">
                              <a:latin typeface="Cambria Math" panose="02040503050406030204" pitchFamily="18" charset="0"/>
                            </a:rPr>
                          </m:ctrlPr>
                        </m:sSupPr>
                        <m:e>
                          <m:r>
                            <a:rPr lang="de-DE" b="0" i="1" smtClean="0">
                              <a:latin typeface="Cambria Math"/>
                            </a:rPr>
                            <m:t>𝑝</m:t>
                          </m:r>
                        </m:e>
                        <m:sup>
                          <m:r>
                            <a:rPr lang="de-DE" b="0" i="1" smtClean="0">
                              <a:latin typeface="Cambria Math"/>
                            </a:rPr>
                            <m:t>2</m:t>
                          </m:r>
                        </m:sup>
                      </m:sSup>
                      <m:sSup>
                        <m:sSupPr>
                          <m:ctrlPr>
                            <a:rPr lang="de-DE" b="0" i="1" smtClean="0">
                              <a:latin typeface="Cambria Math" panose="02040503050406030204" pitchFamily="18" charset="0"/>
                            </a:rPr>
                          </m:ctrlPr>
                        </m:sSupPr>
                        <m:e>
                          <m:r>
                            <a:rPr lang="de-DE" b="0" i="1" smtClean="0">
                              <a:latin typeface="Cambria Math"/>
                            </a:rPr>
                            <m:t>𝑐</m:t>
                          </m:r>
                        </m:e>
                        <m:sup>
                          <m:r>
                            <a:rPr lang="de-DE" b="0" i="1" smtClean="0">
                              <a:latin typeface="Cambria Math"/>
                            </a:rPr>
                            <m:t>2</m:t>
                          </m:r>
                        </m:sup>
                      </m:sSup>
                      <m:r>
                        <a:rPr lang="de-DE" b="0" i="1" smtClean="0">
                          <a:latin typeface="Cambria Math"/>
                        </a:rPr>
                        <m:t>+</m:t>
                      </m:r>
                      <m:sSup>
                        <m:sSupPr>
                          <m:ctrlPr>
                            <a:rPr lang="de-DE" b="0" i="1" smtClean="0">
                              <a:latin typeface="Cambria Math" panose="02040503050406030204" pitchFamily="18" charset="0"/>
                            </a:rPr>
                          </m:ctrlPr>
                        </m:sSupPr>
                        <m:e>
                          <m:r>
                            <a:rPr lang="de-DE" b="0" i="1" smtClean="0">
                              <a:latin typeface="Cambria Math"/>
                            </a:rPr>
                            <m:t>𝑚</m:t>
                          </m:r>
                        </m:e>
                        <m:sup>
                          <m:r>
                            <a:rPr lang="de-DE" b="0" i="1" smtClean="0">
                              <a:latin typeface="Cambria Math"/>
                            </a:rPr>
                            <m:t>2</m:t>
                          </m:r>
                        </m:sup>
                      </m:sSup>
                      <m:sSup>
                        <m:sSupPr>
                          <m:ctrlPr>
                            <a:rPr lang="de-DE" b="0" i="1" smtClean="0">
                              <a:latin typeface="Cambria Math" panose="02040503050406030204" pitchFamily="18" charset="0"/>
                            </a:rPr>
                          </m:ctrlPr>
                        </m:sSupPr>
                        <m:e>
                          <m:r>
                            <a:rPr lang="de-DE" b="0" i="1" smtClean="0">
                              <a:latin typeface="Cambria Math"/>
                            </a:rPr>
                            <m:t>𝑐</m:t>
                          </m:r>
                        </m:e>
                        <m:sup>
                          <m:r>
                            <a:rPr lang="de-DE" b="0" i="1" smtClean="0">
                              <a:latin typeface="Cambria Math"/>
                            </a:rPr>
                            <m:t>4</m:t>
                          </m:r>
                        </m:sup>
                      </m:sSup>
                    </m:oMath>
                  </m:oMathPara>
                </a14:m>
                <a:endParaRPr lang="en-US" dirty="0"/>
              </a:p>
              <a:p>
                <a:endParaRPr lang="en-US" sz="1000" dirty="0"/>
              </a:p>
              <a:p>
                <a14:m>
                  <m:oMath xmlns:m="http://schemas.openxmlformats.org/officeDocument/2006/math">
                    <m:r>
                      <a:rPr lang="de-DE" b="0" i="1" smtClean="0">
                        <a:latin typeface="Cambria Math"/>
                      </a:rPr>
                      <m:t>𝐸</m:t>
                    </m:r>
                    <m:r>
                      <a:rPr lang="de-DE" b="0" i="1" smtClean="0">
                        <a:latin typeface="Cambria Math"/>
                        <a:ea typeface="Cambria Math"/>
                      </a:rPr>
                      <m:t>→</m:t>
                    </m:r>
                    <m:r>
                      <a:rPr lang="de-DE" b="0" i="1" smtClean="0">
                        <a:latin typeface="Cambria Math"/>
                        <a:ea typeface="Cambria Math"/>
                      </a:rPr>
                      <m:t>𝑖</m:t>
                    </m:r>
                    <m:f>
                      <m:fPr>
                        <m:ctrlPr>
                          <a:rPr lang="de-DE" b="0" i="1" smtClean="0">
                            <a:latin typeface="Cambria Math" panose="02040503050406030204" pitchFamily="18" charset="0"/>
                            <a:ea typeface="Cambria Math"/>
                          </a:rPr>
                        </m:ctrlPr>
                      </m:fPr>
                      <m:num>
                        <m:r>
                          <a:rPr lang="de-DE" b="0" i="1" smtClean="0">
                            <a:latin typeface="Cambria Math"/>
                            <a:ea typeface="Cambria Math"/>
                          </a:rPr>
                          <m:t>𝜕</m:t>
                        </m:r>
                      </m:num>
                      <m:den>
                        <m:r>
                          <a:rPr lang="de-DE" b="0" i="1" smtClean="0">
                            <a:latin typeface="Cambria Math"/>
                            <a:ea typeface="Cambria Math"/>
                          </a:rPr>
                          <m:t>𝜕</m:t>
                        </m:r>
                        <m:r>
                          <a:rPr lang="de-DE" b="0" i="1" smtClean="0">
                            <a:latin typeface="Cambria Math"/>
                            <a:ea typeface="Cambria Math"/>
                          </a:rPr>
                          <m:t>𝑡</m:t>
                        </m:r>
                      </m:den>
                    </m:f>
                    <m:r>
                      <a:rPr lang="de-DE" b="0" i="1" smtClean="0">
                        <a:latin typeface="Cambria Math"/>
                        <a:ea typeface="Cambria Math"/>
                      </a:rPr>
                      <m:t>     </m:t>
                    </m:r>
                    <m:r>
                      <a:rPr lang="de-DE" b="0" i="1" smtClean="0">
                        <a:latin typeface="Cambria Math"/>
                        <a:ea typeface="Cambria Math"/>
                      </a:rPr>
                      <m:t>𝑎𝑛𝑑</m:t>
                    </m:r>
                    <m:r>
                      <a:rPr lang="de-DE" b="0" i="1" smtClean="0">
                        <a:latin typeface="Cambria Math"/>
                        <a:ea typeface="Cambria Math"/>
                      </a:rPr>
                      <m:t>     </m:t>
                    </m:r>
                    <m:acc>
                      <m:accPr>
                        <m:chr m:val="⃗"/>
                        <m:ctrlPr>
                          <a:rPr lang="de-DE" b="0" i="1" smtClean="0">
                            <a:latin typeface="Cambria Math" panose="02040503050406030204" pitchFamily="18" charset="0"/>
                            <a:ea typeface="Cambria Math"/>
                          </a:rPr>
                        </m:ctrlPr>
                      </m:accPr>
                      <m:e>
                        <m:r>
                          <a:rPr lang="de-DE" b="0" i="1" smtClean="0">
                            <a:latin typeface="Cambria Math"/>
                            <a:ea typeface="Cambria Math"/>
                          </a:rPr>
                          <m:t>𝑝</m:t>
                        </m:r>
                      </m:e>
                    </m:acc>
                    <m:r>
                      <a:rPr lang="de-DE" b="0" i="1" smtClean="0">
                        <a:latin typeface="Cambria Math"/>
                        <a:ea typeface="Cambria Math"/>
                      </a:rPr>
                      <m:t>→−</m:t>
                    </m:r>
                    <m:r>
                      <a:rPr lang="de-DE" b="0" i="1" smtClean="0">
                        <a:latin typeface="Cambria Math"/>
                        <a:ea typeface="Cambria Math"/>
                      </a:rPr>
                      <m:t>𝑖</m:t>
                    </m:r>
                    <m:acc>
                      <m:accPr>
                        <m:chr m:val="⃗"/>
                        <m:ctrlPr>
                          <a:rPr lang="de-DE" b="0" i="1" smtClean="0">
                            <a:latin typeface="Cambria Math" panose="02040503050406030204" pitchFamily="18" charset="0"/>
                            <a:ea typeface="Cambria Math"/>
                          </a:rPr>
                        </m:ctrlPr>
                      </m:accPr>
                      <m:e>
                        <m:r>
                          <a:rPr lang="de-DE" b="0" i="1" smtClean="0">
                            <a:latin typeface="Cambria Math"/>
                            <a:ea typeface="Cambria Math"/>
                          </a:rPr>
                          <m:t>𝛻</m:t>
                        </m:r>
                      </m:e>
                    </m:acc>
                  </m:oMath>
                </a14:m>
                <a:r>
                  <a:rPr lang="en-US" dirty="0"/>
                  <a:t> </a:t>
                </a:r>
              </a:p>
              <a:p>
                <a:endParaRPr lang="en-US" sz="1000" dirty="0"/>
              </a:p>
              <a:p>
                <a14:m>
                  <m:oMath xmlns:m="http://schemas.openxmlformats.org/officeDocument/2006/math">
                    <m:r>
                      <a:rPr lang="de-DE" b="0" i="1" smtClean="0">
                        <a:latin typeface="Cambria Math"/>
                      </a:rPr>
                      <m:t>−</m:t>
                    </m:r>
                    <m:f>
                      <m:fPr>
                        <m:ctrlPr>
                          <a:rPr lang="de-DE" b="0" i="1" smtClean="0">
                            <a:latin typeface="Cambria Math" panose="02040503050406030204" pitchFamily="18" charset="0"/>
                          </a:rPr>
                        </m:ctrlPr>
                      </m:fPr>
                      <m:num>
                        <m:r>
                          <a:rPr lang="de-DE" b="0" i="1" smtClean="0">
                            <a:latin typeface="Cambria Math"/>
                          </a:rPr>
                          <m:t>1</m:t>
                        </m:r>
                      </m:num>
                      <m:den>
                        <m:sSup>
                          <m:sSupPr>
                            <m:ctrlPr>
                              <a:rPr lang="de-DE" b="0" i="1" smtClean="0">
                                <a:latin typeface="Cambria Math" panose="02040503050406030204" pitchFamily="18" charset="0"/>
                              </a:rPr>
                            </m:ctrlPr>
                          </m:sSupPr>
                          <m:e>
                            <m:r>
                              <a:rPr lang="de-DE" b="0" i="1" smtClean="0">
                                <a:latin typeface="Cambria Math"/>
                              </a:rPr>
                              <m:t>𝑐</m:t>
                            </m:r>
                          </m:e>
                          <m:sup>
                            <m:r>
                              <a:rPr lang="de-DE" b="0" i="1" smtClean="0">
                                <a:latin typeface="Cambria Math"/>
                              </a:rPr>
                              <m:t>2</m:t>
                            </m:r>
                          </m:sup>
                        </m:sSup>
                      </m:den>
                    </m:f>
                    <m:f>
                      <m:fPr>
                        <m:ctrlPr>
                          <a:rPr lang="de-DE" b="0" i="1" smtClean="0">
                            <a:latin typeface="Cambria Math" panose="02040503050406030204" pitchFamily="18" charset="0"/>
                          </a:rPr>
                        </m:ctrlPr>
                      </m:fPr>
                      <m:num>
                        <m:sSup>
                          <m:sSupPr>
                            <m:ctrlPr>
                              <a:rPr lang="de-DE" b="0" i="1" smtClean="0">
                                <a:latin typeface="Cambria Math" panose="02040503050406030204" pitchFamily="18" charset="0"/>
                              </a:rPr>
                            </m:ctrlPr>
                          </m:sSupPr>
                          <m:e>
                            <m:r>
                              <a:rPr lang="de-DE" b="0" i="1" smtClean="0">
                                <a:latin typeface="Cambria Math"/>
                                <a:ea typeface="Cambria Math"/>
                              </a:rPr>
                              <m:t>𝜕</m:t>
                            </m:r>
                          </m:e>
                          <m:sup>
                            <m:r>
                              <a:rPr lang="de-DE" b="0" i="1" smtClean="0">
                                <a:latin typeface="Cambria Math"/>
                              </a:rPr>
                              <m:t>2</m:t>
                            </m:r>
                          </m:sup>
                        </m:sSup>
                      </m:num>
                      <m:den>
                        <m:sSup>
                          <m:sSupPr>
                            <m:ctrlPr>
                              <a:rPr lang="de-DE" b="0" i="1" smtClean="0">
                                <a:latin typeface="Cambria Math" panose="02040503050406030204" pitchFamily="18" charset="0"/>
                              </a:rPr>
                            </m:ctrlPr>
                          </m:sSupPr>
                          <m:e>
                            <m:r>
                              <a:rPr lang="de-DE" b="0" i="1" smtClean="0">
                                <a:latin typeface="Cambria Math"/>
                                <a:ea typeface="Cambria Math"/>
                              </a:rPr>
                              <m:t>𝜕</m:t>
                            </m:r>
                            <m:r>
                              <a:rPr lang="de-DE" b="0" i="1" smtClean="0">
                                <a:latin typeface="Cambria Math"/>
                                <a:ea typeface="Cambria Math"/>
                              </a:rPr>
                              <m:t>𝑡</m:t>
                            </m:r>
                          </m:e>
                          <m:sup>
                            <m:r>
                              <a:rPr lang="de-DE" b="0" i="1" smtClean="0">
                                <a:latin typeface="Cambria Math"/>
                              </a:rPr>
                              <m:t>2</m:t>
                            </m:r>
                          </m:sup>
                        </m:sSup>
                      </m:den>
                    </m:f>
                    <m:r>
                      <a:rPr lang="de-DE" b="0" i="1" smtClean="0">
                        <a:latin typeface="Cambria Math"/>
                        <a:ea typeface="Cambria Math"/>
                      </a:rPr>
                      <m:t>𝜙</m:t>
                    </m:r>
                    <m:r>
                      <a:rPr lang="de-DE" b="0" i="1" smtClean="0">
                        <a:latin typeface="Cambria Math"/>
                        <a:ea typeface="Cambria Math"/>
                      </a:rPr>
                      <m:t>=−</m:t>
                    </m:r>
                    <m:sSup>
                      <m:sSupPr>
                        <m:ctrlPr>
                          <a:rPr lang="de-DE" b="0" i="1" smtClean="0">
                            <a:latin typeface="Cambria Math" panose="02040503050406030204" pitchFamily="18" charset="0"/>
                            <a:ea typeface="Cambria Math"/>
                          </a:rPr>
                        </m:ctrlPr>
                      </m:sSupPr>
                      <m:e>
                        <m:r>
                          <a:rPr lang="de-DE" b="0" i="1" smtClean="0">
                            <a:latin typeface="Cambria Math"/>
                            <a:ea typeface="Cambria Math"/>
                          </a:rPr>
                          <m:t>𝛻</m:t>
                        </m:r>
                      </m:e>
                      <m:sup>
                        <m:r>
                          <a:rPr lang="de-DE" b="0" i="1" smtClean="0">
                            <a:latin typeface="Cambria Math"/>
                            <a:ea typeface="Cambria Math"/>
                          </a:rPr>
                          <m:t>2</m:t>
                        </m:r>
                      </m:sup>
                    </m:sSup>
                    <m:r>
                      <a:rPr lang="de-DE" i="1">
                        <a:latin typeface="Cambria Math"/>
                        <a:ea typeface="Cambria Math"/>
                      </a:rPr>
                      <m:t>𝜙</m:t>
                    </m:r>
                    <m:r>
                      <a:rPr lang="de-DE" b="0" i="1" smtClean="0">
                        <a:latin typeface="Cambria Math"/>
                        <a:ea typeface="Cambria Math"/>
                      </a:rPr>
                      <m:t>+</m:t>
                    </m:r>
                    <m:f>
                      <m:fPr>
                        <m:ctrlPr>
                          <a:rPr lang="de-DE" b="0" i="1" smtClean="0">
                            <a:latin typeface="Cambria Math" panose="02040503050406030204" pitchFamily="18" charset="0"/>
                            <a:ea typeface="Cambria Math"/>
                          </a:rPr>
                        </m:ctrlPr>
                      </m:fPr>
                      <m:num>
                        <m:sSup>
                          <m:sSupPr>
                            <m:ctrlPr>
                              <a:rPr lang="de-DE" b="0" i="1" smtClean="0">
                                <a:latin typeface="Cambria Math" panose="02040503050406030204" pitchFamily="18" charset="0"/>
                                <a:ea typeface="Cambria Math"/>
                              </a:rPr>
                            </m:ctrlPr>
                          </m:sSupPr>
                          <m:e>
                            <m:r>
                              <a:rPr lang="de-DE" b="0" i="1" smtClean="0">
                                <a:latin typeface="Cambria Math"/>
                                <a:ea typeface="Cambria Math"/>
                              </a:rPr>
                              <m:t>𝑚</m:t>
                            </m:r>
                          </m:e>
                          <m:sup>
                            <m:r>
                              <a:rPr lang="de-DE" b="0" i="1" smtClean="0">
                                <a:latin typeface="Cambria Math"/>
                                <a:ea typeface="Cambria Math"/>
                              </a:rPr>
                              <m:t>2</m:t>
                            </m:r>
                          </m:sup>
                        </m:sSup>
                        <m:sSup>
                          <m:sSupPr>
                            <m:ctrlPr>
                              <a:rPr lang="de-DE" b="0" i="1" smtClean="0">
                                <a:latin typeface="Cambria Math" panose="02040503050406030204" pitchFamily="18" charset="0"/>
                                <a:ea typeface="Cambria Math"/>
                              </a:rPr>
                            </m:ctrlPr>
                          </m:sSupPr>
                          <m:e>
                            <m:r>
                              <a:rPr lang="de-DE" b="0" i="1" smtClean="0">
                                <a:latin typeface="Cambria Math"/>
                                <a:ea typeface="Cambria Math"/>
                              </a:rPr>
                              <m:t>𝑐</m:t>
                            </m:r>
                          </m:e>
                          <m:sup>
                            <m:r>
                              <a:rPr lang="de-DE" b="0" i="1" smtClean="0">
                                <a:latin typeface="Cambria Math"/>
                                <a:ea typeface="Cambria Math"/>
                              </a:rPr>
                              <m:t>2</m:t>
                            </m:r>
                          </m:sup>
                        </m:sSup>
                      </m:num>
                      <m:den>
                        <m:sSup>
                          <m:sSupPr>
                            <m:ctrlPr>
                              <a:rPr lang="de-DE" b="0" i="1" smtClean="0">
                                <a:latin typeface="Cambria Math" panose="02040503050406030204" pitchFamily="18" charset="0"/>
                                <a:ea typeface="Cambria Math"/>
                              </a:rPr>
                            </m:ctrlPr>
                          </m:sSupPr>
                          <m:e>
                            <m:r>
                              <a:rPr lang="de-DE" b="0" i="1" smtClean="0">
                                <a:latin typeface="Cambria Math"/>
                                <a:ea typeface="Cambria Math"/>
                              </a:rPr>
                              <m:t>ℏ</m:t>
                            </m:r>
                          </m:e>
                          <m:sup>
                            <m:r>
                              <a:rPr lang="de-DE" b="0" i="1" smtClean="0">
                                <a:latin typeface="Cambria Math"/>
                                <a:ea typeface="Cambria Math"/>
                              </a:rPr>
                              <m:t>2</m:t>
                            </m:r>
                          </m:sup>
                        </m:sSup>
                      </m:den>
                    </m:f>
                    <m:r>
                      <a:rPr lang="de-DE" b="0" i="1" smtClean="0">
                        <a:latin typeface="Cambria Math"/>
                        <a:ea typeface="Cambria Math"/>
                      </a:rPr>
                      <m:t>𝜙</m:t>
                    </m:r>
                  </m:oMath>
                </a14:m>
                <a:r>
                  <a:rPr lang="en-US" dirty="0"/>
                  <a:t> </a:t>
                </a:r>
              </a:p>
            </p:txBody>
          </p:sp>
        </mc:Choice>
        <mc:Fallback xmlns="">
          <p:sp>
            <p:nvSpPr>
              <p:cNvPr id="6" name="Textfeld 5"/>
              <p:cNvSpPr txBox="1">
                <a:spLocks noRot="1" noChangeAspect="1" noMove="1" noResize="1" noEditPoints="1" noAdjustHandles="1" noChangeArrowheads="1" noChangeShapeType="1" noTextEdit="1"/>
              </p:cNvSpPr>
              <p:nvPr/>
            </p:nvSpPr>
            <p:spPr>
              <a:xfrm>
                <a:off x="5400000" y="1080000"/>
                <a:ext cx="2942344" cy="1670400"/>
              </a:xfrm>
              <a:prstGeom prst="rect">
                <a:avLst/>
              </a:prstGeom>
              <a:blipFill rotWithShape="1">
                <a:blip r:embed="rId3"/>
                <a:stretch>
                  <a:fillRect/>
                </a:stretch>
              </a:blipFill>
              <a:ln>
                <a:solidFill>
                  <a:srgbClr val="FF0000"/>
                </a:solidFill>
              </a:ln>
            </p:spPr>
            <p:txBody>
              <a:bodyPr/>
              <a:lstStyle/>
              <a:p>
                <a:r>
                  <a:rPr lang="en-US">
                    <a:noFill/>
                  </a:rPr>
                  <a:t> </a:t>
                </a:r>
              </a:p>
            </p:txBody>
          </p:sp>
        </mc:Fallback>
      </mc:AlternateContent>
      <p:sp>
        <p:nvSpPr>
          <p:cNvPr id="8" name="Textfeld 7"/>
          <p:cNvSpPr txBox="1"/>
          <p:nvPr/>
        </p:nvSpPr>
        <p:spPr>
          <a:xfrm>
            <a:off x="5400000" y="720000"/>
            <a:ext cx="1181734" cy="338554"/>
          </a:xfrm>
          <a:prstGeom prst="rect">
            <a:avLst/>
          </a:prstGeom>
          <a:noFill/>
        </p:spPr>
        <p:txBody>
          <a:bodyPr wrap="none" rtlCol="0">
            <a:spAutoFit/>
          </a:bodyPr>
          <a:lstStyle/>
          <a:p>
            <a:r>
              <a:rPr lang="en-US" sz="1600" u="sng" dirty="0"/>
              <a:t>Relativistic:</a:t>
            </a:r>
          </a:p>
        </p:txBody>
      </p:sp>
      <p:sp>
        <p:nvSpPr>
          <p:cNvPr id="7" name="Textfeld 6"/>
          <p:cNvSpPr txBox="1"/>
          <p:nvPr/>
        </p:nvSpPr>
        <p:spPr>
          <a:xfrm>
            <a:off x="360000" y="3154448"/>
            <a:ext cx="4932080" cy="461665"/>
          </a:xfrm>
          <a:prstGeom prst="rect">
            <a:avLst/>
          </a:prstGeom>
          <a:noFill/>
        </p:spPr>
        <p:txBody>
          <a:bodyPr wrap="square" rtlCol="0">
            <a:spAutoFit/>
          </a:bodyPr>
          <a:lstStyle/>
          <a:p>
            <a:r>
              <a:rPr lang="en-US" sz="1200" dirty="0"/>
              <a:t>Unlike the Schrödinger equation, the Klein-</a:t>
            </a:r>
            <a:r>
              <a:rPr lang="en-US" sz="1200" dirty="0" err="1"/>
              <a:t>Gordan</a:t>
            </a:r>
            <a:r>
              <a:rPr lang="en-US" sz="1200" dirty="0"/>
              <a:t> equation does not contain factor </a:t>
            </a:r>
            <a:r>
              <a:rPr lang="en-US" sz="1200" b="1" i="1" dirty="0" err="1">
                <a:solidFill>
                  <a:srgbClr val="FF0000"/>
                </a:solidFill>
              </a:rPr>
              <a:t>i</a:t>
            </a:r>
            <a:r>
              <a:rPr lang="en-US" sz="1200" dirty="0"/>
              <a:t>. Consequently, it can have both real and complex solutions.</a:t>
            </a:r>
          </a:p>
        </p:txBody>
      </p:sp>
      <mc:AlternateContent xmlns:mc="http://schemas.openxmlformats.org/markup-compatibility/2006" xmlns:a14="http://schemas.microsoft.com/office/drawing/2010/main">
        <mc:Choice Requires="a14">
          <p:sp>
            <p:nvSpPr>
              <p:cNvPr id="10" name="Textfeld 9"/>
              <p:cNvSpPr txBox="1"/>
              <p:nvPr/>
            </p:nvSpPr>
            <p:spPr>
              <a:xfrm>
                <a:off x="3060000" y="3780000"/>
                <a:ext cx="2466040" cy="800219"/>
              </a:xfrm>
              <a:prstGeom prst="rect">
                <a:avLst/>
              </a:prstGeom>
              <a:noFill/>
            </p:spPr>
            <p:txBody>
              <a:bodyPr wrap="square" rtlCol="0">
                <a:spAutoFit/>
              </a:bodyPr>
              <a:lstStyle/>
              <a:p>
                <a:r>
                  <a:rPr lang="en-US" sz="1400" dirty="0"/>
                  <a:t>plane waves:</a:t>
                </a:r>
              </a:p>
              <a:p>
                <a:endParaRPr lang="en-US" sz="400" dirty="0"/>
              </a:p>
              <a:p>
                <a:r>
                  <a:rPr lang="en-US" sz="1400" dirty="0"/>
                  <a:t>satisfies the dispersion relation </a:t>
                </a:r>
                <a14:m>
                  <m:oMath xmlns:m="http://schemas.openxmlformats.org/officeDocument/2006/math">
                    <m:sSup>
                      <m:sSupPr>
                        <m:ctrlPr>
                          <a:rPr lang="en-US" sz="1400" i="1" smtClean="0">
                            <a:latin typeface="Cambria Math" panose="02040503050406030204" pitchFamily="18" charset="0"/>
                          </a:rPr>
                        </m:ctrlPr>
                      </m:sSupPr>
                      <m:e>
                        <m:r>
                          <a:rPr lang="de-DE" sz="1400" b="0" i="1" smtClean="0">
                            <a:latin typeface="Cambria Math"/>
                          </a:rPr>
                          <m:t>𝐸</m:t>
                        </m:r>
                      </m:e>
                      <m:sup>
                        <m:r>
                          <a:rPr lang="de-DE" sz="1400" b="0" i="1" smtClean="0">
                            <a:latin typeface="Cambria Math"/>
                          </a:rPr>
                          <m:t>2</m:t>
                        </m:r>
                      </m:sup>
                    </m:sSup>
                    <m:r>
                      <a:rPr lang="de-DE" sz="1400" b="0" i="1" smtClean="0">
                        <a:latin typeface="Cambria Math"/>
                      </a:rPr>
                      <m:t>=</m:t>
                    </m:r>
                    <m:sSup>
                      <m:sSupPr>
                        <m:ctrlPr>
                          <a:rPr lang="de-DE" sz="1400" b="0" i="1" smtClean="0">
                            <a:latin typeface="Cambria Math" panose="02040503050406030204" pitchFamily="18" charset="0"/>
                          </a:rPr>
                        </m:ctrlPr>
                      </m:sSupPr>
                      <m:e>
                        <m:r>
                          <a:rPr lang="de-DE" sz="1400" b="0" i="1" smtClean="0">
                            <a:latin typeface="Cambria Math"/>
                          </a:rPr>
                          <m:t>𝑝</m:t>
                        </m:r>
                      </m:e>
                      <m:sup>
                        <m:r>
                          <a:rPr lang="de-DE" sz="1400" b="0" i="1" smtClean="0">
                            <a:latin typeface="Cambria Math"/>
                          </a:rPr>
                          <m:t>2</m:t>
                        </m:r>
                      </m:sup>
                    </m:sSup>
                    <m:r>
                      <a:rPr lang="de-DE" sz="1400" b="0" i="1" smtClean="0">
                        <a:latin typeface="Cambria Math"/>
                      </a:rPr>
                      <m:t>+</m:t>
                    </m:r>
                    <m:sSup>
                      <m:sSupPr>
                        <m:ctrlPr>
                          <a:rPr lang="de-DE" sz="1400" b="0" i="1" smtClean="0">
                            <a:latin typeface="Cambria Math" panose="02040503050406030204" pitchFamily="18" charset="0"/>
                          </a:rPr>
                        </m:ctrlPr>
                      </m:sSupPr>
                      <m:e>
                        <m:r>
                          <a:rPr lang="de-DE" sz="1400" b="0" i="1" smtClean="0">
                            <a:latin typeface="Cambria Math"/>
                          </a:rPr>
                          <m:t>𝑚</m:t>
                        </m:r>
                      </m:e>
                      <m:sup>
                        <m:r>
                          <a:rPr lang="de-DE" sz="1400" b="0" i="1" smtClean="0">
                            <a:latin typeface="Cambria Math"/>
                          </a:rPr>
                          <m:t>2</m:t>
                        </m:r>
                      </m:sup>
                    </m:sSup>
                  </m:oMath>
                </a14:m>
                <a:endParaRPr lang="en-US" sz="1400" dirty="0"/>
              </a:p>
            </p:txBody>
          </p:sp>
        </mc:Choice>
        <mc:Fallback xmlns="">
          <p:sp>
            <p:nvSpPr>
              <p:cNvPr id="10" name="Textfeld 9"/>
              <p:cNvSpPr txBox="1">
                <a:spLocks noRot="1" noChangeAspect="1" noMove="1" noResize="1" noEditPoints="1" noAdjustHandles="1" noChangeArrowheads="1" noChangeShapeType="1" noTextEdit="1"/>
              </p:cNvSpPr>
              <p:nvPr/>
            </p:nvSpPr>
            <p:spPr>
              <a:xfrm>
                <a:off x="3060000" y="3780000"/>
                <a:ext cx="2466040" cy="800219"/>
              </a:xfrm>
              <a:prstGeom prst="rect">
                <a:avLst/>
              </a:prstGeom>
              <a:blipFill rotWithShape="1">
                <a:blip r:embed="rId4"/>
                <a:stretch>
                  <a:fillRect l="-741" t="-763" b="-763"/>
                </a:stretch>
              </a:blipFill>
            </p:spPr>
            <p:txBody>
              <a:bodyPr/>
              <a:lstStyle/>
              <a:p>
                <a:r>
                  <a:rPr lang="en-US">
                    <a:noFill/>
                  </a:rPr>
                  <a:t> </a:t>
                </a:r>
              </a:p>
            </p:txBody>
          </p:sp>
        </mc:Fallback>
      </mc:AlternateContent>
      <p:sp>
        <p:nvSpPr>
          <p:cNvPr id="16" name="Textfeld 15"/>
          <p:cNvSpPr txBox="1"/>
          <p:nvPr/>
        </p:nvSpPr>
        <p:spPr>
          <a:xfrm>
            <a:off x="3060000" y="4860000"/>
            <a:ext cx="2340000" cy="800219"/>
          </a:xfrm>
          <a:prstGeom prst="rect">
            <a:avLst/>
          </a:prstGeom>
          <a:noFill/>
        </p:spPr>
        <p:txBody>
          <a:bodyPr wrap="square" rtlCol="0">
            <a:spAutoFit/>
          </a:bodyPr>
          <a:lstStyle/>
          <a:p>
            <a:r>
              <a:rPr lang="en-US" sz="1400" dirty="0"/>
              <a:t>continuity equation:</a:t>
            </a:r>
          </a:p>
          <a:p>
            <a:endParaRPr lang="en-US" sz="400" dirty="0"/>
          </a:p>
          <a:p>
            <a:r>
              <a:rPr lang="en-US" sz="1400" dirty="0"/>
              <a:t>The factor </a:t>
            </a:r>
            <a:r>
              <a:rPr lang="en-US" sz="1400" b="1" i="1" dirty="0" err="1">
                <a:solidFill>
                  <a:srgbClr val="FF0000"/>
                </a:solidFill>
              </a:rPr>
              <a:t>i</a:t>
            </a:r>
            <a:r>
              <a:rPr lang="en-US" sz="1400" dirty="0"/>
              <a:t> is introduced to make the density real</a:t>
            </a:r>
          </a:p>
        </p:txBody>
      </p:sp>
      <p:sp>
        <p:nvSpPr>
          <p:cNvPr id="20" name="Textfeld 19"/>
          <p:cNvSpPr txBox="1"/>
          <p:nvPr/>
        </p:nvSpPr>
        <p:spPr>
          <a:xfrm>
            <a:off x="6516000" y="2772000"/>
            <a:ext cx="1854995" cy="307777"/>
          </a:xfrm>
          <a:prstGeom prst="rect">
            <a:avLst/>
          </a:prstGeom>
          <a:noFill/>
        </p:spPr>
        <p:txBody>
          <a:bodyPr wrap="none" rtlCol="0">
            <a:spAutoFit/>
          </a:bodyPr>
          <a:lstStyle/>
          <a:p>
            <a:r>
              <a:rPr lang="en-US" sz="1400" dirty="0">
                <a:solidFill>
                  <a:srgbClr val="FF0000"/>
                </a:solidFill>
              </a:rPr>
              <a:t>Klein-Gordon equation</a:t>
            </a:r>
          </a:p>
        </p:txBody>
      </p:sp>
      <mc:AlternateContent xmlns:mc="http://schemas.openxmlformats.org/markup-compatibility/2006" xmlns:a14="http://schemas.microsoft.com/office/drawing/2010/main">
        <mc:Choice Requires="a14">
          <p:sp>
            <p:nvSpPr>
              <p:cNvPr id="11" name="Textfeld 10"/>
              <p:cNvSpPr txBox="1"/>
              <p:nvPr/>
            </p:nvSpPr>
            <p:spPr>
              <a:xfrm>
                <a:off x="5400000" y="3060000"/>
                <a:ext cx="2830005" cy="65056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sz="1600" i="1" smtClean="0">
                              <a:solidFill>
                                <a:srgbClr val="FF0000"/>
                              </a:solidFill>
                              <a:latin typeface="Cambria Math" panose="02040503050406030204" pitchFamily="18" charset="0"/>
                            </a:rPr>
                          </m:ctrlPr>
                        </m:dPr>
                        <m:e>
                          <m:f>
                            <m:fPr>
                              <m:ctrlPr>
                                <a:rPr lang="en-US" sz="1600" i="1" smtClean="0">
                                  <a:solidFill>
                                    <a:srgbClr val="FF0000"/>
                                  </a:solidFill>
                                  <a:latin typeface="Cambria Math" panose="02040503050406030204" pitchFamily="18" charset="0"/>
                                </a:rPr>
                              </m:ctrlPr>
                            </m:fPr>
                            <m:num>
                              <m:r>
                                <a:rPr lang="de-DE" sz="1600" b="0" i="1" smtClean="0">
                                  <a:solidFill>
                                    <a:srgbClr val="FF0000"/>
                                  </a:solidFill>
                                  <a:latin typeface="Cambria Math"/>
                                </a:rPr>
                                <m:t>1</m:t>
                              </m:r>
                            </m:num>
                            <m:den>
                              <m:sSup>
                                <m:sSupPr>
                                  <m:ctrlPr>
                                    <a:rPr lang="en-US" sz="1600" i="1" smtClean="0">
                                      <a:solidFill>
                                        <a:srgbClr val="FF0000"/>
                                      </a:solidFill>
                                      <a:latin typeface="Cambria Math" panose="02040503050406030204" pitchFamily="18" charset="0"/>
                                    </a:rPr>
                                  </m:ctrlPr>
                                </m:sSupPr>
                                <m:e>
                                  <m:r>
                                    <a:rPr lang="de-DE" sz="1600" b="0" i="1" smtClean="0">
                                      <a:solidFill>
                                        <a:srgbClr val="FF0000"/>
                                      </a:solidFill>
                                      <a:latin typeface="Cambria Math"/>
                                    </a:rPr>
                                    <m:t>𝑐</m:t>
                                  </m:r>
                                </m:e>
                                <m:sup>
                                  <m:r>
                                    <a:rPr lang="de-DE" sz="1600" b="0" i="1" smtClean="0">
                                      <a:solidFill>
                                        <a:srgbClr val="FF0000"/>
                                      </a:solidFill>
                                      <a:latin typeface="Cambria Math"/>
                                    </a:rPr>
                                    <m:t>2</m:t>
                                  </m:r>
                                </m:sup>
                              </m:sSup>
                            </m:den>
                          </m:f>
                          <m:f>
                            <m:fPr>
                              <m:ctrlPr>
                                <a:rPr lang="en-US" sz="1600" i="1" smtClean="0">
                                  <a:solidFill>
                                    <a:srgbClr val="FF0000"/>
                                  </a:solidFill>
                                  <a:latin typeface="Cambria Math" panose="02040503050406030204" pitchFamily="18" charset="0"/>
                                </a:rPr>
                              </m:ctrlPr>
                            </m:fPr>
                            <m:num>
                              <m:sSup>
                                <m:sSupPr>
                                  <m:ctrlPr>
                                    <a:rPr lang="en-US" sz="1600" i="1" smtClean="0">
                                      <a:solidFill>
                                        <a:srgbClr val="FF0000"/>
                                      </a:solidFill>
                                      <a:latin typeface="Cambria Math" panose="02040503050406030204" pitchFamily="18" charset="0"/>
                                    </a:rPr>
                                  </m:ctrlPr>
                                </m:sSupPr>
                                <m:e>
                                  <m:r>
                                    <a:rPr lang="en-US" sz="1600" i="1" smtClean="0">
                                      <a:solidFill>
                                        <a:srgbClr val="FF0000"/>
                                      </a:solidFill>
                                      <a:latin typeface="Cambria Math"/>
                                      <a:ea typeface="Cambria Math"/>
                                    </a:rPr>
                                    <m:t>𝜕</m:t>
                                  </m:r>
                                </m:e>
                                <m:sup>
                                  <m:r>
                                    <a:rPr lang="de-DE" sz="1600" b="0" i="1" smtClean="0">
                                      <a:solidFill>
                                        <a:srgbClr val="FF0000"/>
                                      </a:solidFill>
                                      <a:latin typeface="Cambria Math"/>
                                    </a:rPr>
                                    <m:t>2</m:t>
                                  </m:r>
                                </m:sup>
                              </m:sSup>
                            </m:num>
                            <m:den>
                              <m:sSup>
                                <m:sSupPr>
                                  <m:ctrlPr>
                                    <a:rPr lang="en-US" sz="1600" i="1" smtClean="0">
                                      <a:solidFill>
                                        <a:srgbClr val="FF0000"/>
                                      </a:solidFill>
                                      <a:latin typeface="Cambria Math" panose="02040503050406030204" pitchFamily="18" charset="0"/>
                                    </a:rPr>
                                  </m:ctrlPr>
                                </m:sSupPr>
                                <m:e>
                                  <m:r>
                                    <a:rPr lang="en-US" sz="1600" i="1" smtClean="0">
                                      <a:solidFill>
                                        <a:srgbClr val="FF0000"/>
                                      </a:solidFill>
                                      <a:latin typeface="Cambria Math"/>
                                      <a:ea typeface="Cambria Math"/>
                                    </a:rPr>
                                    <m:t>𝜕</m:t>
                                  </m:r>
                                  <m:r>
                                    <a:rPr lang="de-DE" sz="1600" b="0" i="1" smtClean="0">
                                      <a:solidFill>
                                        <a:srgbClr val="FF0000"/>
                                      </a:solidFill>
                                      <a:latin typeface="Cambria Math"/>
                                      <a:ea typeface="Cambria Math"/>
                                    </a:rPr>
                                    <m:t>𝑡</m:t>
                                  </m:r>
                                </m:e>
                                <m:sup>
                                  <m:r>
                                    <a:rPr lang="de-DE" sz="1600" b="0" i="1" smtClean="0">
                                      <a:solidFill>
                                        <a:srgbClr val="FF0000"/>
                                      </a:solidFill>
                                      <a:latin typeface="Cambria Math"/>
                                    </a:rPr>
                                    <m:t>2</m:t>
                                  </m:r>
                                </m:sup>
                              </m:sSup>
                            </m:den>
                          </m:f>
                          <m:r>
                            <a:rPr lang="de-DE" sz="1600" b="0" i="1" smtClean="0">
                              <a:solidFill>
                                <a:srgbClr val="FF0000"/>
                              </a:solidFill>
                              <a:latin typeface="Cambria Math"/>
                            </a:rPr>
                            <m:t>−</m:t>
                          </m:r>
                          <m:sSup>
                            <m:sSupPr>
                              <m:ctrlPr>
                                <a:rPr lang="de-DE" sz="1600" b="0" i="1" smtClean="0">
                                  <a:solidFill>
                                    <a:srgbClr val="FF0000"/>
                                  </a:solidFill>
                                  <a:latin typeface="Cambria Math" panose="02040503050406030204" pitchFamily="18" charset="0"/>
                                </a:rPr>
                              </m:ctrlPr>
                            </m:sSupPr>
                            <m:e>
                              <m:r>
                                <a:rPr lang="de-DE" sz="1600" b="0" i="1" smtClean="0">
                                  <a:solidFill>
                                    <a:srgbClr val="FF0000"/>
                                  </a:solidFill>
                                  <a:latin typeface="Cambria Math"/>
                                  <a:ea typeface="Cambria Math"/>
                                </a:rPr>
                                <m:t>𝛻</m:t>
                              </m:r>
                            </m:e>
                            <m:sup>
                              <m:r>
                                <a:rPr lang="de-DE" sz="1600" b="0" i="1" smtClean="0">
                                  <a:solidFill>
                                    <a:srgbClr val="FF0000"/>
                                  </a:solidFill>
                                  <a:latin typeface="Cambria Math"/>
                                </a:rPr>
                                <m:t>2</m:t>
                              </m:r>
                            </m:sup>
                          </m:sSup>
                          <m:r>
                            <a:rPr lang="de-DE" sz="1600" b="0" i="1" smtClean="0">
                              <a:solidFill>
                                <a:srgbClr val="FF0000"/>
                              </a:solidFill>
                              <a:latin typeface="Cambria Math"/>
                            </a:rPr>
                            <m:t>+</m:t>
                          </m:r>
                          <m:sSup>
                            <m:sSupPr>
                              <m:ctrlPr>
                                <a:rPr lang="de-DE" sz="1600" b="0" i="1" smtClean="0">
                                  <a:solidFill>
                                    <a:srgbClr val="FF0000"/>
                                  </a:solidFill>
                                  <a:latin typeface="Cambria Math" panose="02040503050406030204" pitchFamily="18" charset="0"/>
                                </a:rPr>
                              </m:ctrlPr>
                            </m:sSupPr>
                            <m:e>
                              <m:r>
                                <a:rPr lang="de-DE" sz="1600" b="0" i="1" smtClean="0">
                                  <a:solidFill>
                                    <a:srgbClr val="FF0000"/>
                                  </a:solidFill>
                                  <a:latin typeface="Cambria Math"/>
                                </a:rPr>
                                <m:t>𝑚</m:t>
                              </m:r>
                            </m:e>
                            <m:sup>
                              <m:r>
                                <a:rPr lang="de-DE" sz="1600" b="0" i="1" smtClean="0">
                                  <a:solidFill>
                                    <a:srgbClr val="FF0000"/>
                                  </a:solidFill>
                                  <a:latin typeface="Cambria Math"/>
                                </a:rPr>
                                <m:t>2</m:t>
                              </m:r>
                            </m:sup>
                          </m:sSup>
                        </m:e>
                      </m:d>
                      <m:r>
                        <a:rPr lang="en-US" sz="1600" i="1" smtClean="0">
                          <a:solidFill>
                            <a:srgbClr val="FF0000"/>
                          </a:solidFill>
                          <a:latin typeface="Cambria Math"/>
                          <a:ea typeface="Cambria Math"/>
                        </a:rPr>
                        <m:t>𝜙</m:t>
                      </m:r>
                      <m:d>
                        <m:dPr>
                          <m:ctrlPr>
                            <a:rPr lang="en-US" sz="1600" i="1" smtClean="0">
                              <a:solidFill>
                                <a:srgbClr val="FF0000"/>
                              </a:solidFill>
                              <a:latin typeface="Cambria Math" panose="02040503050406030204" pitchFamily="18" charset="0"/>
                              <a:ea typeface="Cambria Math"/>
                            </a:rPr>
                          </m:ctrlPr>
                        </m:dPr>
                        <m:e>
                          <m:r>
                            <a:rPr lang="de-DE" sz="1600" b="0" i="1" smtClean="0">
                              <a:solidFill>
                                <a:srgbClr val="FF0000"/>
                              </a:solidFill>
                              <a:latin typeface="Cambria Math"/>
                              <a:ea typeface="Cambria Math"/>
                            </a:rPr>
                            <m:t>𝑥</m:t>
                          </m:r>
                        </m:e>
                      </m:d>
                      <m:r>
                        <a:rPr lang="de-DE" sz="1600" b="0" i="1" smtClean="0">
                          <a:solidFill>
                            <a:srgbClr val="FF0000"/>
                          </a:solidFill>
                          <a:latin typeface="Cambria Math"/>
                          <a:ea typeface="Cambria Math"/>
                        </a:rPr>
                        <m:t>=0</m:t>
                      </m:r>
                    </m:oMath>
                  </m:oMathPara>
                </a14:m>
                <a:endParaRPr lang="en-US" sz="1600" dirty="0">
                  <a:solidFill>
                    <a:srgbClr val="FF0000"/>
                  </a:solidFill>
                </a:endParaRPr>
              </a:p>
            </p:txBody>
          </p:sp>
        </mc:Choice>
        <mc:Fallback xmlns="">
          <p:sp>
            <p:nvSpPr>
              <p:cNvPr id="11" name="Textfeld 10"/>
              <p:cNvSpPr txBox="1">
                <a:spLocks noRot="1" noChangeAspect="1" noMove="1" noResize="1" noEditPoints="1" noAdjustHandles="1" noChangeArrowheads="1" noChangeShapeType="1" noTextEdit="1"/>
              </p:cNvSpPr>
              <p:nvPr/>
            </p:nvSpPr>
            <p:spPr>
              <a:xfrm>
                <a:off x="5400000" y="3060000"/>
                <a:ext cx="2830005" cy="650563"/>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feld 12"/>
              <p:cNvSpPr txBox="1"/>
              <p:nvPr/>
            </p:nvSpPr>
            <p:spPr>
              <a:xfrm>
                <a:off x="5400000" y="3752331"/>
                <a:ext cx="2907911" cy="3631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i="1" smtClean="0">
                          <a:solidFill>
                            <a:srgbClr val="FF0000"/>
                          </a:solidFill>
                          <a:latin typeface="Cambria Math"/>
                          <a:ea typeface="Cambria Math"/>
                        </a:rPr>
                        <m:t>𝜙</m:t>
                      </m:r>
                      <m:d>
                        <m:dPr>
                          <m:ctrlPr>
                            <a:rPr lang="en-US" sz="1600" i="1" smtClean="0">
                              <a:solidFill>
                                <a:srgbClr val="FF0000"/>
                              </a:solidFill>
                              <a:latin typeface="Cambria Math" panose="02040503050406030204" pitchFamily="18" charset="0"/>
                              <a:ea typeface="Cambria Math"/>
                            </a:rPr>
                          </m:ctrlPr>
                        </m:dPr>
                        <m:e>
                          <m:r>
                            <a:rPr lang="de-DE" sz="1600" b="0" i="1" smtClean="0">
                              <a:solidFill>
                                <a:srgbClr val="FF0000"/>
                              </a:solidFill>
                              <a:latin typeface="Cambria Math"/>
                              <a:ea typeface="Cambria Math"/>
                            </a:rPr>
                            <m:t>𝑥</m:t>
                          </m:r>
                        </m:e>
                      </m:d>
                      <m:r>
                        <a:rPr lang="de-DE" sz="1600" b="0" i="1" smtClean="0">
                          <a:solidFill>
                            <a:srgbClr val="FF0000"/>
                          </a:solidFill>
                          <a:latin typeface="Cambria Math"/>
                          <a:ea typeface="Cambria Math"/>
                        </a:rPr>
                        <m:t>=</m:t>
                      </m:r>
                      <m:r>
                        <a:rPr lang="de-DE" sz="1600" b="0" i="1" smtClean="0">
                          <a:solidFill>
                            <a:srgbClr val="FF0000"/>
                          </a:solidFill>
                          <a:latin typeface="Cambria Math"/>
                          <a:ea typeface="Cambria Math"/>
                        </a:rPr>
                        <m:t>𝑁</m:t>
                      </m:r>
                      <m:sSup>
                        <m:sSupPr>
                          <m:ctrlPr>
                            <a:rPr lang="de-DE" sz="1600" b="0" i="1" smtClean="0">
                              <a:solidFill>
                                <a:srgbClr val="FF0000"/>
                              </a:solidFill>
                              <a:latin typeface="Cambria Math" panose="02040503050406030204" pitchFamily="18" charset="0"/>
                              <a:ea typeface="Cambria Math"/>
                            </a:rPr>
                          </m:ctrlPr>
                        </m:sSupPr>
                        <m:e>
                          <m:r>
                            <a:rPr lang="de-DE" sz="1600" b="0" i="1" smtClean="0">
                              <a:solidFill>
                                <a:srgbClr val="FF0000"/>
                              </a:solidFill>
                              <a:latin typeface="Cambria Math"/>
                              <a:ea typeface="Cambria Math"/>
                            </a:rPr>
                            <m:t>𝑒</m:t>
                          </m:r>
                        </m:e>
                        <m:sup>
                          <m:r>
                            <a:rPr lang="de-DE" sz="1600" b="0" i="1" smtClean="0">
                              <a:solidFill>
                                <a:srgbClr val="FF0000"/>
                              </a:solidFill>
                              <a:latin typeface="Cambria Math"/>
                              <a:ea typeface="Cambria Math"/>
                            </a:rPr>
                            <m:t>𝑖</m:t>
                          </m:r>
                          <m:d>
                            <m:dPr>
                              <m:ctrlPr>
                                <a:rPr lang="de-DE" sz="1600" b="0" i="1" smtClean="0">
                                  <a:solidFill>
                                    <a:srgbClr val="FF0000"/>
                                  </a:solidFill>
                                  <a:latin typeface="Cambria Math" panose="02040503050406030204" pitchFamily="18" charset="0"/>
                                  <a:ea typeface="Cambria Math"/>
                                </a:rPr>
                              </m:ctrlPr>
                            </m:dPr>
                            <m:e>
                              <m:r>
                                <a:rPr lang="de-DE" sz="1600" b="0" i="1" smtClean="0">
                                  <a:solidFill>
                                    <a:srgbClr val="FF0000"/>
                                  </a:solidFill>
                                  <a:latin typeface="Cambria Math"/>
                                  <a:ea typeface="Cambria Math"/>
                                </a:rPr>
                                <m:t>𝑝</m:t>
                              </m:r>
                              <m:r>
                                <a:rPr lang="de-DE" sz="1600" b="0" i="1" smtClean="0">
                                  <a:solidFill>
                                    <a:srgbClr val="FF0000"/>
                                  </a:solidFill>
                                  <a:latin typeface="Cambria Math"/>
                                  <a:ea typeface="Cambria Math"/>
                                </a:rPr>
                                <m:t>∙</m:t>
                              </m:r>
                              <m:r>
                                <a:rPr lang="de-DE" sz="1600" b="0" i="1" smtClean="0">
                                  <a:solidFill>
                                    <a:srgbClr val="FF0000"/>
                                  </a:solidFill>
                                  <a:latin typeface="Cambria Math"/>
                                  <a:ea typeface="Cambria Math"/>
                                </a:rPr>
                                <m:t>𝑥</m:t>
                              </m:r>
                              <m:r>
                                <a:rPr lang="de-DE" sz="1600" b="0" i="1" smtClean="0">
                                  <a:solidFill>
                                    <a:srgbClr val="FF0000"/>
                                  </a:solidFill>
                                  <a:latin typeface="Cambria Math"/>
                                  <a:ea typeface="Cambria Math"/>
                                </a:rPr>
                                <m:t>−</m:t>
                              </m:r>
                              <m:r>
                                <a:rPr lang="de-DE" sz="1600" b="0" i="1" smtClean="0">
                                  <a:solidFill>
                                    <a:srgbClr val="FF0000"/>
                                  </a:solidFill>
                                  <a:latin typeface="Cambria Math"/>
                                  <a:ea typeface="Cambria Math"/>
                                </a:rPr>
                                <m:t>𝐸</m:t>
                              </m:r>
                              <m:r>
                                <a:rPr lang="de-DE" sz="1600" b="0" i="1" smtClean="0">
                                  <a:solidFill>
                                    <a:srgbClr val="FF0000"/>
                                  </a:solidFill>
                                  <a:latin typeface="Cambria Math"/>
                                  <a:ea typeface="Cambria Math"/>
                                </a:rPr>
                                <m:t>∙</m:t>
                              </m:r>
                              <m:r>
                                <a:rPr lang="de-DE" sz="1600" b="0" i="1" smtClean="0">
                                  <a:solidFill>
                                    <a:srgbClr val="FF0000"/>
                                  </a:solidFill>
                                  <a:latin typeface="Cambria Math"/>
                                  <a:ea typeface="Cambria Math"/>
                                </a:rPr>
                                <m:t>𝑡</m:t>
                              </m:r>
                            </m:e>
                          </m:d>
                        </m:sup>
                      </m:sSup>
                      <m:r>
                        <a:rPr lang="de-DE" sz="1600" b="0" i="1" smtClean="0">
                          <a:solidFill>
                            <a:srgbClr val="FF0000"/>
                          </a:solidFill>
                          <a:latin typeface="Cambria Math"/>
                          <a:ea typeface="Cambria Math"/>
                        </a:rPr>
                        <m:t>=</m:t>
                      </m:r>
                      <m:sSup>
                        <m:sSupPr>
                          <m:ctrlPr>
                            <a:rPr lang="de-DE" sz="1600" b="0" i="1" smtClean="0">
                              <a:solidFill>
                                <a:srgbClr val="FF0000"/>
                              </a:solidFill>
                              <a:latin typeface="Cambria Math" panose="02040503050406030204" pitchFamily="18" charset="0"/>
                              <a:ea typeface="Cambria Math"/>
                            </a:rPr>
                          </m:ctrlPr>
                        </m:sSupPr>
                        <m:e>
                          <m:r>
                            <a:rPr lang="de-DE" sz="1600" b="0" i="1" smtClean="0">
                              <a:solidFill>
                                <a:srgbClr val="FF0000"/>
                              </a:solidFill>
                              <a:latin typeface="Cambria Math"/>
                              <a:ea typeface="Cambria Math"/>
                            </a:rPr>
                            <m:t>𝑒</m:t>
                          </m:r>
                        </m:e>
                        <m:sup>
                          <m:r>
                            <a:rPr lang="de-DE" sz="1600" b="0" i="1" smtClean="0">
                              <a:solidFill>
                                <a:srgbClr val="FF0000"/>
                              </a:solidFill>
                              <a:latin typeface="Cambria Math"/>
                              <a:ea typeface="Cambria Math"/>
                            </a:rPr>
                            <m:t>−</m:t>
                          </m:r>
                          <m:r>
                            <a:rPr lang="de-DE" sz="1600" b="0" i="1" smtClean="0">
                              <a:solidFill>
                                <a:srgbClr val="FF0000"/>
                              </a:solidFill>
                              <a:latin typeface="Cambria Math"/>
                              <a:ea typeface="Cambria Math"/>
                            </a:rPr>
                            <m:t>𝑖</m:t>
                          </m:r>
                          <m:sSub>
                            <m:sSubPr>
                              <m:ctrlPr>
                                <a:rPr lang="de-DE" sz="1600" b="0" i="1" smtClean="0">
                                  <a:solidFill>
                                    <a:srgbClr val="FF0000"/>
                                  </a:solidFill>
                                  <a:latin typeface="Cambria Math" panose="02040503050406030204" pitchFamily="18" charset="0"/>
                                  <a:ea typeface="Cambria Math"/>
                                </a:rPr>
                              </m:ctrlPr>
                            </m:sSubPr>
                            <m:e>
                              <m:r>
                                <a:rPr lang="de-DE" sz="1600" b="0" i="1" smtClean="0">
                                  <a:solidFill>
                                    <a:srgbClr val="FF0000"/>
                                  </a:solidFill>
                                  <a:latin typeface="Cambria Math"/>
                                  <a:ea typeface="Cambria Math"/>
                                </a:rPr>
                                <m:t>𝑝</m:t>
                              </m:r>
                            </m:e>
                            <m:sub>
                              <m:r>
                                <a:rPr lang="de-DE" sz="1600" b="0" i="1" smtClean="0">
                                  <a:solidFill>
                                    <a:srgbClr val="FF0000"/>
                                  </a:solidFill>
                                  <a:latin typeface="Cambria Math"/>
                                  <a:ea typeface="Cambria Math"/>
                                </a:rPr>
                                <m:t>𝜇</m:t>
                              </m:r>
                            </m:sub>
                          </m:sSub>
                          <m:r>
                            <a:rPr lang="de-DE" sz="1600" b="0" i="1" smtClean="0">
                              <a:solidFill>
                                <a:srgbClr val="FF0000"/>
                              </a:solidFill>
                              <a:latin typeface="Cambria Math"/>
                              <a:ea typeface="Cambria Math"/>
                            </a:rPr>
                            <m:t>∙</m:t>
                          </m:r>
                          <m:sSup>
                            <m:sSupPr>
                              <m:ctrlPr>
                                <a:rPr lang="de-DE" sz="1600" b="0" i="1" smtClean="0">
                                  <a:solidFill>
                                    <a:srgbClr val="FF0000"/>
                                  </a:solidFill>
                                  <a:latin typeface="Cambria Math" panose="02040503050406030204" pitchFamily="18" charset="0"/>
                                  <a:ea typeface="Cambria Math"/>
                                </a:rPr>
                              </m:ctrlPr>
                            </m:sSupPr>
                            <m:e>
                              <m:r>
                                <a:rPr lang="de-DE" sz="1600" b="0" i="1" smtClean="0">
                                  <a:solidFill>
                                    <a:srgbClr val="FF0000"/>
                                  </a:solidFill>
                                  <a:latin typeface="Cambria Math"/>
                                  <a:ea typeface="Cambria Math"/>
                                </a:rPr>
                                <m:t>𝑥</m:t>
                              </m:r>
                            </m:e>
                            <m:sup>
                              <m:r>
                                <a:rPr lang="de-DE" sz="1600" b="0" i="1" smtClean="0">
                                  <a:solidFill>
                                    <a:srgbClr val="FF0000"/>
                                  </a:solidFill>
                                  <a:latin typeface="Cambria Math"/>
                                  <a:ea typeface="Cambria Math"/>
                                </a:rPr>
                                <m:t>𝜇</m:t>
                              </m:r>
                            </m:sup>
                          </m:sSup>
                        </m:sup>
                      </m:sSup>
                    </m:oMath>
                  </m:oMathPara>
                </a14:m>
                <a:endParaRPr lang="en-US" sz="1600" dirty="0">
                  <a:solidFill>
                    <a:srgbClr val="FF0000"/>
                  </a:solidFill>
                </a:endParaRPr>
              </a:p>
            </p:txBody>
          </p:sp>
        </mc:Choice>
        <mc:Fallback xmlns="">
          <p:sp>
            <p:nvSpPr>
              <p:cNvPr id="13" name="Textfeld 12"/>
              <p:cNvSpPr txBox="1">
                <a:spLocks noRot="1" noChangeAspect="1" noMove="1" noResize="1" noEditPoints="1" noAdjustHandles="1" noChangeArrowheads="1" noChangeShapeType="1" noTextEdit="1"/>
              </p:cNvSpPr>
              <p:nvPr/>
            </p:nvSpPr>
            <p:spPr>
              <a:xfrm>
                <a:off x="5400000" y="3752331"/>
                <a:ext cx="2907911" cy="363113"/>
              </a:xfrm>
              <a:prstGeom prst="rect">
                <a:avLst/>
              </a:prstGeom>
              <a:blipFill rotWithShape="1">
                <a:blip r:embed="rId6"/>
                <a:stretch>
                  <a:fillRect b="-118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feld 13"/>
              <p:cNvSpPr txBox="1"/>
              <p:nvPr/>
            </p:nvSpPr>
            <p:spPr>
              <a:xfrm>
                <a:off x="5400000" y="4725700"/>
                <a:ext cx="3753463" cy="57637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1400" i="1" smtClean="0">
                              <a:solidFill>
                                <a:srgbClr val="FF0000"/>
                              </a:solidFill>
                              <a:latin typeface="Cambria Math" panose="02040503050406030204" pitchFamily="18" charset="0"/>
                            </a:rPr>
                          </m:ctrlPr>
                        </m:fPr>
                        <m:num>
                          <m:r>
                            <a:rPr lang="en-US" sz="1400" i="1" smtClean="0">
                              <a:solidFill>
                                <a:srgbClr val="FF0000"/>
                              </a:solidFill>
                              <a:latin typeface="Cambria Math"/>
                              <a:ea typeface="Cambria Math"/>
                            </a:rPr>
                            <m:t>𝜕</m:t>
                          </m:r>
                        </m:num>
                        <m:den>
                          <m:r>
                            <a:rPr lang="en-US" sz="1400" i="1" smtClean="0">
                              <a:solidFill>
                                <a:srgbClr val="FF0000"/>
                              </a:solidFill>
                              <a:latin typeface="Cambria Math"/>
                              <a:ea typeface="Cambria Math"/>
                            </a:rPr>
                            <m:t>𝜕</m:t>
                          </m:r>
                          <m:r>
                            <a:rPr lang="de-DE" sz="1400" b="0" i="1" smtClean="0">
                              <a:solidFill>
                                <a:srgbClr val="FF0000"/>
                              </a:solidFill>
                              <a:latin typeface="Cambria Math"/>
                              <a:ea typeface="Cambria Math"/>
                            </a:rPr>
                            <m:t>𝑡</m:t>
                          </m:r>
                        </m:den>
                      </m:f>
                      <m:r>
                        <a:rPr lang="de-DE" sz="1400" b="0" i="1" smtClean="0">
                          <a:solidFill>
                            <a:srgbClr val="FF0000"/>
                          </a:solidFill>
                          <a:latin typeface="Cambria Math"/>
                        </a:rPr>
                        <m:t>𝑖</m:t>
                      </m:r>
                      <m:d>
                        <m:dPr>
                          <m:ctrlPr>
                            <a:rPr lang="de-DE" sz="1400" b="0" i="1" smtClean="0">
                              <a:solidFill>
                                <a:srgbClr val="FF0000"/>
                              </a:solidFill>
                              <a:latin typeface="Cambria Math" panose="02040503050406030204" pitchFamily="18" charset="0"/>
                            </a:rPr>
                          </m:ctrlPr>
                        </m:dPr>
                        <m:e>
                          <m:sSup>
                            <m:sSupPr>
                              <m:ctrlPr>
                                <a:rPr lang="de-DE" sz="1400" b="0" i="1" smtClean="0">
                                  <a:solidFill>
                                    <a:srgbClr val="FF0000"/>
                                  </a:solidFill>
                                  <a:latin typeface="Cambria Math" panose="02040503050406030204" pitchFamily="18" charset="0"/>
                                </a:rPr>
                              </m:ctrlPr>
                            </m:sSupPr>
                            <m:e>
                              <m:r>
                                <a:rPr lang="de-DE" sz="1400" b="0" i="1" smtClean="0">
                                  <a:solidFill>
                                    <a:srgbClr val="FF0000"/>
                                  </a:solidFill>
                                  <a:latin typeface="Cambria Math"/>
                                  <a:ea typeface="Cambria Math"/>
                                </a:rPr>
                                <m:t>𝜙</m:t>
                              </m:r>
                            </m:e>
                            <m:sup>
                              <m:r>
                                <a:rPr lang="de-DE" sz="1400" b="0" i="1" smtClean="0">
                                  <a:solidFill>
                                    <a:srgbClr val="FF0000"/>
                                  </a:solidFill>
                                  <a:latin typeface="Cambria Math"/>
                                </a:rPr>
                                <m:t>∗</m:t>
                              </m:r>
                            </m:sup>
                          </m:sSup>
                          <m:f>
                            <m:fPr>
                              <m:ctrlPr>
                                <a:rPr lang="de-DE" sz="1400" b="0" i="1" smtClean="0">
                                  <a:solidFill>
                                    <a:srgbClr val="FF0000"/>
                                  </a:solidFill>
                                  <a:latin typeface="Cambria Math" panose="02040503050406030204" pitchFamily="18" charset="0"/>
                                </a:rPr>
                              </m:ctrlPr>
                            </m:fPr>
                            <m:num>
                              <m:r>
                                <a:rPr lang="de-DE" sz="1400" b="0" i="1" smtClean="0">
                                  <a:solidFill>
                                    <a:srgbClr val="FF0000"/>
                                  </a:solidFill>
                                  <a:latin typeface="Cambria Math"/>
                                  <a:ea typeface="Cambria Math"/>
                                </a:rPr>
                                <m:t>𝜕𝜙</m:t>
                              </m:r>
                            </m:num>
                            <m:den>
                              <m:r>
                                <a:rPr lang="de-DE" sz="1400" b="0" i="1" smtClean="0">
                                  <a:solidFill>
                                    <a:srgbClr val="FF0000"/>
                                  </a:solidFill>
                                  <a:latin typeface="Cambria Math"/>
                                  <a:ea typeface="Cambria Math"/>
                                </a:rPr>
                                <m:t>𝜕</m:t>
                              </m:r>
                              <m:r>
                                <a:rPr lang="de-DE" sz="1400" b="0" i="1" smtClean="0">
                                  <a:solidFill>
                                    <a:srgbClr val="FF0000"/>
                                  </a:solidFill>
                                  <a:latin typeface="Cambria Math"/>
                                  <a:ea typeface="Cambria Math"/>
                                </a:rPr>
                                <m:t>𝑡</m:t>
                              </m:r>
                            </m:den>
                          </m:f>
                          <m:r>
                            <a:rPr lang="de-DE" sz="1400" b="0" i="1" smtClean="0">
                              <a:solidFill>
                                <a:srgbClr val="FF0000"/>
                              </a:solidFill>
                              <a:latin typeface="Cambria Math"/>
                            </a:rPr>
                            <m:t>−</m:t>
                          </m:r>
                          <m:r>
                            <a:rPr lang="de-DE" sz="1400" b="0" i="1" smtClean="0">
                              <a:solidFill>
                                <a:srgbClr val="FF0000"/>
                              </a:solidFill>
                              <a:latin typeface="Cambria Math"/>
                              <a:ea typeface="Cambria Math"/>
                            </a:rPr>
                            <m:t>𝜙</m:t>
                          </m:r>
                          <m:f>
                            <m:fPr>
                              <m:ctrlPr>
                                <a:rPr lang="de-DE" sz="1400" b="0" i="1" smtClean="0">
                                  <a:solidFill>
                                    <a:srgbClr val="FF0000"/>
                                  </a:solidFill>
                                  <a:latin typeface="Cambria Math" panose="02040503050406030204" pitchFamily="18" charset="0"/>
                                  <a:ea typeface="Cambria Math"/>
                                </a:rPr>
                              </m:ctrlPr>
                            </m:fPr>
                            <m:num>
                              <m:r>
                                <a:rPr lang="de-DE" sz="1400" b="0" i="1" smtClean="0">
                                  <a:solidFill>
                                    <a:srgbClr val="FF0000"/>
                                  </a:solidFill>
                                  <a:latin typeface="Cambria Math"/>
                                  <a:ea typeface="Cambria Math"/>
                                </a:rPr>
                                <m:t>𝜕</m:t>
                              </m:r>
                              <m:sSup>
                                <m:sSupPr>
                                  <m:ctrlPr>
                                    <a:rPr lang="de-DE" sz="1400" b="0" i="1" smtClean="0">
                                      <a:solidFill>
                                        <a:srgbClr val="FF0000"/>
                                      </a:solidFill>
                                      <a:latin typeface="Cambria Math" panose="02040503050406030204" pitchFamily="18" charset="0"/>
                                      <a:ea typeface="Cambria Math"/>
                                    </a:rPr>
                                  </m:ctrlPr>
                                </m:sSupPr>
                                <m:e>
                                  <m:r>
                                    <a:rPr lang="de-DE" sz="1400" b="0" i="1" smtClean="0">
                                      <a:solidFill>
                                        <a:srgbClr val="FF0000"/>
                                      </a:solidFill>
                                      <a:latin typeface="Cambria Math"/>
                                      <a:ea typeface="Cambria Math"/>
                                    </a:rPr>
                                    <m:t>𝜙</m:t>
                                  </m:r>
                                </m:e>
                                <m:sup>
                                  <m:r>
                                    <a:rPr lang="de-DE" sz="1400" b="0" i="1" smtClean="0">
                                      <a:solidFill>
                                        <a:srgbClr val="FF0000"/>
                                      </a:solidFill>
                                      <a:latin typeface="Cambria Math"/>
                                      <a:ea typeface="Cambria Math"/>
                                    </a:rPr>
                                    <m:t>∗</m:t>
                                  </m:r>
                                </m:sup>
                              </m:sSup>
                            </m:num>
                            <m:den>
                              <m:r>
                                <a:rPr lang="de-DE" sz="1400" b="0" i="1" smtClean="0">
                                  <a:solidFill>
                                    <a:srgbClr val="FF0000"/>
                                  </a:solidFill>
                                  <a:latin typeface="Cambria Math"/>
                                  <a:ea typeface="Cambria Math"/>
                                </a:rPr>
                                <m:t>𝜕</m:t>
                              </m:r>
                              <m:r>
                                <a:rPr lang="de-DE" sz="1400" b="0" i="1" smtClean="0">
                                  <a:solidFill>
                                    <a:srgbClr val="FF0000"/>
                                  </a:solidFill>
                                  <a:latin typeface="Cambria Math"/>
                                  <a:ea typeface="Cambria Math"/>
                                </a:rPr>
                                <m:t>𝑡</m:t>
                              </m:r>
                            </m:den>
                          </m:f>
                        </m:e>
                      </m:d>
                      <m:r>
                        <a:rPr lang="de-DE" sz="1400" b="0" i="1" smtClean="0">
                          <a:solidFill>
                            <a:srgbClr val="FF0000"/>
                          </a:solidFill>
                          <a:latin typeface="Cambria Math"/>
                        </a:rPr>
                        <m:t>=</m:t>
                      </m:r>
                      <m:r>
                        <a:rPr lang="de-DE" sz="1400" b="0" i="1" smtClean="0">
                          <a:solidFill>
                            <a:srgbClr val="FF0000"/>
                          </a:solidFill>
                          <a:latin typeface="Cambria Math"/>
                          <a:ea typeface="Cambria Math"/>
                        </a:rPr>
                        <m:t>𝛻</m:t>
                      </m:r>
                      <m:r>
                        <a:rPr lang="de-DE" sz="1400" b="0" i="1" smtClean="0">
                          <a:solidFill>
                            <a:srgbClr val="FF0000"/>
                          </a:solidFill>
                          <a:latin typeface="Cambria Math"/>
                          <a:ea typeface="Cambria Math"/>
                        </a:rPr>
                        <m:t>∙</m:t>
                      </m:r>
                      <m:d>
                        <m:dPr>
                          <m:begChr m:val="["/>
                          <m:endChr m:val="]"/>
                          <m:ctrlPr>
                            <a:rPr lang="de-DE" sz="1400" b="0" i="1" smtClean="0">
                              <a:solidFill>
                                <a:srgbClr val="FF0000"/>
                              </a:solidFill>
                              <a:latin typeface="Cambria Math" panose="02040503050406030204" pitchFamily="18" charset="0"/>
                              <a:ea typeface="Cambria Math"/>
                            </a:rPr>
                          </m:ctrlPr>
                        </m:dPr>
                        <m:e>
                          <m:r>
                            <a:rPr lang="de-DE" sz="1400" b="0" i="1" smtClean="0">
                              <a:solidFill>
                                <a:srgbClr val="FF0000"/>
                              </a:solidFill>
                              <a:latin typeface="Cambria Math"/>
                              <a:ea typeface="Cambria Math"/>
                            </a:rPr>
                            <m:t>𝑖</m:t>
                          </m:r>
                          <m:d>
                            <m:dPr>
                              <m:ctrlPr>
                                <a:rPr lang="de-DE" sz="1400" b="0" i="1" smtClean="0">
                                  <a:solidFill>
                                    <a:srgbClr val="FF0000"/>
                                  </a:solidFill>
                                  <a:latin typeface="Cambria Math" panose="02040503050406030204" pitchFamily="18" charset="0"/>
                                  <a:ea typeface="Cambria Math"/>
                                </a:rPr>
                              </m:ctrlPr>
                            </m:dPr>
                            <m:e>
                              <m:sSup>
                                <m:sSupPr>
                                  <m:ctrlPr>
                                    <a:rPr lang="de-DE" sz="1400" b="0" i="1" smtClean="0">
                                      <a:solidFill>
                                        <a:srgbClr val="FF0000"/>
                                      </a:solidFill>
                                      <a:latin typeface="Cambria Math" panose="02040503050406030204" pitchFamily="18" charset="0"/>
                                      <a:ea typeface="Cambria Math"/>
                                    </a:rPr>
                                  </m:ctrlPr>
                                </m:sSupPr>
                                <m:e>
                                  <m:r>
                                    <a:rPr lang="de-DE" sz="1400" b="0" i="1" smtClean="0">
                                      <a:solidFill>
                                        <a:srgbClr val="FF0000"/>
                                      </a:solidFill>
                                      <a:latin typeface="Cambria Math"/>
                                      <a:ea typeface="Cambria Math"/>
                                    </a:rPr>
                                    <m:t>𝜙</m:t>
                                  </m:r>
                                </m:e>
                                <m:sup>
                                  <m:r>
                                    <a:rPr lang="de-DE" sz="1400" b="0" i="1" smtClean="0">
                                      <a:solidFill>
                                        <a:srgbClr val="FF0000"/>
                                      </a:solidFill>
                                      <a:latin typeface="Cambria Math"/>
                                      <a:ea typeface="Cambria Math"/>
                                    </a:rPr>
                                    <m:t>∗</m:t>
                                  </m:r>
                                </m:sup>
                              </m:sSup>
                              <m:r>
                                <a:rPr lang="de-DE" sz="1400" b="0" i="1" smtClean="0">
                                  <a:solidFill>
                                    <a:srgbClr val="FF0000"/>
                                  </a:solidFill>
                                  <a:latin typeface="Cambria Math"/>
                                  <a:ea typeface="Cambria Math"/>
                                </a:rPr>
                                <m:t>𝛻𝜙</m:t>
                              </m:r>
                              <m:r>
                                <a:rPr lang="de-DE" sz="1400" b="0" i="1" smtClean="0">
                                  <a:solidFill>
                                    <a:srgbClr val="FF0000"/>
                                  </a:solidFill>
                                  <a:latin typeface="Cambria Math"/>
                                  <a:ea typeface="Cambria Math"/>
                                </a:rPr>
                                <m:t>−</m:t>
                              </m:r>
                              <m:r>
                                <a:rPr lang="de-DE" sz="1400" b="0" i="1" smtClean="0">
                                  <a:solidFill>
                                    <a:srgbClr val="FF0000"/>
                                  </a:solidFill>
                                  <a:latin typeface="Cambria Math"/>
                                  <a:ea typeface="Cambria Math"/>
                                </a:rPr>
                                <m:t>𝜙𝛻</m:t>
                              </m:r>
                              <m:sSup>
                                <m:sSupPr>
                                  <m:ctrlPr>
                                    <a:rPr lang="de-DE" sz="1400" b="0" i="1" smtClean="0">
                                      <a:solidFill>
                                        <a:srgbClr val="FF0000"/>
                                      </a:solidFill>
                                      <a:latin typeface="Cambria Math" panose="02040503050406030204" pitchFamily="18" charset="0"/>
                                      <a:ea typeface="Cambria Math"/>
                                    </a:rPr>
                                  </m:ctrlPr>
                                </m:sSupPr>
                                <m:e>
                                  <m:r>
                                    <a:rPr lang="de-DE" sz="1400" b="0" i="1" smtClean="0">
                                      <a:solidFill>
                                        <a:srgbClr val="FF0000"/>
                                      </a:solidFill>
                                      <a:latin typeface="Cambria Math"/>
                                      <a:ea typeface="Cambria Math"/>
                                    </a:rPr>
                                    <m:t>𝜙</m:t>
                                  </m:r>
                                </m:e>
                                <m:sup>
                                  <m:r>
                                    <a:rPr lang="de-DE" sz="1400" b="0" i="1" smtClean="0">
                                      <a:solidFill>
                                        <a:srgbClr val="FF0000"/>
                                      </a:solidFill>
                                      <a:latin typeface="Cambria Math"/>
                                      <a:ea typeface="Cambria Math"/>
                                    </a:rPr>
                                    <m:t>∗</m:t>
                                  </m:r>
                                </m:sup>
                              </m:sSup>
                            </m:e>
                          </m:d>
                        </m:e>
                      </m:d>
                    </m:oMath>
                  </m:oMathPara>
                </a14:m>
                <a:endParaRPr lang="en-US" sz="1400" dirty="0">
                  <a:solidFill>
                    <a:srgbClr val="FF0000"/>
                  </a:solidFill>
                </a:endParaRPr>
              </a:p>
            </p:txBody>
          </p:sp>
        </mc:Choice>
        <mc:Fallback xmlns="">
          <p:sp>
            <p:nvSpPr>
              <p:cNvPr id="14" name="Textfeld 13"/>
              <p:cNvSpPr txBox="1">
                <a:spLocks noRot="1" noChangeAspect="1" noMove="1" noResize="1" noEditPoints="1" noAdjustHandles="1" noChangeArrowheads="1" noChangeShapeType="1" noTextEdit="1"/>
              </p:cNvSpPr>
              <p:nvPr/>
            </p:nvSpPr>
            <p:spPr>
              <a:xfrm>
                <a:off x="5400000" y="4725700"/>
                <a:ext cx="3753463" cy="576376"/>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feld 16"/>
              <p:cNvSpPr txBox="1"/>
              <p:nvPr/>
            </p:nvSpPr>
            <p:spPr>
              <a:xfrm>
                <a:off x="5832000" y="5660219"/>
                <a:ext cx="125252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i="1" smtClean="0">
                          <a:solidFill>
                            <a:srgbClr val="FF0000"/>
                          </a:solidFill>
                          <a:latin typeface="Cambria Math"/>
                          <a:ea typeface="Cambria Math"/>
                        </a:rPr>
                        <m:t>𝜌</m:t>
                      </m:r>
                      <m:r>
                        <a:rPr lang="de-DE" sz="1600" b="0" i="1" smtClean="0">
                          <a:solidFill>
                            <a:srgbClr val="FF0000"/>
                          </a:solidFill>
                          <a:latin typeface="Cambria Math"/>
                          <a:ea typeface="Cambria Math"/>
                        </a:rPr>
                        <m:t>=2</m:t>
                      </m:r>
                      <m:sSup>
                        <m:sSupPr>
                          <m:ctrlPr>
                            <a:rPr lang="de-DE" sz="1600" b="0" i="1" smtClean="0">
                              <a:solidFill>
                                <a:srgbClr val="FF0000"/>
                              </a:solidFill>
                              <a:latin typeface="Cambria Math" panose="02040503050406030204" pitchFamily="18" charset="0"/>
                              <a:ea typeface="Cambria Math"/>
                            </a:rPr>
                          </m:ctrlPr>
                        </m:sSupPr>
                        <m:e>
                          <m:d>
                            <m:dPr>
                              <m:begChr m:val="|"/>
                              <m:endChr m:val="|"/>
                              <m:ctrlPr>
                                <a:rPr lang="de-DE" sz="1600" b="0" i="1" smtClean="0">
                                  <a:solidFill>
                                    <a:srgbClr val="FF0000"/>
                                  </a:solidFill>
                                  <a:latin typeface="Cambria Math" panose="02040503050406030204" pitchFamily="18" charset="0"/>
                                  <a:ea typeface="Cambria Math"/>
                                </a:rPr>
                              </m:ctrlPr>
                            </m:dPr>
                            <m:e>
                              <m:r>
                                <a:rPr lang="de-DE" sz="1600" b="0" i="1" smtClean="0">
                                  <a:solidFill>
                                    <a:srgbClr val="FF0000"/>
                                  </a:solidFill>
                                  <a:latin typeface="Cambria Math"/>
                                  <a:ea typeface="Cambria Math"/>
                                </a:rPr>
                                <m:t>𝑁</m:t>
                              </m:r>
                            </m:e>
                          </m:d>
                        </m:e>
                        <m:sup>
                          <m:r>
                            <a:rPr lang="de-DE" sz="1600" b="0" i="1" smtClean="0">
                              <a:solidFill>
                                <a:srgbClr val="FF0000"/>
                              </a:solidFill>
                              <a:latin typeface="Cambria Math"/>
                              <a:ea typeface="Cambria Math"/>
                            </a:rPr>
                            <m:t>2</m:t>
                          </m:r>
                        </m:sup>
                      </m:sSup>
                      <m:r>
                        <a:rPr lang="de-DE" sz="1600" b="0" i="1" smtClean="0">
                          <a:solidFill>
                            <a:srgbClr val="FF0000"/>
                          </a:solidFill>
                          <a:latin typeface="Cambria Math"/>
                          <a:ea typeface="Cambria Math"/>
                        </a:rPr>
                        <m:t>𝐸</m:t>
                      </m:r>
                    </m:oMath>
                  </m:oMathPara>
                </a14:m>
                <a:endParaRPr lang="en-US" sz="1600" dirty="0">
                  <a:solidFill>
                    <a:srgbClr val="FF0000"/>
                  </a:solidFill>
                </a:endParaRPr>
              </a:p>
            </p:txBody>
          </p:sp>
        </mc:Choice>
        <mc:Fallback xmlns="">
          <p:sp>
            <p:nvSpPr>
              <p:cNvPr id="17" name="Textfeld 16"/>
              <p:cNvSpPr txBox="1">
                <a:spLocks noRot="1" noChangeAspect="1" noMove="1" noResize="1" noEditPoints="1" noAdjustHandles="1" noChangeArrowheads="1" noChangeShapeType="1" noTextEdit="1"/>
              </p:cNvSpPr>
              <p:nvPr/>
            </p:nvSpPr>
            <p:spPr>
              <a:xfrm>
                <a:off x="5832000" y="5660219"/>
                <a:ext cx="1252522" cy="338554"/>
              </a:xfrm>
              <a:prstGeom prst="rect">
                <a:avLst/>
              </a:prstGeom>
              <a:blipFill rotWithShape="1">
                <a:blip r:embed="rId8"/>
                <a:stretch>
                  <a:fillRect b="-54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feld 17"/>
              <p:cNvSpPr txBox="1"/>
              <p:nvPr/>
            </p:nvSpPr>
            <p:spPr>
              <a:xfrm>
                <a:off x="7704000" y="5660219"/>
                <a:ext cx="119192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600" b="0" i="1" smtClean="0">
                          <a:solidFill>
                            <a:srgbClr val="FF0000"/>
                          </a:solidFill>
                          <a:latin typeface="Cambria Math"/>
                        </a:rPr>
                        <m:t>𝑗</m:t>
                      </m:r>
                      <m:r>
                        <a:rPr lang="de-DE" sz="1600" b="0" i="1" smtClean="0">
                          <a:solidFill>
                            <a:srgbClr val="FF0000"/>
                          </a:solidFill>
                          <a:latin typeface="Cambria Math"/>
                        </a:rPr>
                        <m:t>=2</m:t>
                      </m:r>
                      <m:sSup>
                        <m:sSupPr>
                          <m:ctrlPr>
                            <a:rPr lang="de-DE" sz="1600" b="0" i="1" smtClean="0">
                              <a:solidFill>
                                <a:srgbClr val="FF0000"/>
                              </a:solidFill>
                              <a:latin typeface="Cambria Math" panose="02040503050406030204" pitchFamily="18" charset="0"/>
                            </a:rPr>
                          </m:ctrlPr>
                        </m:sSupPr>
                        <m:e>
                          <m:d>
                            <m:dPr>
                              <m:begChr m:val="|"/>
                              <m:endChr m:val="|"/>
                              <m:ctrlPr>
                                <a:rPr lang="de-DE" sz="1600" b="0" i="1" smtClean="0">
                                  <a:solidFill>
                                    <a:srgbClr val="FF0000"/>
                                  </a:solidFill>
                                  <a:latin typeface="Cambria Math" panose="02040503050406030204" pitchFamily="18" charset="0"/>
                                </a:rPr>
                              </m:ctrlPr>
                            </m:dPr>
                            <m:e>
                              <m:r>
                                <a:rPr lang="de-DE" sz="1600" b="0" i="1" smtClean="0">
                                  <a:solidFill>
                                    <a:srgbClr val="FF0000"/>
                                  </a:solidFill>
                                  <a:latin typeface="Cambria Math"/>
                                </a:rPr>
                                <m:t>𝑁</m:t>
                              </m:r>
                            </m:e>
                          </m:d>
                        </m:e>
                        <m:sup>
                          <m:r>
                            <a:rPr lang="de-DE" sz="1600" b="0" i="1" smtClean="0">
                              <a:solidFill>
                                <a:srgbClr val="FF0000"/>
                              </a:solidFill>
                              <a:latin typeface="Cambria Math"/>
                            </a:rPr>
                            <m:t>2</m:t>
                          </m:r>
                        </m:sup>
                      </m:sSup>
                      <m:r>
                        <a:rPr lang="de-DE" sz="1600" b="0" i="1" smtClean="0">
                          <a:solidFill>
                            <a:srgbClr val="FF0000"/>
                          </a:solidFill>
                          <a:latin typeface="Cambria Math"/>
                        </a:rPr>
                        <m:t>𝑝</m:t>
                      </m:r>
                    </m:oMath>
                  </m:oMathPara>
                </a14:m>
                <a:endParaRPr lang="en-US" sz="1600" dirty="0">
                  <a:solidFill>
                    <a:srgbClr val="FF0000"/>
                  </a:solidFill>
                </a:endParaRPr>
              </a:p>
            </p:txBody>
          </p:sp>
        </mc:Choice>
        <mc:Fallback xmlns="">
          <p:sp>
            <p:nvSpPr>
              <p:cNvPr id="18" name="Textfeld 17"/>
              <p:cNvSpPr txBox="1">
                <a:spLocks noRot="1" noChangeAspect="1" noMove="1" noResize="1" noEditPoints="1" noAdjustHandles="1" noChangeArrowheads="1" noChangeShapeType="1" noTextEdit="1"/>
              </p:cNvSpPr>
              <p:nvPr/>
            </p:nvSpPr>
            <p:spPr>
              <a:xfrm>
                <a:off x="7704000" y="5660219"/>
                <a:ext cx="1191929" cy="338554"/>
              </a:xfrm>
              <a:prstGeom prst="rect">
                <a:avLst/>
              </a:prstGeom>
              <a:blipFill rotWithShape="1">
                <a:blip r:embed="rId9"/>
                <a:stretch>
                  <a:fillRect b="-10909"/>
                </a:stretch>
              </a:blipFill>
            </p:spPr>
            <p:txBody>
              <a:bodyPr/>
              <a:lstStyle/>
              <a:p>
                <a:r>
                  <a:rPr lang="en-US">
                    <a:noFill/>
                  </a:rPr>
                  <a:t> </a:t>
                </a:r>
              </a:p>
            </p:txBody>
          </p:sp>
        </mc:Fallback>
      </mc:AlternateContent>
    </p:spTree>
    <p:extLst>
      <p:ext uri="{BB962C8B-B14F-4D97-AF65-F5344CB8AC3E}">
        <p14:creationId xmlns:p14="http://schemas.microsoft.com/office/powerpoint/2010/main" val="1796772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Tentative outline of Particle Physics</a:t>
            </a:r>
          </a:p>
        </p:txBody>
      </p:sp>
      <p:sp>
        <p:nvSpPr>
          <p:cNvPr id="4" name="Textfeld 3"/>
          <p:cNvSpPr txBox="1"/>
          <p:nvPr/>
        </p:nvSpPr>
        <p:spPr>
          <a:xfrm>
            <a:off x="1440000" y="612000"/>
            <a:ext cx="3490058" cy="5909310"/>
          </a:xfrm>
          <a:prstGeom prst="rect">
            <a:avLst/>
          </a:prstGeom>
          <a:noFill/>
        </p:spPr>
        <p:txBody>
          <a:bodyPr wrap="none" rtlCol="0">
            <a:spAutoFit/>
          </a:bodyPr>
          <a:lstStyle/>
          <a:p>
            <a:pPr marL="285750" indent="-285750">
              <a:buFont typeface="Wingdings" panose="05000000000000000000" pitchFamily="2" charset="2"/>
              <a:buChar char="v"/>
            </a:pPr>
            <a:r>
              <a:rPr lang="en-US" dirty="0">
                <a:solidFill>
                  <a:srgbClr val="0000CC"/>
                </a:solidFill>
                <a:latin typeface="Times New Roman" panose="02020603050405020304" pitchFamily="18" charset="0"/>
                <a:cs typeface="Times New Roman" panose="02020603050405020304" pitchFamily="18" charset="0"/>
              </a:rPr>
              <a:t>Introduction</a:t>
            </a:r>
          </a:p>
          <a:p>
            <a:r>
              <a:rPr lang="en-US" sz="1400" dirty="0">
                <a:latin typeface="Times New Roman" panose="02020603050405020304" pitchFamily="18" charset="0"/>
                <a:cs typeface="Times New Roman" panose="02020603050405020304" pitchFamily="18" charset="0"/>
              </a:rPr>
              <a:t>      100 years of particle physics</a:t>
            </a:r>
          </a:p>
          <a:p>
            <a:pPr marL="285750" indent="-285750">
              <a:buFont typeface="Wingdings" panose="05000000000000000000" pitchFamily="2" charset="2"/>
              <a:buChar char="v"/>
            </a:pPr>
            <a:r>
              <a:rPr lang="en-US" dirty="0">
                <a:solidFill>
                  <a:srgbClr val="0000CC"/>
                </a:solidFill>
                <a:latin typeface="Times New Roman" panose="02020603050405020304" pitchFamily="18" charset="0"/>
                <a:cs typeface="Times New Roman" panose="02020603050405020304" pitchFamily="18" charset="0"/>
              </a:rPr>
              <a:t>Basic Concepts</a:t>
            </a:r>
            <a:endParaRPr lang="en-US" sz="400" dirty="0">
              <a:solidFill>
                <a:srgbClr val="0000CC"/>
              </a:solidFill>
              <a:latin typeface="Times New Roman" panose="02020603050405020304" pitchFamily="18" charset="0"/>
              <a:cs typeface="Times New Roman" panose="02020603050405020304" pitchFamily="18" charset="0"/>
            </a:endParaRPr>
          </a:p>
          <a:p>
            <a:r>
              <a:rPr lang="en-US" sz="1400" dirty="0">
                <a:solidFill>
                  <a:srgbClr val="0000CC"/>
                </a:solidFill>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Forces of nature</a:t>
            </a:r>
          </a:p>
          <a:p>
            <a:r>
              <a:rPr lang="en-US" sz="1400" dirty="0">
                <a:latin typeface="Times New Roman" panose="02020603050405020304" pitchFamily="18" charset="0"/>
                <a:cs typeface="Times New Roman" panose="02020603050405020304" pitchFamily="18" charset="0"/>
              </a:rPr>
              <a:t>       Standard model chart</a:t>
            </a:r>
          </a:p>
          <a:p>
            <a:r>
              <a:rPr lang="en-US" sz="1400" dirty="0">
                <a:latin typeface="Times New Roman" panose="02020603050405020304" pitchFamily="18" charset="0"/>
                <a:cs typeface="Times New Roman" panose="02020603050405020304" pitchFamily="18" charset="0"/>
              </a:rPr>
              <a:t>       Lepton and Baryon numbers</a:t>
            </a:r>
          </a:p>
          <a:p>
            <a:r>
              <a:rPr lang="en-US" sz="1400" dirty="0">
                <a:latin typeface="Times New Roman" panose="02020603050405020304" pitchFamily="18" charset="0"/>
                <a:cs typeface="Times New Roman" panose="02020603050405020304" pitchFamily="18" charset="0"/>
              </a:rPr>
              <a:t>       Units and dimensions</a:t>
            </a:r>
          </a:p>
          <a:p>
            <a:r>
              <a:rPr lang="en-US" sz="1400" dirty="0">
                <a:latin typeface="Times New Roman" panose="02020603050405020304" pitchFamily="18" charset="0"/>
                <a:cs typeface="Times New Roman" panose="02020603050405020304" pitchFamily="18" charset="0"/>
              </a:rPr>
              <a:t>       Cross section and decay rates</a:t>
            </a:r>
          </a:p>
          <a:p>
            <a:pPr marL="285750" indent="-285750">
              <a:buFont typeface="Wingdings" panose="05000000000000000000" pitchFamily="2" charset="2"/>
              <a:buChar char="v"/>
            </a:pPr>
            <a:r>
              <a:rPr lang="en-US" dirty="0">
                <a:solidFill>
                  <a:srgbClr val="0000CC"/>
                </a:solidFill>
                <a:latin typeface="Times New Roman" panose="02020603050405020304" pitchFamily="18" charset="0"/>
                <a:cs typeface="Times New Roman" panose="02020603050405020304" pitchFamily="18" charset="0"/>
              </a:rPr>
              <a:t>Feynman Diagrams</a:t>
            </a:r>
          </a:p>
          <a:p>
            <a:r>
              <a:rPr lang="en-US" sz="1400" dirty="0">
                <a:latin typeface="Times New Roman" panose="02020603050405020304" pitchFamily="18" charset="0"/>
                <a:cs typeface="Times New Roman" panose="02020603050405020304" pitchFamily="18" charset="0"/>
              </a:rPr>
              <a:t>       exchange of photons</a:t>
            </a:r>
          </a:p>
          <a:p>
            <a:r>
              <a:rPr lang="en-US" sz="1400" dirty="0">
                <a:latin typeface="Times New Roman" panose="02020603050405020304" pitchFamily="18" charset="0"/>
                <a:cs typeface="Times New Roman" panose="02020603050405020304" pitchFamily="18" charset="0"/>
              </a:rPr>
              <a:t>       exchange of massive bosons</a:t>
            </a:r>
          </a:p>
          <a:p>
            <a:r>
              <a:rPr lang="en-US" sz="1400" dirty="0">
                <a:latin typeface="Times New Roman" panose="02020603050405020304" pitchFamily="18" charset="0"/>
                <a:cs typeface="Times New Roman" panose="02020603050405020304" pitchFamily="18" charset="0"/>
              </a:rPr>
              <a:t>       Yukawa potential</a:t>
            </a:r>
          </a:p>
          <a:p>
            <a:r>
              <a:rPr lang="en-US" sz="1400" dirty="0">
                <a:latin typeface="Times New Roman" panose="02020603050405020304" pitchFamily="18" charset="0"/>
                <a:cs typeface="Times New Roman" panose="02020603050405020304" pitchFamily="18" charset="0"/>
              </a:rPr>
              <a:t>       Weak, electromagnetic, strong interaction</a:t>
            </a:r>
            <a:endParaRPr lang="en-US" sz="1400" dirty="0">
              <a:latin typeface="Times New Roman"/>
              <a:cs typeface="Times New Roman"/>
            </a:endParaRPr>
          </a:p>
          <a:p>
            <a:pPr marL="285750" indent="-285750">
              <a:buFont typeface="Wingdings" panose="05000000000000000000" pitchFamily="2" charset="2"/>
              <a:buChar char="v"/>
            </a:pPr>
            <a:r>
              <a:rPr lang="en-US" dirty="0">
                <a:solidFill>
                  <a:srgbClr val="0000CC"/>
                </a:solidFill>
                <a:latin typeface="Times New Roman"/>
                <a:cs typeface="Times New Roman"/>
              </a:rPr>
              <a:t>Leptons</a:t>
            </a:r>
          </a:p>
          <a:p>
            <a:r>
              <a:rPr lang="en-US" sz="1400" dirty="0">
                <a:latin typeface="Times New Roman"/>
                <a:cs typeface="Times New Roman"/>
              </a:rPr>
              <a:t>       Weak interaction (beta decay)</a:t>
            </a:r>
          </a:p>
          <a:p>
            <a:r>
              <a:rPr lang="en-US" sz="1400" dirty="0">
                <a:latin typeface="Times New Roman"/>
                <a:cs typeface="Times New Roman"/>
              </a:rPr>
              <a:t>        Electron, muon, tau</a:t>
            </a:r>
          </a:p>
          <a:p>
            <a:r>
              <a:rPr lang="en-US" sz="1400" dirty="0">
                <a:latin typeface="Times New Roman"/>
                <a:cs typeface="Times New Roman"/>
              </a:rPr>
              <a:t>        Tau decay</a:t>
            </a:r>
          </a:p>
          <a:p>
            <a:r>
              <a:rPr lang="en-US" sz="1400" dirty="0">
                <a:latin typeface="Times New Roman"/>
                <a:cs typeface="Times New Roman"/>
              </a:rPr>
              <a:t>        Lepton conservation</a:t>
            </a:r>
          </a:p>
          <a:p>
            <a:pPr marL="285750" indent="-285750">
              <a:buFont typeface="Wingdings" panose="05000000000000000000" pitchFamily="2" charset="2"/>
              <a:buChar char="v"/>
            </a:pPr>
            <a:r>
              <a:rPr lang="en-US" dirty="0">
                <a:solidFill>
                  <a:srgbClr val="0000CC"/>
                </a:solidFill>
                <a:latin typeface="Times New Roman"/>
                <a:cs typeface="Times New Roman"/>
              </a:rPr>
              <a:t>Quarks</a:t>
            </a:r>
          </a:p>
          <a:p>
            <a:r>
              <a:rPr lang="en-US" sz="1400" dirty="0">
                <a:latin typeface="Times New Roman"/>
                <a:cs typeface="Times New Roman"/>
              </a:rPr>
              <a:t>       Example of baryons and meson</a:t>
            </a:r>
          </a:p>
          <a:p>
            <a:r>
              <a:rPr lang="en-US" sz="1400" dirty="0">
                <a:latin typeface="Times New Roman"/>
                <a:cs typeface="Times New Roman"/>
              </a:rPr>
              <a:t>       Quark number conservation</a:t>
            </a:r>
          </a:p>
          <a:p>
            <a:r>
              <a:rPr lang="en-US" sz="1400" dirty="0">
                <a:latin typeface="Times New Roman"/>
                <a:cs typeface="Times New Roman"/>
              </a:rPr>
              <a:t>       Isospin</a:t>
            </a:r>
          </a:p>
          <a:p>
            <a:r>
              <a:rPr lang="en-US" sz="1400" dirty="0">
                <a:latin typeface="Times New Roman"/>
                <a:cs typeface="Times New Roman"/>
              </a:rPr>
              <a:t>       Color a new quantum number</a:t>
            </a:r>
          </a:p>
          <a:p>
            <a:pPr marL="285750" indent="-285750">
              <a:buFont typeface="Wingdings" panose="05000000000000000000" pitchFamily="2" charset="2"/>
              <a:buChar char="v"/>
            </a:pPr>
            <a:r>
              <a:rPr lang="en-US" dirty="0">
                <a:solidFill>
                  <a:srgbClr val="0000CC"/>
                </a:solidFill>
                <a:latin typeface="Times New Roman"/>
                <a:cs typeface="Times New Roman"/>
              </a:rPr>
              <a:t>Summary &amp; Open Questions</a:t>
            </a:r>
          </a:p>
          <a:p>
            <a:pPr marL="285750" indent="-285750">
              <a:buFont typeface="Wingdings" panose="05000000000000000000" pitchFamily="2" charset="2"/>
              <a:buChar char="v"/>
            </a:pPr>
            <a:r>
              <a:rPr lang="en-US" dirty="0">
                <a:solidFill>
                  <a:srgbClr val="0000CC"/>
                </a:solidFill>
                <a:latin typeface="Times New Roman"/>
                <a:cs typeface="Times New Roman"/>
              </a:rPr>
              <a:t>Beyond the Standard Model</a:t>
            </a:r>
          </a:p>
        </p:txBody>
      </p:sp>
      <p:pic>
        <p:nvPicPr>
          <p:cNvPr id="5" name="Picture 2" descr="C:\Documents and Settings\molson\My Documents\pao\struct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000" y="612000"/>
            <a:ext cx="2104034" cy="21232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12_quarks_antiquarks.gif                                       000083DDMacintosh HD                   ABA781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0000" y="2880000"/>
            <a:ext cx="2518850" cy="21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080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Matter Waves for Particles with Spin</a:t>
            </a:r>
          </a:p>
        </p:txBody>
      </p:sp>
      <mc:AlternateContent xmlns:mc="http://schemas.openxmlformats.org/markup-compatibility/2006" xmlns:a14="http://schemas.microsoft.com/office/drawing/2010/main">
        <mc:Choice Requires="a14">
          <p:sp>
            <p:nvSpPr>
              <p:cNvPr id="3" name="Textfeld 2"/>
              <p:cNvSpPr txBox="1"/>
              <p:nvPr/>
            </p:nvSpPr>
            <p:spPr>
              <a:xfrm>
                <a:off x="720000" y="720000"/>
                <a:ext cx="4424609" cy="98405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i="1" smtClean="0">
                              <a:latin typeface="Cambria Math" panose="02040503050406030204" pitchFamily="18" charset="0"/>
                            </a:rPr>
                          </m:ctrlPr>
                        </m:dPr>
                        <m:e>
                          <m:r>
                            <a:rPr lang="en-US" i="1" smtClean="0">
                              <a:latin typeface="Cambria Math"/>
                              <a:ea typeface="Cambria Math"/>
                            </a:rPr>
                            <m:t>𝛽</m:t>
                          </m:r>
                          <m:r>
                            <a:rPr lang="de-DE" b="0" i="1" smtClean="0">
                              <a:latin typeface="Cambria Math"/>
                              <a:ea typeface="Cambria Math"/>
                            </a:rPr>
                            <m:t>𝑚</m:t>
                          </m:r>
                          <m:sSup>
                            <m:sSupPr>
                              <m:ctrlPr>
                                <a:rPr lang="de-DE" b="0" i="1" smtClean="0">
                                  <a:latin typeface="Cambria Math" panose="02040503050406030204" pitchFamily="18" charset="0"/>
                                  <a:ea typeface="Cambria Math"/>
                                </a:rPr>
                              </m:ctrlPr>
                            </m:sSupPr>
                            <m:e>
                              <m:r>
                                <a:rPr lang="de-DE" b="0" i="1" smtClean="0">
                                  <a:latin typeface="Cambria Math"/>
                                  <a:ea typeface="Cambria Math"/>
                                </a:rPr>
                                <m:t>𝑐</m:t>
                              </m:r>
                            </m:e>
                            <m:sup>
                              <m:r>
                                <a:rPr lang="de-DE" b="0" i="1" smtClean="0">
                                  <a:latin typeface="Cambria Math"/>
                                  <a:ea typeface="Cambria Math"/>
                                </a:rPr>
                                <m:t>2</m:t>
                              </m:r>
                            </m:sup>
                          </m:sSup>
                          <m:r>
                            <a:rPr lang="de-DE" b="0" i="1" smtClean="0">
                              <a:latin typeface="Cambria Math"/>
                              <a:ea typeface="Cambria Math"/>
                            </a:rPr>
                            <m:t>+</m:t>
                          </m:r>
                          <m:nary>
                            <m:naryPr>
                              <m:chr m:val="∑"/>
                              <m:ctrlPr>
                                <a:rPr lang="de-DE" b="0" i="1" smtClean="0">
                                  <a:latin typeface="Cambria Math" panose="02040503050406030204" pitchFamily="18" charset="0"/>
                                  <a:ea typeface="Cambria Math"/>
                                </a:rPr>
                              </m:ctrlPr>
                            </m:naryPr>
                            <m:sub>
                              <m:r>
                                <m:rPr>
                                  <m:brk m:alnAt="23"/>
                                </m:rPr>
                                <a:rPr lang="de-DE" b="0" i="1" smtClean="0">
                                  <a:latin typeface="Cambria Math"/>
                                  <a:ea typeface="Cambria Math"/>
                                </a:rPr>
                                <m:t>𝑘</m:t>
                              </m:r>
                              <m:r>
                                <a:rPr lang="de-DE" b="0" i="1" smtClean="0">
                                  <a:latin typeface="Cambria Math"/>
                                  <a:ea typeface="Cambria Math"/>
                                </a:rPr>
                                <m:t>=1</m:t>
                              </m:r>
                            </m:sub>
                            <m:sup>
                              <m:r>
                                <a:rPr lang="de-DE" b="0" i="1" smtClean="0">
                                  <a:latin typeface="Cambria Math"/>
                                  <a:ea typeface="Cambria Math"/>
                                </a:rPr>
                                <m:t>3</m:t>
                              </m:r>
                            </m:sup>
                            <m:e>
                              <m:sSub>
                                <m:sSubPr>
                                  <m:ctrlPr>
                                    <a:rPr lang="de-DE" b="0" i="1" smtClean="0">
                                      <a:latin typeface="Cambria Math" panose="02040503050406030204" pitchFamily="18" charset="0"/>
                                      <a:ea typeface="Cambria Math"/>
                                    </a:rPr>
                                  </m:ctrlPr>
                                </m:sSubPr>
                                <m:e>
                                  <m:r>
                                    <a:rPr lang="de-DE" b="0" i="1" smtClean="0">
                                      <a:latin typeface="Cambria Math"/>
                                      <a:ea typeface="Cambria Math"/>
                                    </a:rPr>
                                    <m:t>𝛼</m:t>
                                  </m:r>
                                </m:e>
                                <m:sub>
                                  <m:r>
                                    <a:rPr lang="de-DE" b="0" i="1" smtClean="0">
                                      <a:latin typeface="Cambria Math"/>
                                      <a:ea typeface="Cambria Math"/>
                                    </a:rPr>
                                    <m:t>𝑘</m:t>
                                  </m:r>
                                </m:sub>
                              </m:sSub>
                              <m:sSub>
                                <m:sSubPr>
                                  <m:ctrlPr>
                                    <a:rPr lang="de-DE" b="0" i="1" smtClean="0">
                                      <a:latin typeface="Cambria Math" panose="02040503050406030204" pitchFamily="18" charset="0"/>
                                      <a:ea typeface="Cambria Math"/>
                                    </a:rPr>
                                  </m:ctrlPr>
                                </m:sSubPr>
                                <m:e>
                                  <m:r>
                                    <a:rPr lang="de-DE" b="0" i="1" smtClean="0">
                                      <a:latin typeface="Cambria Math"/>
                                      <a:ea typeface="Cambria Math"/>
                                    </a:rPr>
                                    <m:t>𝑝</m:t>
                                  </m:r>
                                </m:e>
                                <m:sub>
                                  <m:r>
                                    <a:rPr lang="de-DE" b="0" i="1" smtClean="0">
                                      <a:latin typeface="Cambria Math"/>
                                      <a:ea typeface="Cambria Math"/>
                                    </a:rPr>
                                    <m:t>𝑘</m:t>
                                  </m:r>
                                </m:sub>
                              </m:sSub>
                              <m:r>
                                <a:rPr lang="de-DE" b="0" i="1" smtClean="0">
                                  <a:latin typeface="Cambria Math"/>
                                  <a:ea typeface="Cambria Math"/>
                                </a:rPr>
                                <m:t>𝑐</m:t>
                              </m:r>
                            </m:e>
                          </m:nary>
                        </m:e>
                      </m:d>
                      <m:r>
                        <a:rPr lang="en-US" i="1" smtClean="0">
                          <a:latin typeface="Cambria Math"/>
                          <a:ea typeface="Cambria Math"/>
                        </a:rPr>
                        <m:t>𝜓</m:t>
                      </m:r>
                      <m:d>
                        <m:dPr>
                          <m:ctrlPr>
                            <a:rPr lang="en-US" i="1" smtClean="0">
                              <a:latin typeface="Cambria Math" panose="02040503050406030204" pitchFamily="18" charset="0"/>
                              <a:ea typeface="Cambria Math"/>
                            </a:rPr>
                          </m:ctrlPr>
                        </m:dPr>
                        <m:e>
                          <m:r>
                            <a:rPr lang="de-DE" b="0" i="1" smtClean="0">
                              <a:latin typeface="Cambria Math"/>
                              <a:ea typeface="Cambria Math"/>
                            </a:rPr>
                            <m:t>𝑥</m:t>
                          </m:r>
                          <m:r>
                            <a:rPr lang="de-DE" b="0" i="1" smtClean="0">
                              <a:latin typeface="Cambria Math"/>
                              <a:ea typeface="Cambria Math"/>
                            </a:rPr>
                            <m:t>,</m:t>
                          </m:r>
                          <m:r>
                            <a:rPr lang="de-DE" b="0" i="1" smtClean="0">
                              <a:latin typeface="Cambria Math"/>
                              <a:ea typeface="Cambria Math"/>
                            </a:rPr>
                            <m:t>𝑡</m:t>
                          </m:r>
                        </m:e>
                      </m:d>
                      <m:r>
                        <a:rPr lang="de-DE" b="0" i="1" smtClean="0">
                          <a:latin typeface="Cambria Math"/>
                          <a:ea typeface="Cambria Math"/>
                        </a:rPr>
                        <m:t>=</m:t>
                      </m:r>
                      <m:r>
                        <a:rPr lang="de-DE" b="0" i="1" smtClean="0">
                          <a:latin typeface="Cambria Math"/>
                          <a:ea typeface="Cambria Math"/>
                        </a:rPr>
                        <m:t>𝑖</m:t>
                      </m:r>
                      <m:r>
                        <a:rPr lang="de-DE" b="0" i="1" smtClean="0">
                          <a:latin typeface="Cambria Math"/>
                          <a:ea typeface="Cambria Math"/>
                        </a:rPr>
                        <m:t>ℏ</m:t>
                      </m:r>
                      <m:f>
                        <m:fPr>
                          <m:ctrlPr>
                            <a:rPr lang="de-DE" b="0" i="1" smtClean="0">
                              <a:latin typeface="Cambria Math" panose="02040503050406030204" pitchFamily="18" charset="0"/>
                              <a:ea typeface="Cambria Math"/>
                            </a:rPr>
                          </m:ctrlPr>
                        </m:fPr>
                        <m:num>
                          <m:r>
                            <a:rPr lang="de-DE" b="0" i="1" smtClean="0">
                              <a:latin typeface="Cambria Math"/>
                              <a:ea typeface="Cambria Math"/>
                            </a:rPr>
                            <m:t>𝜕𝜓</m:t>
                          </m:r>
                          <m:d>
                            <m:dPr>
                              <m:ctrlPr>
                                <a:rPr lang="de-DE" b="0" i="1" smtClean="0">
                                  <a:latin typeface="Cambria Math" panose="02040503050406030204" pitchFamily="18" charset="0"/>
                                  <a:ea typeface="Cambria Math"/>
                                </a:rPr>
                              </m:ctrlPr>
                            </m:dPr>
                            <m:e>
                              <m:r>
                                <a:rPr lang="de-DE" b="0" i="1" smtClean="0">
                                  <a:latin typeface="Cambria Math"/>
                                  <a:ea typeface="Cambria Math"/>
                                </a:rPr>
                                <m:t>𝑥</m:t>
                              </m:r>
                              <m:r>
                                <a:rPr lang="de-DE" b="0" i="1" smtClean="0">
                                  <a:latin typeface="Cambria Math"/>
                                  <a:ea typeface="Cambria Math"/>
                                </a:rPr>
                                <m:t>,</m:t>
                              </m:r>
                              <m:r>
                                <a:rPr lang="de-DE" b="0" i="1" smtClean="0">
                                  <a:latin typeface="Cambria Math"/>
                                  <a:ea typeface="Cambria Math"/>
                                </a:rPr>
                                <m:t>𝑡</m:t>
                              </m:r>
                            </m:e>
                          </m:d>
                        </m:num>
                        <m:den>
                          <m:r>
                            <a:rPr lang="de-DE" b="0" i="1" smtClean="0">
                              <a:latin typeface="Cambria Math"/>
                              <a:ea typeface="Cambria Math"/>
                            </a:rPr>
                            <m:t>𝜕</m:t>
                          </m:r>
                          <m:r>
                            <a:rPr lang="de-DE" b="0" i="1" smtClean="0">
                              <a:latin typeface="Cambria Math"/>
                              <a:ea typeface="Cambria Math"/>
                            </a:rPr>
                            <m:t>𝑡</m:t>
                          </m:r>
                        </m:den>
                      </m:f>
                    </m:oMath>
                  </m:oMathPara>
                </a14:m>
                <a:endParaRPr lang="en-US" dirty="0"/>
              </a:p>
            </p:txBody>
          </p:sp>
        </mc:Choice>
        <mc:Fallback xmlns="">
          <p:sp>
            <p:nvSpPr>
              <p:cNvPr id="3" name="Textfeld 2"/>
              <p:cNvSpPr txBox="1">
                <a:spLocks noRot="1" noChangeAspect="1" noMove="1" noResize="1" noEditPoints="1" noAdjustHandles="1" noChangeArrowheads="1" noChangeShapeType="1" noTextEdit="1"/>
              </p:cNvSpPr>
              <p:nvPr/>
            </p:nvSpPr>
            <p:spPr>
              <a:xfrm>
                <a:off x="720000" y="720000"/>
                <a:ext cx="4424609" cy="984052"/>
              </a:xfrm>
              <a:prstGeom prst="rect">
                <a:avLst/>
              </a:prstGeom>
              <a:blipFill rotWithShape="1">
                <a:blip r:embed="rId2"/>
                <a:stretch>
                  <a:fillRect/>
                </a:stretch>
              </a:blipFill>
            </p:spPr>
            <p:txBody>
              <a:bodyPr/>
              <a:lstStyle/>
              <a:p>
                <a:r>
                  <a:rPr lang="en-US">
                    <a:noFill/>
                  </a:rPr>
                  <a:t> </a:t>
                </a:r>
              </a:p>
            </p:txBody>
          </p:sp>
        </mc:Fallback>
      </mc:AlternateContent>
      <p:sp>
        <p:nvSpPr>
          <p:cNvPr id="4" name="Textfeld 3"/>
          <p:cNvSpPr txBox="1"/>
          <p:nvPr/>
        </p:nvSpPr>
        <p:spPr>
          <a:xfrm>
            <a:off x="3240000" y="1620000"/>
            <a:ext cx="1098378" cy="276999"/>
          </a:xfrm>
          <a:prstGeom prst="rect">
            <a:avLst/>
          </a:prstGeom>
          <a:noFill/>
        </p:spPr>
        <p:txBody>
          <a:bodyPr wrap="none" rtlCol="0">
            <a:spAutoFit/>
          </a:bodyPr>
          <a:lstStyle/>
          <a:p>
            <a:r>
              <a:rPr lang="en-US" sz="1200" dirty="0">
                <a:solidFill>
                  <a:srgbClr val="0000CC"/>
                </a:solidFill>
              </a:rPr>
              <a:t>Dirac equation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6000" y="576004"/>
            <a:ext cx="2419048" cy="150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p:cNvSpPr txBox="1"/>
          <p:nvPr/>
        </p:nvSpPr>
        <p:spPr>
          <a:xfrm>
            <a:off x="7092280" y="2088000"/>
            <a:ext cx="1770036" cy="307777"/>
          </a:xfrm>
          <a:prstGeom prst="rect">
            <a:avLst/>
          </a:prstGeom>
          <a:noFill/>
        </p:spPr>
        <p:txBody>
          <a:bodyPr wrap="none" rtlCol="0">
            <a:spAutoFit/>
          </a:bodyPr>
          <a:lstStyle/>
          <a:p>
            <a:r>
              <a:rPr lang="en-US" sz="1400" dirty="0"/>
              <a:t>Paul Dirac 1902-1984</a:t>
            </a:r>
          </a:p>
        </p:txBody>
      </p:sp>
      <mc:AlternateContent xmlns:mc="http://schemas.openxmlformats.org/markup-compatibility/2006" xmlns:a14="http://schemas.microsoft.com/office/drawing/2010/main">
        <mc:Choice Requires="a14">
          <p:sp>
            <p:nvSpPr>
              <p:cNvPr id="6" name="Textfeld 5"/>
              <p:cNvSpPr txBox="1"/>
              <p:nvPr/>
            </p:nvSpPr>
            <p:spPr>
              <a:xfrm>
                <a:off x="720000" y="3600000"/>
                <a:ext cx="2275175" cy="3916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a:rPr>
                        <m:t>𝑖</m:t>
                      </m:r>
                      <m:r>
                        <a:rPr lang="de-DE" b="0" i="1" smtClean="0">
                          <a:latin typeface="Cambria Math"/>
                          <a:ea typeface="Cambria Math"/>
                        </a:rPr>
                        <m:t>ℏ</m:t>
                      </m:r>
                      <m:sSup>
                        <m:sSupPr>
                          <m:ctrlPr>
                            <a:rPr lang="de-DE" b="0" i="1" smtClean="0">
                              <a:latin typeface="Cambria Math" panose="02040503050406030204" pitchFamily="18" charset="0"/>
                              <a:ea typeface="Cambria Math"/>
                            </a:rPr>
                          </m:ctrlPr>
                        </m:sSupPr>
                        <m:e>
                          <m:r>
                            <a:rPr lang="de-DE" b="0" i="1" smtClean="0">
                              <a:latin typeface="Cambria Math"/>
                              <a:ea typeface="Cambria Math"/>
                            </a:rPr>
                            <m:t>𝛾</m:t>
                          </m:r>
                        </m:e>
                        <m:sup>
                          <m:r>
                            <a:rPr lang="de-DE" b="0" i="1" smtClean="0">
                              <a:latin typeface="Cambria Math"/>
                              <a:ea typeface="Cambria Math"/>
                            </a:rPr>
                            <m:t>𝜇</m:t>
                          </m:r>
                        </m:sup>
                      </m:sSup>
                      <m:sSub>
                        <m:sSubPr>
                          <m:ctrlPr>
                            <a:rPr lang="de-DE" b="0" i="1" smtClean="0">
                              <a:latin typeface="Cambria Math" panose="02040503050406030204" pitchFamily="18" charset="0"/>
                              <a:ea typeface="Cambria Math"/>
                            </a:rPr>
                          </m:ctrlPr>
                        </m:sSubPr>
                        <m:e>
                          <m:r>
                            <a:rPr lang="de-DE" b="0" i="1" smtClean="0">
                              <a:latin typeface="Cambria Math"/>
                              <a:ea typeface="Cambria Math"/>
                            </a:rPr>
                            <m:t>𝜕</m:t>
                          </m:r>
                        </m:e>
                        <m:sub>
                          <m:r>
                            <a:rPr lang="de-DE" b="0" i="1" smtClean="0">
                              <a:latin typeface="Cambria Math"/>
                              <a:ea typeface="Cambria Math"/>
                            </a:rPr>
                            <m:t>𝜇</m:t>
                          </m:r>
                        </m:sub>
                      </m:sSub>
                      <m:r>
                        <a:rPr lang="de-DE" b="0" i="1" smtClean="0">
                          <a:latin typeface="Cambria Math"/>
                          <a:ea typeface="Cambria Math"/>
                        </a:rPr>
                        <m:t>𝜓</m:t>
                      </m:r>
                      <m:r>
                        <a:rPr lang="de-DE" b="0" i="1" smtClean="0">
                          <a:latin typeface="Cambria Math"/>
                          <a:ea typeface="Cambria Math"/>
                        </a:rPr>
                        <m:t>−</m:t>
                      </m:r>
                      <m:r>
                        <a:rPr lang="de-DE" b="0" i="1" smtClean="0">
                          <a:latin typeface="Cambria Math"/>
                          <a:ea typeface="Cambria Math"/>
                        </a:rPr>
                        <m:t>𝑚𝑐</m:t>
                      </m:r>
                      <m:r>
                        <a:rPr lang="de-DE" b="0" i="1" smtClean="0">
                          <a:latin typeface="Cambria Math"/>
                          <a:ea typeface="Cambria Math"/>
                        </a:rPr>
                        <m:t>𝜓</m:t>
                      </m:r>
                      <m:r>
                        <a:rPr lang="de-DE" b="0" i="1" smtClean="0">
                          <a:latin typeface="Cambria Math"/>
                          <a:ea typeface="Cambria Math"/>
                        </a:rPr>
                        <m:t>=0</m:t>
                      </m:r>
                    </m:oMath>
                  </m:oMathPara>
                </a14:m>
                <a:endParaRPr lang="en-US" dirty="0"/>
              </a:p>
            </p:txBody>
          </p:sp>
        </mc:Choice>
        <mc:Fallback xmlns="">
          <p:sp>
            <p:nvSpPr>
              <p:cNvPr id="6" name="Textfeld 5"/>
              <p:cNvSpPr txBox="1">
                <a:spLocks noRot="1" noChangeAspect="1" noMove="1" noResize="1" noEditPoints="1" noAdjustHandles="1" noChangeArrowheads="1" noChangeShapeType="1" noTextEdit="1"/>
              </p:cNvSpPr>
              <p:nvPr/>
            </p:nvSpPr>
            <p:spPr>
              <a:xfrm>
                <a:off x="720000" y="3600000"/>
                <a:ext cx="2275175" cy="391646"/>
              </a:xfrm>
              <a:prstGeom prst="rect">
                <a:avLst/>
              </a:prstGeom>
              <a:blipFill rotWithShape="1">
                <a:blip r:embed="rId4"/>
                <a:stretch>
                  <a:fillRect b="-78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feld 6"/>
              <p:cNvSpPr txBox="1"/>
              <p:nvPr/>
            </p:nvSpPr>
            <p:spPr>
              <a:xfrm>
                <a:off x="720000" y="4131072"/>
                <a:ext cx="1609351" cy="6053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i="1" smtClean="0">
                              <a:latin typeface="Cambria Math"/>
                              <a:ea typeface="Cambria Math"/>
                            </a:rPr>
                            <m:t>𝛾</m:t>
                          </m:r>
                        </m:e>
                        <m:sup>
                          <m:r>
                            <a:rPr lang="de-DE" b="0" i="1" smtClean="0">
                              <a:latin typeface="Cambria Math"/>
                            </a:rPr>
                            <m:t>0</m:t>
                          </m:r>
                        </m:sup>
                      </m:sSup>
                      <m:r>
                        <a:rPr lang="de-DE" b="0" i="1" smtClean="0">
                          <a:latin typeface="Cambria Math"/>
                        </a:rPr>
                        <m:t>=</m:t>
                      </m:r>
                      <m:d>
                        <m:dPr>
                          <m:ctrlPr>
                            <a:rPr lang="de-DE" b="0" i="1" smtClean="0">
                              <a:latin typeface="Cambria Math" panose="02040503050406030204" pitchFamily="18" charset="0"/>
                            </a:rPr>
                          </m:ctrlPr>
                        </m:dPr>
                        <m:e>
                          <m:m>
                            <m:mPr>
                              <m:mcs>
                                <m:mc>
                                  <m:mcPr>
                                    <m:count m:val="2"/>
                                    <m:mcJc m:val="center"/>
                                  </m:mcPr>
                                </m:mc>
                              </m:mcs>
                              <m:ctrlPr>
                                <a:rPr lang="de-DE" b="0" i="1" smtClean="0">
                                  <a:latin typeface="Cambria Math" panose="02040503050406030204" pitchFamily="18" charset="0"/>
                                </a:rPr>
                              </m:ctrlPr>
                            </m:mPr>
                            <m:mr>
                              <m:e>
                                <m:sSub>
                                  <m:sSubPr>
                                    <m:ctrlPr>
                                      <a:rPr lang="de-DE" b="0" i="1" smtClean="0">
                                        <a:latin typeface="Cambria Math" panose="02040503050406030204" pitchFamily="18" charset="0"/>
                                      </a:rPr>
                                    </m:ctrlPr>
                                  </m:sSubPr>
                                  <m:e>
                                    <m:r>
                                      <a:rPr lang="de-DE" b="0" i="1" smtClean="0">
                                        <a:latin typeface="Cambria Math"/>
                                      </a:rPr>
                                      <m:t>𝐼</m:t>
                                    </m:r>
                                  </m:e>
                                  <m:sub>
                                    <m:r>
                                      <a:rPr lang="de-DE" b="0" i="1" smtClean="0">
                                        <a:latin typeface="Cambria Math"/>
                                      </a:rPr>
                                      <m:t>2</m:t>
                                    </m:r>
                                  </m:sub>
                                </m:sSub>
                              </m:e>
                              <m:e>
                                <m:r>
                                  <a:rPr lang="de-DE" b="0" i="1" smtClean="0">
                                    <a:latin typeface="Cambria Math"/>
                                  </a:rPr>
                                  <m:t>0</m:t>
                                </m:r>
                              </m:e>
                            </m:mr>
                            <m:mr>
                              <m:e>
                                <m:r>
                                  <a:rPr lang="de-DE" b="0" i="1" smtClean="0">
                                    <a:latin typeface="Cambria Math"/>
                                  </a:rPr>
                                  <m:t>0</m:t>
                                </m:r>
                              </m:e>
                              <m:e>
                                <m:sSub>
                                  <m:sSubPr>
                                    <m:ctrlPr>
                                      <a:rPr lang="de-DE" b="0" i="1" smtClean="0">
                                        <a:latin typeface="Cambria Math" panose="02040503050406030204" pitchFamily="18" charset="0"/>
                                      </a:rPr>
                                    </m:ctrlPr>
                                  </m:sSubPr>
                                  <m:e>
                                    <m:r>
                                      <a:rPr lang="de-DE" b="0" i="1" smtClean="0">
                                        <a:latin typeface="Cambria Math"/>
                                      </a:rPr>
                                      <m:t>𝐼</m:t>
                                    </m:r>
                                  </m:e>
                                  <m:sub>
                                    <m:r>
                                      <a:rPr lang="de-DE" b="0" i="1" smtClean="0">
                                        <a:latin typeface="Cambria Math"/>
                                      </a:rPr>
                                      <m:t>2</m:t>
                                    </m:r>
                                  </m:sub>
                                </m:sSub>
                              </m:e>
                            </m:mr>
                          </m:m>
                        </m:e>
                      </m:d>
                    </m:oMath>
                  </m:oMathPara>
                </a14:m>
                <a:endParaRPr lang="en-US" dirty="0"/>
              </a:p>
            </p:txBody>
          </p:sp>
        </mc:Choice>
        <mc:Fallback xmlns="">
          <p:sp>
            <p:nvSpPr>
              <p:cNvPr id="7" name="Textfeld 6"/>
              <p:cNvSpPr txBox="1">
                <a:spLocks noRot="1" noChangeAspect="1" noMove="1" noResize="1" noEditPoints="1" noAdjustHandles="1" noChangeArrowheads="1" noChangeShapeType="1" noTextEdit="1"/>
              </p:cNvSpPr>
              <p:nvPr/>
            </p:nvSpPr>
            <p:spPr>
              <a:xfrm>
                <a:off x="720000" y="4131072"/>
                <a:ext cx="1609351" cy="605359"/>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feld 7"/>
              <p:cNvSpPr txBox="1"/>
              <p:nvPr/>
            </p:nvSpPr>
            <p:spPr>
              <a:xfrm>
                <a:off x="2520000" y="4131072"/>
                <a:ext cx="1878206" cy="60830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i="1" smtClean="0">
                              <a:latin typeface="Cambria Math"/>
                              <a:ea typeface="Cambria Math"/>
                            </a:rPr>
                            <m:t>𝛾</m:t>
                          </m:r>
                        </m:e>
                        <m:sup>
                          <m:r>
                            <a:rPr lang="de-DE" b="0" i="1" smtClean="0">
                              <a:latin typeface="Cambria Math"/>
                            </a:rPr>
                            <m:t>1</m:t>
                          </m:r>
                        </m:sup>
                      </m:sSup>
                      <m:r>
                        <a:rPr lang="de-DE" b="0" i="1" smtClean="0">
                          <a:latin typeface="Cambria Math"/>
                        </a:rPr>
                        <m:t>=</m:t>
                      </m:r>
                      <m:d>
                        <m:dPr>
                          <m:ctrlPr>
                            <a:rPr lang="de-DE" b="0" i="1" smtClean="0">
                              <a:latin typeface="Cambria Math" panose="02040503050406030204" pitchFamily="18" charset="0"/>
                            </a:rPr>
                          </m:ctrlPr>
                        </m:dPr>
                        <m:e>
                          <m:m>
                            <m:mPr>
                              <m:mcs>
                                <m:mc>
                                  <m:mcPr>
                                    <m:count m:val="2"/>
                                    <m:mcJc m:val="center"/>
                                  </m:mcPr>
                                </m:mc>
                              </m:mcs>
                              <m:ctrlPr>
                                <a:rPr lang="de-DE" b="0" i="1" smtClean="0">
                                  <a:latin typeface="Cambria Math" panose="02040503050406030204" pitchFamily="18" charset="0"/>
                                </a:rPr>
                              </m:ctrlPr>
                            </m:mPr>
                            <m:mr>
                              <m:e>
                                <m:r>
                                  <m:rPr>
                                    <m:brk m:alnAt="7"/>
                                  </m:rPr>
                                  <a:rPr lang="de-DE" b="0" i="1" smtClean="0">
                                    <a:latin typeface="Cambria Math"/>
                                  </a:rPr>
                                  <m:t>0</m:t>
                                </m:r>
                              </m:e>
                              <m:e>
                                <m:sSub>
                                  <m:sSubPr>
                                    <m:ctrlPr>
                                      <a:rPr lang="de-DE" b="0" i="1" smtClean="0">
                                        <a:latin typeface="Cambria Math" panose="02040503050406030204" pitchFamily="18" charset="0"/>
                                      </a:rPr>
                                    </m:ctrlPr>
                                  </m:sSubPr>
                                  <m:e>
                                    <m:r>
                                      <a:rPr lang="de-DE" b="0" i="1" smtClean="0">
                                        <a:latin typeface="Cambria Math"/>
                                        <a:ea typeface="Cambria Math"/>
                                      </a:rPr>
                                      <m:t>𝜎</m:t>
                                    </m:r>
                                  </m:e>
                                  <m:sub>
                                    <m:r>
                                      <a:rPr lang="de-DE" b="0" i="1" smtClean="0">
                                        <a:latin typeface="Cambria Math"/>
                                      </a:rPr>
                                      <m:t>𝑥</m:t>
                                    </m:r>
                                  </m:sub>
                                </m:sSub>
                              </m:e>
                            </m:mr>
                            <m:mr>
                              <m:e>
                                <m:sSub>
                                  <m:sSubPr>
                                    <m:ctrlPr>
                                      <a:rPr lang="de-DE" b="0" i="1" smtClean="0">
                                        <a:latin typeface="Cambria Math" panose="02040503050406030204" pitchFamily="18" charset="0"/>
                                      </a:rPr>
                                    </m:ctrlPr>
                                  </m:sSubPr>
                                  <m:e>
                                    <m:r>
                                      <a:rPr lang="de-DE" b="0" i="1" smtClean="0">
                                        <a:latin typeface="Cambria Math"/>
                                      </a:rPr>
                                      <m:t>−</m:t>
                                    </m:r>
                                    <m:r>
                                      <a:rPr lang="de-DE" b="0" i="1" smtClean="0">
                                        <a:latin typeface="Cambria Math"/>
                                        <a:ea typeface="Cambria Math"/>
                                      </a:rPr>
                                      <m:t>𝜎</m:t>
                                    </m:r>
                                  </m:e>
                                  <m:sub>
                                    <m:r>
                                      <a:rPr lang="de-DE" b="0" i="1" smtClean="0">
                                        <a:latin typeface="Cambria Math"/>
                                      </a:rPr>
                                      <m:t>𝑥</m:t>
                                    </m:r>
                                  </m:sub>
                                </m:sSub>
                              </m:e>
                              <m:e>
                                <m:r>
                                  <a:rPr lang="de-DE" b="0" i="1" smtClean="0">
                                    <a:latin typeface="Cambria Math"/>
                                  </a:rPr>
                                  <m:t>0</m:t>
                                </m:r>
                              </m:e>
                            </m:mr>
                          </m:m>
                        </m:e>
                      </m:d>
                    </m:oMath>
                  </m:oMathPara>
                </a14:m>
                <a:endParaRPr lang="en-US" dirty="0"/>
              </a:p>
            </p:txBody>
          </p:sp>
        </mc:Choice>
        <mc:Fallback xmlns="">
          <p:sp>
            <p:nvSpPr>
              <p:cNvPr id="8" name="Textfeld 7"/>
              <p:cNvSpPr txBox="1">
                <a:spLocks noRot="1" noChangeAspect="1" noMove="1" noResize="1" noEditPoints="1" noAdjustHandles="1" noChangeArrowheads="1" noChangeShapeType="1" noTextEdit="1"/>
              </p:cNvSpPr>
              <p:nvPr/>
            </p:nvSpPr>
            <p:spPr>
              <a:xfrm>
                <a:off x="2520000" y="4131072"/>
                <a:ext cx="1878206" cy="608308"/>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feld 8"/>
              <p:cNvSpPr txBox="1"/>
              <p:nvPr/>
            </p:nvSpPr>
            <p:spPr>
              <a:xfrm>
                <a:off x="4500000" y="4077072"/>
                <a:ext cx="1935082" cy="7146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i="1" smtClean="0">
                              <a:latin typeface="Cambria Math"/>
                              <a:ea typeface="Cambria Math"/>
                            </a:rPr>
                            <m:t>𝛾</m:t>
                          </m:r>
                        </m:e>
                        <m:sup>
                          <m:r>
                            <a:rPr lang="de-DE" b="0" i="1" smtClean="0">
                              <a:latin typeface="Cambria Math"/>
                            </a:rPr>
                            <m:t>2</m:t>
                          </m:r>
                        </m:sup>
                      </m:sSup>
                      <m:r>
                        <a:rPr lang="de-DE" b="0" i="1" smtClean="0">
                          <a:latin typeface="Cambria Math"/>
                        </a:rPr>
                        <m:t>=</m:t>
                      </m:r>
                      <m:d>
                        <m:dPr>
                          <m:ctrlPr>
                            <a:rPr lang="de-DE" b="0" i="1" smtClean="0">
                              <a:latin typeface="Cambria Math" panose="02040503050406030204" pitchFamily="18" charset="0"/>
                            </a:rPr>
                          </m:ctrlPr>
                        </m:dPr>
                        <m:e>
                          <m:m>
                            <m:mPr>
                              <m:mcs>
                                <m:mc>
                                  <m:mcPr>
                                    <m:count m:val="2"/>
                                    <m:mcJc m:val="center"/>
                                  </m:mcPr>
                                </m:mc>
                              </m:mcs>
                              <m:ctrlPr>
                                <a:rPr lang="de-DE" b="0" i="1" smtClean="0">
                                  <a:latin typeface="Cambria Math" panose="02040503050406030204" pitchFamily="18" charset="0"/>
                                </a:rPr>
                              </m:ctrlPr>
                            </m:mPr>
                            <m:mr>
                              <m:e>
                                <m:r>
                                  <m:rPr>
                                    <m:brk m:alnAt="7"/>
                                  </m:rPr>
                                  <a:rPr lang="de-DE" b="0" i="1" smtClean="0">
                                    <a:latin typeface="Cambria Math"/>
                                  </a:rPr>
                                  <m:t>0</m:t>
                                </m:r>
                              </m:e>
                              <m:e>
                                <m:sSub>
                                  <m:sSubPr>
                                    <m:ctrlPr>
                                      <a:rPr lang="de-DE" b="0" i="1" smtClean="0">
                                        <a:latin typeface="Cambria Math" panose="02040503050406030204" pitchFamily="18" charset="0"/>
                                      </a:rPr>
                                    </m:ctrlPr>
                                  </m:sSubPr>
                                  <m:e>
                                    <m:r>
                                      <a:rPr lang="de-DE" b="0" i="1" smtClean="0">
                                        <a:latin typeface="Cambria Math"/>
                                        <a:ea typeface="Cambria Math"/>
                                      </a:rPr>
                                      <m:t>𝜎</m:t>
                                    </m:r>
                                  </m:e>
                                  <m:sub>
                                    <m:r>
                                      <a:rPr lang="de-DE" b="0" i="1" smtClean="0">
                                        <a:latin typeface="Cambria Math"/>
                                      </a:rPr>
                                      <m:t>𝑦</m:t>
                                    </m:r>
                                  </m:sub>
                                </m:sSub>
                              </m:e>
                            </m:mr>
                            <m:mr>
                              <m:e>
                                <m:r>
                                  <a:rPr lang="de-DE" b="0" i="1" smtClean="0">
                                    <a:latin typeface="Cambria Math"/>
                                  </a:rPr>
                                  <m:t>−</m:t>
                                </m:r>
                                <m:sSub>
                                  <m:sSubPr>
                                    <m:ctrlPr>
                                      <a:rPr lang="de-DE" b="0" i="1" smtClean="0">
                                        <a:latin typeface="Cambria Math" panose="02040503050406030204" pitchFamily="18" charset="0"/>
                                      </a:rPr>
                                    </m:ctrlPr>
                                  </m:sSubPr>
                                  <m:e>
                                    <m:r>
                                      <a:rPr lang="de-DE" b="0" i="1" smtClean="0">
                                        <a:latin typeface="Cambria Math"/>
                                        <a:ea typeface="Cambria Math"/>
                                      </a:rPr>
                                      <m:t>𝜎</m:t>
                                    </m:r>
                                  </m:e>
                                  <m:sub>
                                    <m:r>
                                      <a:rPr lang="de-DE" b="0" i="1" smtClean="0">
                                        <a:latin typeface="Cambria Math"/>
                                      </a:rPr>
                                      <m:t>𝑦</m:t>
                                    </m:r>
                                  </m:sub>
                                </m:sSub>
                              </m:e>
                              <m:e>
                                <m:r>
                                  <a:rPr lang="de-DE" b="0" i="1" smtClean="0">
                                    <a:latin typeface="Cambria Math"/>
                                  </a:rPr>
                                  <m:t>0</m:t>
                                </m:r>
                              </m:e>
                            </m:mr>
                          </m:m>
                        </m:e>
                      </m:d>
                    </m:oMath>
                  </m:oMathPara>
                </a14:m>
                <a:endParaRPr lang="en-US" dirty="0"/>
              </a:p>
            </p:txBody>
          </p:sp>
        </mc:Choice>
        <mc:Fallback xmlns="">
          <p:sp>
            <p:nvSpPr>
              <p:cNvPr id="9" name="Textfeld 8"/>
              <p:cNvSpPr txBox="1">
                <a:spLocks noRot="1" noChangeAspect="1" noMove="1" noResize="1" noEditPoints="1" noAdjustHandles="1" noChangeArrowheads="1" noChangeShapeType="1" noTextEdit="1"/>
              </p:cNvSpPr>
              <p:nvPr/>
            </p:nvSpPr>
            <p:spPr>
              <a:xfrm>
                <a:off x="4500000" y="4077072"/>
                <a:ext cx="1935082" cy="714683"/>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feld 9"/>
              <p:cNvSpPr txBox="1"/>
              <p:nvPr/>
            </p:nvSpPr>
            <p:spPr>
              <a:xfrm>
                <a:off x="6660000" y="4131072"/>
                <a:ext cx="1862368" cy="6053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i="1" smtClean="0">
                              <a:latin typeface="Cambria Math"/>
                              <a:ea typeface="Cambria Math"/>
                            </a:rPr>
                            <m:t>𝛾</m:t>
                          </m:r>
                        </m:e>
                        <m:sup>
                          <m:r>
                            <a:rPr lang="de-DE" b="0" i="1" smtClean="0">
                              <a:latin typeface="Cambria Math"/>
                            </a:rPr>
                            <m:t>3</m:t>
                          </m:r>
                        </m:sup>
                      </m:sSup>
                      <m:r>
                        <a:rPr lang="de-DE" b="0" i="1" smtClean="0">
                          <a:latin typeface="Cambria Math"/>
                        </a:rPr>
                        <m:t>=</m:t>
                      </m:r>
                      <m:d>
                        <m:dPr>
                          <m:ctrlPr>
                            <a:rPr lang="de-DE" b="0" i="1" smtClean="0">
                              <a:latin typeface="Cambria Math" panose="02040503050406030204" pitchFamily="18" charset="0"/>
                            </a:rPr>
                          </m:ctrlPr>
                        </m:dPr>
                        <m:e>
                          <m:m>
                            <m:mPr>
                              <m:mcs>
                                <m:mc>
                                  <m:mcPr>
                                    <m:count m:val="2"/>
                                    <m:mcJc m:val="center"/>
                                  </m:mcPr>
                                </m:mc>
                              </m:mcs>
                              <m:ctrlPr>
                                <a:rPr lang="de-DE" b="0" i="1" smtClean="0">
                                  <a:latin typeface="Cambria Math" panose="02040503050406030204" pitchFamily="18" charset="0"/>
                                </a:rPr>
                              </m:ctrlPr>
                            </m:mPr>
                            <m:mr>
                              <m:e>
                                <m:r>
                                  <m:rPr>
                                    <m:brk m:alnAt="7"/>
                                  </m:rPr>
                                  <a:rPr lang="de-DE" b="0" i="1" smtClean="0">
                                    <a:latin typeface="Cambria Math"/>
                                  </a:rPr>
                                  <m:t>0</m:t>
                                </m:r>
                              </m:e>
                              <m:e>
                                <m:sSub>
                                  <m:sSubPr>
                                    <m:ctrlPr>
                                      <a:rPr lang="de-DE" b="0" i="1" smtClean="0">
                                        <a:latin typeface="Cambria Math" panose="02040503050406030204" pitchFamily="18" charset="0"/>
                                      </a:rPr>
                                    </m:ctrlPr>
                                  </m:sSubPr>
                                  <m:e>
                                    <m:r>
                                      <a:rPr lang="de-DE" b="0" i="1" smtClean="0">
                                        <a:latin typeface="Cambria Math"/>
                                        <a:ea typeface="Cambria Math"/>
                                      </a:rPr>
                                      <m:t>𝜎</m:t>
                                    </m:r>
                                  </m:e>
                                  <m:sub>
                                    <m:r>
                                      <a:rPr lang="de-DE" b="0" i="1" smtClean="0">
                                        <a:latin typeface="Cambria Math"/>
                                      </a:rPr>
                                      <m:t>𝑧</m:t>
                                    </m:r>
                                  </m:sub>
                                </m:sSub>
                              </m:e>
                            </m:mr>
                            <m:mr>
                              <m:e>
                                <m:r>
                                  <a:rPr lang="de-DE" b="0" i="1" smtClean="0">
                                    <a:latin typeface="Cambria Math"/>
                                  </a:rPr>
                                  <m:t>−</m:t>
                                </m:r>
                                <m:sSub>
                                  <m:sSubPr>
                                    <m:ctrlPr>
                                      <a:rPr lang="de-DE" b="0" i="1" smtClean="0">
                                        <a:latin typeface="Cambria Math" panose="02040503050406030204" pitchFamily="18" charset="0"/>
                                      </a:rPr>
                                    </m:ctrlPr>
                                  </m:sSubPr>
                                  <m:e>
                                    <m:r>
                                      <a:rPr lang="de-DE" b="0" i="1" smtClean="0">
                                        <a:latin typeface="Cambria Math"/>
                                        <a:ea typeface="Cambria Math"/>
                                      </a:rPr>
                                      <m:t>𝜎</m:t>
                                    </m:r>
                                  </m:e>
                                  <m:sub>
                                    <m:r>
                                      <a:rPr lang="de-DE" b="0" i="1" smtClean="0">
                                        <a:latin typeface="Cambria Math"/>
                                      </a:rPr>
                                      <m:t>𝑧</m:t>
                                    </m:r>
                                  </m:sub>
                                </m:sSub>
                              </m:e>
                              <m:e>
                                <m:r>
                                  <a:rPr lang="de-DE" b="0" i="1" smtClean="0">
                                    <a:latin typeface="Cambria Math"/>
                                  </a:rPr>
                                  <m:t>0</m:t>
                                </m:r>
                              </m:e>
                            </m:mr>
                          </m:m>
                        </m:e>
                      </m:d>
                    </m:oMath>
                  </m:oMathPara>
                </a14:m>
                <a:endParaRPr lang="en-US" dirty="0"/>
              </a:p>
            </p:txBody>
          </p:sp>
        </mc:Choice>
        <mc:Fallback xmlns="">
          <p:sp>
            <p:nvSpPr>
              <p:cNvPr id="10" name="Textfeld 9"/>
              <p:cNvSpPr txBox="1">
                <a:spLocks noRot="1" noChangeAspect="1" noMove="1" noResize="1" noEditPoints="1" noAdjustHandles="1" noChangeArrowheads="1" noChangeShapeType="1" noTextEdit="1"/>
              </p:cNvSpPr>
              <p:nvPr/>
            </p:nvSpPr>
            <p:spPr>
              <a:xfrm>
                <a:off x="6660000" y="4131072"/>
                <a:ext cx="1862368" cy="605359"/>
              </a:xfrm>
              <a:prstGeom prst="rect">
                <a:avLst/>
              </a:prstGeom>
              <a:blipFill rotWithShape="1">
                <a:blip r:embed="rId8"/>
                <a:stretch>
                  <a:fillRect/>
                </a:stretch>
              </a:blipFill>
            </p:spPr>
            <p:txBody>
              <a:bodyPr/>
              <a:lstStyle/>
              <a:p>
                <a:r>
                  <a:rPr lang="en-US">
                    <a:noFill/>
                  </a:rPr>
                  <a:t> </a:t>
                </a:r>
              </a:p>
            </p:txBody>
          </p:sp>
        </mc:Fallback>
      </mc:AlternateContent>
      <p:sp>
        <p:nvSpPr>
          <p:cNvPr id="11" name="Textfeld 10"/>
          <p:cNvSpPr txBox="1"/>
          <p:nvPr/>
        </p:nvSpPr>
        <p:spPr>
          <a:xfrm>
            <a:off x="720001" y="2160000"/>
            <a:ext cx="5940000" cy="1077218"/>
          </a:xfrm>
          <a:prstGeom prst="rect">
            <a:avLst/>
          </a:prstGeom>
          <a:noFill/>
        </p:spPr>
        <p:txBody>
          <a:bodyPr wrap="square" rtlCol="0">
            <a:spAutoFit/>
          </a:bodyPr>
          <a:lstStyle/>
          <a:p>
            <a:r>
              <a:rPr lang="en-US" sz="1600" dirty="0"/>
              <a:t>The problem with the Klein-Gordon equation: it is second order in derivatives. In 1928, Dirac found the first-order form having the same solutions. </a:t>
            </a:r>
            <a:r>
              <a:rPr lang="el-GR" sz="1600" dirty="0"/>
              <a:t>α</a:t>
            </a:r>
            <a:r>
              <a:rPr lang="de-DE" sz="1600" baseline="-25000" dirty="0"/>
              <a:t>k</a:t>
            </a:r>
            <a:r>
              <a:rPr lang="de-DE" sz="1600" dirty="0"/>
              <a:t> </a:t>
            </a:r>
            <a:r>
              <a:rPr lang="en-US" sz="1600" dirty="0"/>
              <a:t>and </a:t>
            </a:r>
            <a:r>
              <a:rPr lang="el-GR" sz="1600" dirty="0"/>
              <a:t>β</a:t>
            </a:r>
            <a:r>
              <a:rPr lang="de-DE" sz="1600" dirty="0"/>
              <a:t> </a:t>
            </a:r>
            <a:r>
              <a:rPr lang="en-US" sz="1600" dirty="0"/>
              <a:t>are 4x4 matrices and </a:t>
            </a:r>
            <a:r>
              <a:rPr lang="el-GR" sz="1600" dirty="0"/>
              <a:t>Ψ</a:t>
            </a:r>
            <a:r>
              <a:rPr lang="de-DE" sz="1600" dirty="0"/>
              <a:t> </a:t>
            </a:r>
            <a:r>
              <a:rPr lang="en-US" sz="1600" dirty="0"/>
              <a:t>are four-component wave functions: </a:t>
            </a:r>
            <a:r>
              <a:rPr lang="en-US" sz="1600" b="1" i="1" dirty="0">
                <a:solidFill>
                  <a:srgbClr val="0000CC"/>
                </a:solidFill>
              </a:rPr>
              <a:t>spinors</a:t>
            </a:r>
            <a:r>
              <a:rPr lang="en-US" sz="1600" dirty="0"/>
              <a:t> (for particles with spin ½).</a:t>
            </a:r>
          </a:p>
        </p:txBody>
      </p:sp>
    </p:spTree>
    <p:extLst>
      <p:ext uri="{BB962C8B-B14F-4D97-AF65-F5344CB8AC3E}">
        <p14:creationId xmlns:p14="http://schemas.microsoft.com/office/powerpoint/2010/main" val="2893180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Quantum Field Theory</a:t>
            </a: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000" y="720000"/>
            <a:ext cx="3417143" cy="230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540000" y="3420000"/>
            <a:ext cx="4464048" cy="646331"/>
          </a:xfrm>
          <a:prstGeom prst="rect">
            <a:avLst/>
          </a:prstGeom>
          <a:noFill/>
        </p:spPr>
        <p:txBody>
          <a:bodyPr wrap="square" rtlCol="0">
            <a:spAutoFit/>
          </a:bodyPr>
          <a:lstStyle/>
          <a:p>
            <a:pPr marL="285750" indent="-285750">
              <a:buFont typeface="Wingdings" panose="05000000000000000000" pitchFamily="2" charset="2"/>
              <a:buChar char="v"/>
            </a:pPr>
            <a:r>
              <a:rPr lang="en-US" dirty="0">
                <a:solidFill>
                  <a:srgbClr val="0000CC"/>
                </a:solidFill>
              </a:rPr>
              <a:t> </a:t>
            </a:r>
            <a:r>
              <a:rPr lang="en-US" b="1" dirty="0"/>
              <a:t>First major achievement: </a:t>
            </a:r>
            <a:r>
              <a:rPr lang="en-US" dirty="0"/>
              <a:t>Dirac’s equation for free electrons (and positrons)</a:t>
            </a:r>
            <a:endParaRPr lang="en-US" dirty="0">
              <a:solidFill>
                <a:srgbClr val="0000CC"/>
              </a:solidFill>
            </a:endParaRPr>
          </a:p>
        </p:txBody>
      </p:sp>
      <mc:AlternateContent xmlns:mc="http://schemas.openxmlformats.org/markup-compatibility/2006" xmlns:a14="http://schemas.microsoft.com/office/drawing/2010/main">
        <mc:Choice Requires="a14">
          <p:sp>
            <p:nvSpPr>
              <p:cNvPr id="9" name="Textfeld 8"/>
              <p:cNvSpPr txBox="1"/>
              <p:nvPr/>
            </p:nvSpPr>
            <p:spPr>
              <a:xfrm>
                <a:off x="1620000" y="4572000"/>
                <a:ext cx="2312107" cy="427746"/>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a:rPr>
                        <m:t>𝐸</m:t>
                      </m:r>
                      <m:r>
                        <a:rPr lang="de-DE" b="0" i="1" smtClean="0">
                          <a:latin typeface="Cambria Math"/>
                        </a:rPr>
                        <m:t>=±</m:t>
                      </m:r>
                      <m:rad>
                        <m:radPr>
                          <m:degHide m:val="on"/>
                          <m:ctrlPr>
                            <a:rPr lang="de-DE" b="0" i="1" smtClean="0">
                              <a:latin typeface="Cambria Math" panose="02040503050406030204" pitchFamily="18" charset="0"/>
                              <a:ea typeface="Cambria Math"/>
                            </a:rPr>
                          </m:ctrlPr>
                        </m:radPr>
                        <m:deg/>
                        <m:e>
                          <m:sSup>
                            <m:sSupPr>
                              <m:ctrlPr>
                                <a:rPr lang="de-DE" b="0" i="1" smtClean="0">
                                  <a:latin typeface="Cambria Math" panose="02040503050406030204" pitchFamily="18" charset="0"/>
                                  <a:ea typeface="Cambria Math"/>
                                </a:rPr>
                              </m:ctrlPr>
                            </m:sSupPr>
                            <m:e>
                              <m:r>
                                <a:rPr lang="de-DE" b="0" i="1" smtClean="0">
                                  <a:latin typeface="Cambria Math"/>
                                  <a:ea typeface="Cambria Math"/>
                                </a:rPr>
                                <m:t>𝑝</m:t>
                              </m:r>
                            </m:e>
                            <m:sup>
                              <m:r>
                                <a:rPr lang="de-DE" b="0" i="1" smtClean="0">
                                  <a:latin typeface="Cambria Math"/>
                                  <a:ea typeface="Cambria Math"/>
                                </a:rPr>
                                <m:t>2</m:t>
                              </m:r>
                            </m:sup>
                          </m:sSup>
                          <m:sSup>
                            <m:sSupPr>
                              <m:ctrlPr>
                                <a:rPr lang="de-DE" b="0" i="1" smtClean="0">
                                  <a:latin typeface="Cambria Math" panose="02040503050406030204" pitchFamily="18" charset="0"/>
                                  <a:ea typeface="Cambria Math"/>
                                </a:rPr>
                              </m:ctrlPr>
                            </m:sSupPr>
                            <m:e>
                              <m:r>
                                <a:rPr lang="de-DE" b="0" i="1" smtClean="0">
                                  <a:latin typeface="Cambria Math"/>
                                  <a:ea typeface="Cambria Math"/>
                                </a:rPr>
                                <m:t>𝑐</m:t>
                              </m:r>
                            </m:e>
                            <m:sup>
                              <m:r>
                                <a:rPr lang="de-DE" b="0" i="1" smtClean="0">
                                  <a:latin typeface="Cambria Math"/>
                                  <a:ea typeface="Cambria Math"/>
                                </a:rPr>
                                <m:t>2</m:t>
                              </m:r>
                            </m:sup>
                          </m:sSup>
                          <m:r>
                            <a:rPr lang="de-DE" b="0" i="1" smtClean="0">
                              <a:latin typeface="Cambria Math"/>
                              <a:ea typeface="Cambria Math"/>
                            </a:rPr>
                            <m:t>+</m:t>
                          </m:r>
                          <m:sSup>
                            <m:sSupPr>
                              <m:ctrlPr>
                                <a:rPr lang="de-DE" b="0" i="1" smtClean="0">
                                  <a:latin typeface="Cambria Math" panose="02040503050406030204" pitchFamily="18" charset="0"/>
                                  <a:ea typeface="Cambria Math"/>
                                </a:rPr>
                              </m:ctrlPr>
                            </m:sSupPr>
                            <m:e>
                              <m:r>
                                <a:rPr lang="de-DE" b="0" i="1" smtClean="0">
                                  <a:latin typeface="Cambria Math"/>
                                  <a:ea typeface="Cambria Math"/>
                                </a:rPr>
                                <m:t>𝑚</m:t>
                              </m:r>
                            </m:e>
                            <m:sup>
                              <m:r>
                                <a:rPr lang="de-DE" b="0" i="1" smtClean="0">
                                  <a:latin typeface="Cambria Math"/>
                                  <a:ea typeface="Cambria Math"/>
                                </a:rPr>
                                <m:t>2</m:t>
                              </m:r>
                            </m:sup>
                          </m:sSup>
                          <m:sSup>
                            <m:sSupPr>
                              <m:ctrlPr>
                                <a:rPr lang="de-DE" b="0" i="1" smtClean="0">
                                  <a:latin typeface="Cambria Math" panose="02040503050406030204" pitchFamily="18" charset="0"/>
                                  <a:ea typeface="Cambria Math"/>
                                </a:rPr>
                              </m:ctrlPr>
                            </m:sSupPr>
                            <m:e>
                              <m:r>
                                <a:rPr lang="de-DE" b="0" i="1" smtClean="0">
                                  <a:latin typeface="Cambria Math"/>
                                  <a:ea typeface="Cambria Math"/>
                                </a:rPr>
                                <m:t>𝑐</m:t>
                              </m:r>
                            </m:e>
                            <m:sup>
                              <m:r>
                                <a:rPr lang="de-DE" b="0" i="1" smtClean="0">
                                  <a:latin typeface="Cambria Math"/>
                                  <a:ea typeface="Cambria Math"/>
                                </a:rPr>
                                <m:t>4</m:t>
                              </m:r>
                            </m:sup>
                          </m:sSup>
                        </m:e>
                      </m:rad>
                    </m:oMath>
                  </m:oMathPara>
                </a14:m>
                <a:endParaRPr lang="en-US" dirty="0"/>
              </a:p>
            </p:txBody>
          </p:sp>
        </mc:Choice>
        <mc:Fallback xmlns="">
          <p:sp>
            <p:nvSpPr>
              <p:cNvPr id="9" name="Textfeld 8"/>
              <p:cNvSpPr txBox="1">
                <a:spLocks noRot="1" noChangeAspect="1" noMove="1" noResize="1" noEditPoints="1" noAdjustHandles="1" noChangeArrowheads="1" noChangeShapeType="1" noTextEdit="1"/>
              </p:cNvSpPr>
              <p:nvPr/>
            </p:nvSpPr>
            <p:spPr>
              <a:xfrm>
                <a:off x="1620000" y="4572000"/>
                <a:ext cx="2312107" cy="427746"/>
              </a:xfrm>
              <a:prstGeom prst="rect">
                <a:avLst/>
              </a:prstGeom>
              <a:blipFill rotWithShape="1">
                <a:blip r:embed="rId5"/>
                <a:stretch>
                  <a:fillRect b="-4167"/>
                </a:stretch>
              </a:blipFill>
              <a:ln>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feld 18"/>
              <p:cNvSpPr txBox="1"/>
              <p:nvPr/>
            </p:nvSpPr>
            <p:spPr>
              <a:xfrm>
                <a:off x="1620000" y="4140000"/>
                <a:ext cx="2336858" cy="36933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de-DE" b="0" i="1" smtClean="0">
                              <a:latin typeface="Cambria Math"/>
                            </a:rPr>
                            <m:t>𝐸</m:t>
                          </m:r>
                        </m:e>
                        <m:sup>
                          <m:r>
                            <a:rPr lang="de-DE" b="0" i="1" smtClean="0">
                              <a:latin typeface="Cambria Math"/>
                            </a:rPr>
                            <m:t>2</m:t>
                          </m:r>
                        </m:sup>
                      </m:sSup>
                      <m:r>
                        <a:rPr lang="de-DE" b="0" i="1" smtClean="0">
                          <a:latin typeface="Cambria Math"/>
                        </a:rPr>
                        <m:t>=</m:t>
                      </m:r>
                      <m:sSup>
                        <m:sSupPr>
                          <m:ctrlPr>
                            <a:rPr lang="de-DE" b="0" i="1" smtClean="0">
                              <a:latin typeface="Cambria Math" panose="02040503050406030204" pitchFamily="18" charset="0"/>
                            </a:rPr>
                          </m:ctrlPr>
                        </m:sSupPr>
                        <m:e>
                          <m:d>
                            <m:dPr>
                              <m:ctrlPr>
                                <a:rPr lang="de-DE" b="0" i="1" smtClean="0">
                                  <a:latin typeface="Cambria Math" panose="02040503050406030204" pitchFamily="18" charset="0"/>
                                </a:rPr>
                              </m:ctrlPr>
                            </m:dPr>
                            <m:e>
                              <m:r>
                                <a:rPr lang="de-DE" b="0" i="1" smtClean="0">
                                  <a:latin typeface="Cambria Math"/>
                                </a:rPr>
                                <m:t>𝑚</m:t>
                              </m:r>
                              <m:sSup>
                                <m:sSupPr>
                                  <m:ctrlPr>
                                    <a:rPr lang="de-DE" b="0" i="1" smtClean="0">
                                      <a:latin typeface="Cambria Math" panose="02040503050406030204" pitchFamily="18" charset="0"/>
                                    </a:rPr>
                                  </m:ctrlPr>
                                </m:sSupPr>
                                <m:e>
                                  <m:r>
                                    <a:rPr lang="de-DE" b="0" i="1" smtClean="0">
                                      <a:latin typeface="Cambria Math"/>
                                    </a:rPr>
                                    <m:t>𝑐</m:t>
                                  </m:r>
                                </m:e>
                                <m:sup>
                                  <m:r>
                                    <a:rPr lang="de-DE" b="0" i="1" smtClean="0">
                                      <a:latin typeface="Cambria Math"/>
                                    </a:rPr>
                                    <m:t>2</m:t>
                                  </m:r>
                                </m:sup>
                              </m:sSup>
                            </m:e>
                          </m:d>
                        </m:e>
                        <m:sup>
                          <m:r>
                            <a:rPr lang="de-DE" b="0" i="1" smtClean="0">
                              <a:latin typeface="Cambria Math"/>
                            </a:rPr>
                            <m:t>2</m:t>
                          </m:r>
                        </m:sup>
                      </m:sSup>
                      <m:r>
                        <a:rPr lang="de-DE" b="0" i="1" smtClean="0">
                          <a:latin typeface="Cambria Math"/>
                        </a:rPr>
                        <m:t>+</m:t>
                      </m:r>
                      <m:sSup>
                        <m:sSupPr>
                          <m:ctrlPr>
                            <a:rPr lang="de-DE" b="0" i="1" smtClean="0">
                              <a:latin typeface="Cambria Math" panose="02040503050406030204" pitchFamily="18" charset="0"/>
                            </a:rPr>
                          </m:ctrlPr>
                        </m:sSupPr>
                        <m:e>
                          <m:d>
                            <m:dPr>
                              <m:ctrlPr>
                                <a:rPr lang="de-DE" b="0" i="1" smtClean="0">
                                  <a:latin typeface="Cambria Math" panose="02040503050406030204" pitchFamily="18" charset="0"/>
                                </a:rPr>
                              </m:ctrlPr>
                            </m:dPr>
                            <m:e>
                              <m:r>
                                <a:rPr lang="de-DE" b="0" i="1" smtClean="0">
                                  <a:latin typeface="Cambria Math"/>
                                </a:rPr>
                                <m:t>𝑝𝑐</m:t>
                              </m:r>
                            </m:e>
                          </m:d>
                        </m:e>
                        <m:sup>
                          <m:r>
                            <a:rPr lang="de-DE" b="0" i="1" smtClean="0">
                              <a:latin typeface="Cambria Math"/>
                            </a:rPr>
                            <m:t>2</m:t>
                          </m:r>
                        </m:sup>
                      </m:sSup>
                    </m:oMath>
                  </m:oMathPara>
                </a14:m>
                <a:endParaRPr lang="en-US" dirty="0"/>
              </a:p>
            </p:txBody>
          </p:sp>
        </mc:Choice>
        <mc:Fallback xmlns="">
          <p:sp>
            <p:nvSpPr>
              <p:cNvPr id="19" name="Textfeld 18"/>
              <p:cNvSpPr txBox="1">
                <a:spLocks noRot="1" noChangeAspect="1" noMove="1" noResize="1" noEditPoints="1" noAdjustHandles="1" noChangeArrowheads="1" noChangeShapeType="1" noTextEdit="1"/>
              </p:cNvSpPr>
              <p:nvPr/>
            </p:nvSpPr>
            <p:spPr>
              <a:xfrm>
                <a:off x="1620000" y="4140000"/>
                <a:ext cx="2336858" cy="369332"/>
              </a:xfrm>
              <a:prstGeom prst="rect">
                <a:avLst/>
              </a:prstGeom>
              <a:blipFill rotWithShape="1">
                <a:blip r:embed="rId6"/>
                <a:stretch>
                  <a:fillRect b="-6557"/>
                </a:stretch>
              </a:blipFill>
              <a:ln>
                <a:noFill/>
              </a:ln>
            </p:spPr>
            <p:txBody>
              <a:bodyPr/>
              <a:lstStyle/>
              <a:p>
                <a:r>
                  <a:rPr lang="en-US">
                    <a:noFill/>
                  </a:rPr>
                  <a:t> </a:t>
                </a:r>
              </a:p>
            </p:txBody>
          </p:sp>
        </mc:Fallback>
      </mc:AlternateContent>
      <p:sp>
        <p:nvSpPr>
          <p:cNvPr id="12" name="Textfeld 11"/>
          <p:cNvSpPr txBox="1"/>
          <p:nvPr/>
        </p:nvSpPr>
        <p:spPr>
          <a:xfrm>
            <a:off x="540000" y="5220000"/>
            <a:ext cx="4464048" cy="1200329"/>
          </a:xfrm>
          <a:prstGeom prst="rect">
            <a:avLst/>
          </a:prstGeom>
          <a:noFill/>
        </p:spPr>
        <p:txBody>
          <a:bodyPr wrap="square" rtlCol="0">
            <a:spAutoFit/>
          </a:bodyPr>
          <a:lstStyle/>
          <a:p>
            <a:pPr marL="285750" indent="-285750">
              <a:buFont typeface="Wingdings" panose="05000000000000000000" pitchFamily="2" charset="2"/>
              <a:buChar char="v"/>
            </a:pPr>
            <a:r>
              <a:rPr lang="en-US" dirty="0">
                <a:solidFill>
                  <a:srgbClr val="0000CC"/>
                </a:solidFill>
              </a:rPr>
              <a:t> </a:t>
            </a:r>
            <a:r>
              <a:rPr lang="en-US" b="1" dirty="0"/>
              <a:t>Interpretation of negative energies:    </a:t>
            </a:r>
            <a:r>
              <a:rPr lang="en-US" dirty="0"/>
              <a:t>sea of electrons → holes in sea act as positively charged electrons                      → confirmed by Anderson 1932</a:t>
            </a:r>
            <a:endParaRPr lang="en-US" dirty="0">
              <a:solidFill>
                <a:srgbClr val="0000CC"/>
              </a:solidFill>
            </a:endParaRPr>
          </a:p>
        </p:txBody>
      </p:sp>
      <p:sp>
        <p:nvSpPr>
          <p:cNvPr id="21" name="Textfeld 20"/>
          <p:cNvSpPr txBox="1"/>
          <p:nvPr/>
        </p:nvSpPr>
        <p:spPr>
          <a:xfrm>
            <a:off x="5830735" y="5472000"/>
            <a:ext cx="971987" cy="657479"/>
          </a:xfrm>
          <a:prstGeom prst="rect">
            <a:avLst/>
          </a:prstGeom>
          <a:noFill/>
        </p:spPr>
        <p:txBody>
          <a:bodyPr wrap="none" lIns="36000" tIns="36000" rIns="36000" bIns="36000" rtlCol="0">
            <a:spAutoFit/>
          </a:bodyPr>
          <a:lstStyle/>
          <a:p>
            <a:pPr algn="ctr"/>
            <a:r>
              <a:rPr lang="en-US" sz="1400" dirty="0"/>
              <a:t>Paul Dirac</a:t>
            </a:r>
          </a:p>
          <a:p>
            <a:pPr algn="ctr"/>
            <a:r>
              <a:rPr lang="en-US" sz="1400" dirty="0"/>
              <a:t>1902-1984</a:t>
            </a:r>
          </a:p>
          <a:p>
            <a:pPr algn="ctr"/>
            <a:r>
              <a:rPr lang="en-US" sz="1000" dirty="0"/>
              <a:t>Nobel Prize 1933</a:t>
            </a:r>
          </a:p>
        </p:txBody>
      </p:sp>
      <p:sp>
        <p:nvSpPr>
          <p:cNvPr id="22" name="Textfeld 21"/>
          <p:cNvSpPr txBox="1"/>
          <p:nvPr/>
        </p:nvSpPr>
        <p:spPr>
          <a:xfrm>
            <a:off x="7522727" y="5472000"/>
            <a:ext cx="1116002" cy="657479"/>
          </a:xfrm>
          <a:prstGeom prst="rect">
            <a:avLst/>
          </a:prstGeom>
          <a:noFill/>
        </p:spPr>
        <p:txBody>
          <a:bodyPr wrap="none" lIns="36000" tIns="36000" rIns="36000" bIns="36000" rtlCol="0">
            <a:spAutoFit/>
          </a:bodyPr>
          <a:lstStyle/>
          <a:p>
            <a:pPr algn="ctr"/>
            <a:r>
              <a:rPr lang="en-US" sz="1400" dirty="0"/>
              <a:t>Carl Anderson</a:t>
            </a:r>
          </a:p>
          <a:p>
            <a:pPr algn="ctr"/>
            <a:r>
              <a:rPr lang="en-US" sz="1400" dirty="0"/>
              <a:t>1905-1991</a:t>
            </a:r>
          </a:p>
          <a:p>
            <a:pPr algn="ctr"/>
            <a:r>
              <a:rPr lang="en-US" sz="1000" dirty="0"/>
              <a:t>Nobel Prize 1936</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0000" y="3564642"/>
            <a:ext cx="1463612" cy="1887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4000" y="3564000"/>
            <a:ext cx="1866329" cy="1884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696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9"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Dirac’s Picture of Vacuum</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0000" y="720000"/>
            <a:ext cx="2331429" cy="2965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3240000" y="3780000"/>
            <a:ext cx="3037883" cy="338554"/>
          </a:xfrm>
          <a:prstGeom prst="rect">
            <a:avLst/>
          </a:prstGeom>
          <a:noFill/>
        </p:spPr>
        <p:txBody>
          <a:bodyPr wrap="none" rtlCol="0">
            <a:spAutoFit/>
          </a:bodyPr>
          <a:lstStyle/>
          <a:p>
            <a:r>
              <a:rPr lang="en-US" sz="1600" dirty="0"/>
              <a:t>Fermions in Dirac’s representation</a:t>
            </a:r>
          </a:p>
        </p:txBody>
      </p:sp>
      <p:sp>
        <p:nvSpPr>
          <p:cNvPr id="4" name="Textfeld 3"/>
          <p:cNvSpPr txBox="1"/>
          <p:nvPr/>
        </p:nvSpPr>
        <p:spPr>
          <a:xfrm>
            <a:off x="540000" y="4320000"/>
            <a:ext cx="8064448" cy="2154436"/>
          </a:xfrm>
          <a:prstGeom prst="rect">
            <a:avLst/>
          </a:prstGeom>
          <a:noFill/>
        </p:spPr>
        <p:txBody>
          <a:bodyPr wrap="square" rtlCol="0">
            <a:spAutoFit/>
          </a:bodyPr>
          <a:lstStyle/>
          <a:p>
            <a:r>
              <a:rPr lang="en-US" dirty="0"/>
              <a:t>The “hole” created by the appearance of  the electron with a positive energy is interpreted as the presence of electron’s </a:t>
            </a:r>
            <a:r>
              <a:rPr lang="en-US" b="1" i="1" dirty="0">
                <a:solidFill>
                  <a:srgbClr val="0000CC"/>
                </a:solidFill>
              </a:rPr>
              <a:t>antiparticle</a:t>
            </a:r>
            <a:r>
              <a:rPr lang="en-US" dirty="0"/>
              <a:t> with the opposite charge.</a:t>
            </a:r>
          </a:p>
          <a:p>
            <a:endParaRPr lang="en-US" dirty="0"/>
          </a:p>
          <a:p>
            <a:endParaRPr lang="en-US" dirty="0"/>
          </a:p>
          <a:p>
            <a:r>
              <a:rPr lang="en-US" dirty="0">
                <a:latin typeface="Times New Roman" panose="02020603050405020304" pitchFamily="18" charset="0"/>
                <a:cs typeface="Times New Roman" panose="02020603050405020304" pitchFamily="18" charset="0"/>
              </a:rPr>
              <a:t>Later, Feynman – </a:t>
            </a:r>
            <a:r>
              <a:rPr lang="en-US" dirty="0" err="1">
                <a:latin typeface="Times New Roman" panose="02020603050405020304" pitchFamily="18" charset="0"/>
                <a:cs typeface="Times New Roman" panose="02020603050405020304" pitchFamily="18" charset="0"/>
              </a:rPr>
              <a:t>Stückelberg</a:t>
            </a:r>
            <a:r>
              <a:rPr lang="en-US" dirty="0">
                <a:latin typeface="Times New Roman" panose="02020603050405020304" pitchFamily="18" charset="0"/>
                <a:cs typeface="Times New Roman" panose="02020603050405020304" pitchFamily="18" charset="0"/>
              </a:rPr>
              <a:t> interpretation: antiparticles are particles travelling in revers time direction</a:t>
            </a:r>
          </a:p>
          <a:p>
            <a:endParaRPr lang="en-US" sz="800" dirty="0"/>
          </a:p>
          <a:p>
            <a:pPr marL="285750" indent="-285750">
              <a:buFont typeface="Wingdings" panose="05000000000000000000" pitchFamily="2" charset="2"/>
              <a:buChar char="Ø"/>
            </a:pPr>
            <a:r>
              <a:rPr lang="en-US" dirty="0">
                <a:solidFill>
                  <a:srgbClr val="0000CC"/>
                </a:solidFill>
              </a:rPr>
              <a:t> </a:t>
            </a:r>
            <a:r>
              <a:rPr lang="en-US" dirty="0"/>
              <a:t>Every charged particle has the antiparticle of the same mass and opposite charge.</a:t>
            </a:r>
            <a:endParaRPr lang="en-US" dirty="0">
              <a:solidFill>
                <a:srgbClr val="0000CC"/>
              </a:solidFill>
            </a:endParaRPr>
          </a:p>
        </p:txBody>
      </p:sp>
      <p:sp>
        <p:nvSpPr>
          <p:cNvPr id="15" name="Textfeld 14"/>
          <p:cNvSpPr txBox="1"/>
          <p:nvPr/>
        </p:nvSpPr>
        <p:spPr>
          <a:xfrm>
            <a:off x="2700000" y="5004000"/>
            <a:ext cx="3591568"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“negative” energy → </a:t>
            </a:r>
            <a:r>
              <a:rPr lang="en-US" b="1" dirty="0">
                <a:solidFill>
                  <a:srgbClr val="0000CC"/>
                </a:solidFill>
                <a:latin typeface="Times New Roman" panose="02020603050405020304" pitchFamily="18" charset="0"/>
                <a:cs typeface="Times New Roman" panose="02020603050405020304" pitchFamily="18" charset="0"/>
              </a:rPr>
              <a:t>antiparticles </a:t>
            </a:r>
          </a:p>
        </p:txBody>
      </p:sp>
    </p:spTree>
    <p:extLst>
      <p:ext uri="{BB962C8B-B14F-4D97-AF65-F5344CB8AC3E}">
        <p14:creationId xmlns:p14="http://schemas.microsoft.com/office/powerpoint/2010/main" val="60618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Antimatter</a:t>
            </a:r>
          </a:p>
        </p:txBody>
      </p:sp>
      <p:sp>
        <p:nvSpPr>
          <p:cNvPr id="5" name="Textfeld 4"/>
          <p:cNvSpPr txBox="1"/>
          <p:nvPr/>
        </p:nvSpPr>
        <p:spPr>
          <a:xfrm>
            <a:off x="540001" y="720000"/>
            <a:ext cx="8136456" cy="646331"/>
          </a:xfrm>
          <a:prstGeom prst="rect">
            <a:avLst/>
          </a:prstGeom>
          <a:noFill/>
        </p:spPr>
        <p:txBody>
          <a:bodyPr wrap="square" rtlCol="0">
            <a:spAutoFit/>
          </a:bodyPr>
          <a:lstStyle/>
          <a:p>
            <a:pPr marL="285750" indent="-285750">
              <a:buFont typeface="Wingdings" panose="05000000000000000000" pitchFamily="2" charset="2"/>
              <a:buChar char="v"/>
            </a:pPr>
            <a:r>
              <a:rPr lang="en-US" dirty="0">
                <a:solidFill>
                  <a:srgbClr val="0000CC"/>
                </a:solidFill>
              </a:rPr>
              <a:t> </a:t>
            </a:r>
            <a:r>
              <a:rPr lang="en-US" dirty="0"/>
              <a:t>Antiparticles look and behave just like their corresponding matter particles, except they have opposite charges.</a:t>
            </a:r>
            <a:endParaRPr lang="en-US" dirty="0">
              <a:solidFill>
                <a:srgbClr val="0000CC"/>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000" y="1620000"/>
            <a:ext cx="2414588" cy="400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3600000" y="1800000"/>
            <a:ext cx="5292480" cy="1569660"/>
          </a:xfrm>
          <a:prstGeom prst="rect">
            <a:avLst/>
          </a:prstGeom>
          <a:noFill/>
        </p:spPr>
        <p:txBody>
          <a:bodyPr wrap="square" rtlCol="0">
            <a:spAutoFit/>
          </a:bodyPr>
          <a:lstStyle/>
          <a:p>
            <a:r>
              <a:rPr lang="en-US" sz="1600" dirty="0"/>
              <a:t>evidence for antimatter in this early </a:t>
            </a:r>
            <a:r>
              <a:rPr lang="en-US" sz="1600" b="1" dirty="0"/>
              <a:t>bubble chamber photo</a:t>
            </a:r>
            <a:r>
              <a:rPr lang="en-US" sz="1600" dirty="0"/>
              <a:t>. </a:t>
            </a:r>
          </a:p>
          <a:p>
            <a:endParaRPr lang="en-US" sz="1600" dirty="0"/>
          </a:p>
          <a:p>
            <a:r>
              <a:rPr lang="en-US" sz="1600" dirty="0"/>
              <a:t>The </a:t>
            </a:r>
            <a:r>
              <a:rPr lang="en-US" sz="1600" b="1" dirty="0"/>
              <a:t>magnetic field </a:t>
            </a:r>
            <a:r>
              <a:rPr lang="en-US" sz="1600" dirty="0"/>
              <a:t>in this chamber makes negative particles curl left and positive particles curl right.</a:t>
            </a:r>
          </a:p>
          <a:p>
            <a:endParaRPr lang="en-US" sz="1600" dirty="0"/>
          </a:p>
          <a:p>
            <a:r>
              <a:rPr lang="en-US" sz="1600" dirty="0"/>
              <a:t>The antielectron is called </a:t>
            </a:r>
            <a:r>
              <a:rPr lang="en-US" sz="1600" b="1" i="1" dirty="0">
                <a:solidFill>
                  <a:srgbClr val="0000CC"/>
                </a:solidFill>
              </a:rPr>
              <a:t>positron</a:t>
            </a:r>
            <a:r>
              <a:rPr lang="en-US" sz="1600" dirty="0"/>
              <a:t> and is designated </a:t>
            </a:r>
            <a:r>
              <a:rPr lang="en-US" sz="1600" b="1" i="1" dirty="0">
                <a:solidFill>
                  <a:srgbClr val="0000CC"/>
                </a:solidFill>
              </a:rPr>
              <a:t>e</a:t>
            </a:r>
            <a:r>
              <a:rPr lang="en-US" sz="1600" b="1" i="1" baseline="30000" dirty="0">
                <a:solidFill>
                  <a:srgbClr val="0000CC"/>
                </a:solidFill>
              </a:rPr>
              <a:t>+</a:t>
            </a:r>
            <a:r>
              <a:rPr lang="en-US" sz="1600" dirty="0"/>
              <a:t>.</a:t>
            </a:r>
          </a:p>
        </p:txBody>
      </p:sp>
    </p:spTree>
    <p:extLst>
      <p:ext uri="{BB962C8B-B14F-4D97-AF65-F5344CB8AC3E}">
        <p14:creationId xmlns:p14="http://schemas.microsoft.com/office/powerpoint/2010/main" val="788620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Discovery of the Positron</a:t>
            </a:r>
          </a:p>
        </p:txBody>
      </p:sp>
      <p:sp>
        <p:nvSpPr>
          <p:cNvPr id="3" name="Textfeld 2"/>
          <p:cNvSpPr txBox="1"/>
          <p:nvPr/>
        </p:nvSpPr>
        <p:spPr>
          <a:xfrm>
            <a:off x="540000" y="900000"/>
            <a:ext cx="8474821" cy="923330"/>
          </a:xfrm>
          <a:prstGeom prst="rect">
            <a:avLst/>
          </a:prstGeom>
          <a:noFill/>
        </p:spPr>
        <p:txBody>
          <a:bodyPr wrap="none" rtlCol="0">
            <a:spAutoFit/>
          </a:bodyPr>
          <a:lstStyle/>
          <a:p>
            <a:pPr marL="285750" indent="-285750">
              <a:buFont typeface="Wingdings" panose="05000000000000000000" pitchFamily="2" charset="2"/>
              <a:buChar char="v"/>
            </a:pPr>
            <a:r>
              <a:rPr lang="en-US" dirty="0">
                <a:solidFill>
                  <a:srgbClr val="FF000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First observed by D. </a:t>
            </a:r>
            <a:r>
              <a:rPr lang="en-US" dirty="0" err="1">
                <a:latin typeface="Times New Roman" panose="02020603050405020304" pitchFamily="18" charset="0"/>
                <a:cs typeface="Times New Roman" panose="02020603050405020304" pitchFamily="18" charset="0"/>
              </a:rPr>
              <a:t>Skobeltsyn</a:t>
            </a:r>
            <a:r>
              <a:rPr lang="en-US" dirty="0">
                <a:latin typeface="Times New Roman" panose="02020603050405020304" pitchFamily="18" charset="0"/>
                <a:cs typeface="Times New Roman" panose="02020603050405020304" pitchFamily="18" charset="0"/>
              </a:rPr>
              <a:t> in </a:t>
            </a:r>
            <a:r>
              <a:rPr lang="en-US" u="sng" dirty="0">
                <a:latin typeface="Times New Roman" panose="02020603050405020304" pitchFamily="18" charset="0"/>
                <a:cs typeface="Times New Roman" panose="02020603050405020304" pitchFamily="18" charset="0"/>
              </a:rPr>
              <a:t>cosmic rays</a:t>
            </a:r>
            <a:r>
              <a:rPr lang="en-US" dirty="0">
                <a:latin typeface="Times New Roman" panose="02020603050405020304" pitchFamily="18" charset="0"/>
                <a:cs typeface="Times New Roman" panose="02020603050405020304" pitchFamily="18" charset="0"/>
              </a:rPr>
              <a:t>, using a Wilson cloud chamber (1929)</a:t>
            </a:r>
          </a:p>
          <a:p>
            <a:pPr marL="285750" indent="-285750">
              <a:buFont typeface="Wingdings" panose="05000000000000000000" pitchFamily="2" charset="2"/>
              <a:buChar char="v"/>
            </a:pPr>
            <a:endParaRPr lang="en-US" dirty="0">
              <a:solidFill>
                <a:srgbClr val="FF00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en-US" dirty="0">
                <a:solidFill>
                  <a:srgbClr val="FF000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C. D. Anderson: study of cosmic rays in a cloud chamber (1932)</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0" y="2160000"/>
            <a:ext cx="3954780" cy="3634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5040000" y="2520000"/>
            <a:ext cx="3096343"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positrons are bent due to Lorentz force in magnetic field</a:t>
            </a:r>
          </a:p>
        </p:txBody>
      </p:sp>
      <p:sp>
        <p:nvSpPr>
          <p:cNvPr id="6" name="Textfeld 5"/>
          <p:cNvSpPr txBox="1"/>
          <p:nvPr/>
        </p:nvSpPr>
        <p:spPr>
          <a:xfrm>
            <a:off x="5040000" y="3420000"/>
            <a:ext cx="3348465" cy="369332"/>
          </a:xfrm>
          <a:prstGeom prst="rect">
            <a:avLst/>
          </a:prstGeom>
          <a:noFill/>
          <a:ln>
            <a:solidFill>
              <a:srgbClr val="FF0000"/>
            </a:solidFill>
          </a:ln>
        </p:spPr>
        <p:txBody>
          <a:bodyPr wrap="square" rtlCol="0">
            <a:spAutoFit/>
          </a:bodyPr>
          <a:lstStyle/>
          <a:p>
            <a:r>
              <a:rPr lang="en-US" dirty="0">
                <a:solidFill>
                  <a:srgbClr val="0000CC"/>
                </a:solidFill>
                <a:latin typeface="Times New Roman" panose="02020603050405020304" pitchFamily="18" charset="0"/>
                <a:cs typeface="Times New Roman" panose="02020603050405020304" pitchFamily="18" charset="0"/>
              </a:rPr>
              <a:t>proof of existence of antiparticles</a:t>
            </a:r>
          </a:p>
        </p:txBody>
      </p:sp>
      <p:sp>
        <p:nvSpPr>
          <p:cNvPr id="15" name="Textfeld 14"/>
          <p:cNvSpPr txBox="1"/>
          <p:nvPr/>
        </p:nvSpPr>
        <p:spPr>
          <a:xfrm>
            <a:off x="720000" y="6300000"/>
            <a:ext cx="2061783" cy="246221"/>
          </a:xfrm>
          <a:prstGeom prst="rect">
            <a:avLst/>
          </a:prstGeom>
          <a:noFill/>
        </p:spPr>
        <p:txBody>
          <a:bodyPr wrap="none" rtlCol="0">
            <a:spAutoFit/>
          </a:bodyPr>
          <a:lstStyle/>
          <a:p>
            <a:r>
              <a:rPr lang="en-US" sz="1000" dirty="0">
                <a:latin typeface="Times New Roman" panose="02020603050405020304" pitchFamily="18" charset="0"/>
                <a:cs typeface="Times New Roman" panose="02020603050405020304" pitchFamily="18" charset="0"/>
              </a:rPr>
              <a:t>Carl D. Anderson; Nobel Prize 1936</a:t>
            </a:r>
          </a:p>
        </p:txBody>
      </p:sp>
      <p:sp>
        <p:nvSpPr>
          <p:cNvPr id="8" name="Textfeld 7"/>
          <p:cNvSpPr txBox="1"/>
          <p:nvPr/>
        </p:nvSpPr>
        <p:spPr>
          <a:xfrm>
            <a:off x="3888000" y="3780000"/>
            <a:ext cx="597921" cy="184666"/>
          </a:xfrm>
          <a:prstGeom prst="rect">
            <a:avLst/>
          </a:prstGeom>
          <a:solidFill>
            <a:schemeClr val="bg1"/>
          </a:solidFill>
        </p:spPr>
        <p:txBody>
          <a:bodyPr wrap="none" lIns="0" tIns="0" rIns="0" bIns="0" rtlCol="0">
            <a:spAutoFit/>
          </a:bodyPr>
          <a:lstStyle/>
          <a:p>
            <a:r>
              <a:rPr lang="en-US" sz="1200" dirty="0">
                <a:latin typeface="Times New Roman" panose="02020603050405020304" pitchFamily="18" charset="0"/>
                <a:cs typeface="Times New Roman" panose="02020603050405020304" pitchFamily="18" charset="0"/>
              </a:rPr>
              <a:t>lead plate</a:t>
            </a:r>
          </a:p>
        </p:txBody>
      </p:sp>
      <p:sp>
        <p:nvSpPr>
          <p:cNvPr id="9" name="Textfeld 8"/>
          <p:cNvSpPr txBox="1"/>
          <p:nvPr/>
        </p:nvSpPr>
        <p:spPr>
          <a:xfrm>
            <a:off x="4320000" y="4500000"/>
            <a:ext cx="1460656" cy="369332"/>
          </a:xfrm>
          <a:prstGeom prst="rect">
            <a:avLst/>
          </a:prstGeom>
          <a:noFill/>
        </p:spPr>
        <p:txBody>
          <a:bodyPr wrap="none" rtlCol="0">
            <a:spAutoFit/>
          </a:bodyPr>
          <a:lstStyle/>
          <a:p>
            <a:r>
              <a:rPr lang="en-US" dirty="0">
                <a:solidFill>
                  <a:srgbClr val="0000CC"/>
                </a:solidFill>
                <a:latin typeface="Times New Roman" panose="02020603050405020304" pitchFamily="18" charset="0"/>
                <a:cs typeface="Times New Roman" panose="02020603050405020304" pitchFamily="18" charset="0"/>
              </a:rPr>
              <a:t>positron track</a:t>
            </a:r>
          </a:p>
        </p:txBody>
      </p:sp>
      <p:cxnSp>
        <p:nvCxnSpPr>
          <p:cNvPr id="16" name="Gerade Verbindung mit Pfeil 15"/>
          <p:cNvCxnSpPr/>
          <p:nvPr/>
        </p:nvCxnSpPr>
        <p:spPr>
          <a:xfrm flipH="1" flipV="1">
            <a:off x="2697390" y="3284984"/>
            <a:ext cx="1622610" cy="1215016"/>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flipH="1" flipV="1">
            <a:off x="2555776" y="4221088"/>
            <a:ext cx="1764224" cy="278912"/>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6353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Muon Discovery (1936)</a:t>
            </a:r>
          </a:p>
        </p:txBody>
      </p:sp>
      <p:sp>
        <p:nvSpPr>
          <p:cNvPr id="15" name="Textfeld 14"/>
          <p:cNvSpPr txBox="1"/>
          <p:nvPr/>
        </p:nvSpPr>
        <p:spPr>
          <a:xfrm>
            <a:off x="720000" y="6300000"/>
            <a:ext cx="2061783" cy="246221"/>
          </a:xfrm>
          <a:prstGeom prst="rect">
            <a:avLst/>
          </a:prstGeom>
          <a:noFill/>
        </p:spPr>
        <p:txBody>
          <a:bodyPr wrap="none" rtlCol="0">
            <a:spAutoFit/>
          </a:bodyPr>
          <a:lstStyle/>
          <a:p>
            <a:r>
              <a:rPr lang="en-US" sz="1000" dirty="0">
                <a:latin typeface="Times New Roman" panose="02020603050405020304" pitchFamily="18" charset="0"/>
                <a:cs typeface="Times New Roman" panose="02020603050405020304" pitchFamily="18" charset="0"/>
              </a:rPr>
              <a:t>Carl D. Anderson; Nobel Prize 1936</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000" y="558000"/>
            <a:ext cx="3783330" cy="5749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feld 10"/>
          <p:cNvSpPr txBox="1"/>
          <p:nvPr/>
        </p:nvSpPr>
        <p:spPr>
          <a:xfrm>
            <a:off x="4449632" y="1080000"/>
            <a:ext cx="4192173" cy="1477328"/>
          </a:xfrm>
          <a:prstGeom prst="rect">
            <a:avLst/>
          </a:prstGeom>
          <a:noFill/>
        </p:spPr>
        <p:txBody>
          <a:bodyPr wrap="none" rtlCol="0">
            <a:spAutoFit/>
          </a:bodyPr>
          <a:lstStyle/>
          <a:p>
            <a:pPr algn="ctr"/>
            <a:r>
              <a:rPr lang="en-US" b="1" i="1" dirty="0">
                <a:solidFill>
                  <a:srgbClr val="0000CC"/>
                </a:solidFill>
              </a:rPr>
              <a:t>Muon-Lepton</a:t>
            </a:r>
            <a:r>
              <a:rPr lang="en-US" dirty="0"/>
              <a:t> discovery in cosmic rays by</a:t>
            </a:r>
          </a:p>
          <a:p>
            <a:pPr algn="ctr"/>
            <a:endParaRPr lang="en-US" dirty="0"/>
          </a:p>
          <a:p>
            <a:pPr algn="ctr"/>
            <a:r>
              <a:rPr lang="en-US" b="1" dirty="0"/>
              <a:t>Carl D. Anderson</a:t>
            </a:r>
          </a:p>
          <a:p>
            <a:pPr algn="ctr"/>
            <a:r>
              <a:rPr lang="en-US" dirty="0"/>
              <a:t>+</a:t>
            </a:r>
          </a:p>
          <a:p>
            <a:pPr algn="ctr"/>
            <a:r>
              <a:rPr lang="en-US" dirty="0"/>
              <a:t>Seth </a:t>
            </a:r>
            <a:r>
              <a:rPr lang="en-US" dirty="0" err="1"/>
              <a:t>Nedermeyer</a:t>
            </a:r>
            <a:endParaRPr lang="en-US" dirty="0"/>
          </a:p>
        </p:txBody>
      </p:sp>
      <p:sp>
        <p:nvSpPr>
          <p:cNvPr id="12" name="Textfeld 11"/>
          <p:cNvSpPr txBox="1"/>
          <p:nvPr/>
        </p:nvSpPr>
        <p:spPr>
          <a:xfrm>
            <a:off x="5478321" y="3060000"/>
            <a:ext cx="2190023" cy="369332"/>
          </a:xfrm>
          <a:prstGeom prst="rect">
            <a:avLst/>
          </a:prstGeom>
          <a:noFill/>
        </p:spPr>
        <p:txBody>
          <a:bodyPr wrap="none" rtlCol="0">
            <a:spAutoFit/>
          </a:bodyPr>
          <a:lstStyle/>
          <a:p>
            <a:r>
              <a:rPr lang="en-US" dirty="0">
                <a:solidFill>
                  <a:srgbClr val="0000CC"/>
                </a:solidFill>
              </a:rPr>
              <a:t>mass: m</a:t>
            </a:r>
            <a:r>
              <a:rPr lang="el-GR" baseline="-25000" dirty="0">
                <a:solidFill>
                  <a:srgbClr val="0000CC"/>
                </a:solidFill>
              </a:rPr>
              <a:t>μ</a:t>
            </a:r>
            <a:r>
              <a:rPr lang="de-DE" dirty="0">
                <a:solidFill>
                  <a:srgbClr val="0000CC"/>
                </a:solidFill>
              </a:rPr>
              <a:t> ~ 100 </a:t>
            </a:r>
            <a:r>
              <a:rPr lang="de-DE" dirty="0" err="1">
                <a:solidFill>
                  <a:srgbClr val="0000CC"/>
                </a:solidFill>
              </a:rPr>
              <a:t>MeV</a:t>
            </a:r>
            <a:endParaRPr lang="en-US" dirty="0">
              <a:solidFill>
                <a:srgbClr val="0000CC"/>
              </a:solidFill>
            </a:endParaRPr>
          </a:p>
        </p:txBody>
      </p:sp>
      <p:sp>
        <p:nvSpPr>
          <p:cNvPr id="13" name="Textfeld 12"/>
          <p:cNvSpPr txBox="1"/>
          <p:nvPr/>
        </p:nvSpPr>
        <p:spPr>
          <a:xfrm>
            <a:off x="4680000" y="5220000"/>
            <a:ext cx="4356496" cy="1046440"/>
          </a:xfrm>
          <a:prstGeom prst="rect">
            <a:avLst/>
          </a:prstGeom>
          <a:noFill/>
          <a:ln>
            <a:solidFill>
              <a:srgbClr val="FF0000"/>
            </a:solidFill>
          </a:ln>
        </p:spPr>
        <p:txBody>
          <a:bodyPr wrap="square" rtlCol="0">
            <a:spAutoFit/>
          </a:bodyPr>
          <a:lstStyle/>
          <a:p>
            <a:pPr marL="285750" indent="-285750">
              <a:buFont typeface="Wingdings" panose="05000000000000000000" pitchFamily="2" charset="2"/>
              <a:buChar char="v"/>
            </a:pPr>
            <a:r>
              <a:rPr lang="en-US" dirty="0">
                <a:solidFill>
                  <a:srgbClr val="FF0000"/>
                </a:solidFill>
              </a:rPr>
              <a:t> </a:t>
            </a:r>
            <a:r>
              <a:rPr lang="en-US" dirty="0"/>
              <a:t>The muon is the first “exotic” particle</a:t>
            </a:r>
          </a:p>
          <a:p>
            <a:endParaRPr lang="en-US" sz="800" dirty="0"/>
          </a:p>
          <a:p>
            <a:pPr marL="285750" indent="-285750">
              <a:buFont typeface="Wingdings" panose="05000000000000000000" pitchFamily="2" charset="2"/>
              <a:buChar char="v"/>
            </a:pPr>
            <a:r>
              <a:rPr lang="en-US" dirty="0">
                <a:solidFill>
                  <a:srgbClr val="FF0000"/>
                </a:solidFill>
              </a:rPr>
              <a:t> </a:t>
            </a:r>
            <a:r>
              <a:rPr lang="en-US" dirty="0"/>
              <a:t>It was believed to be the meson predicted by Yukawa</a:t>
            </a:r>
            <a:endParaRPr lang="en-US" dirty="0">
              <a:solidFill>
                <a:srgbClr val="FF0000"/>
              </a:solidFill>
            </a:endParaRPr>
          </a:p>
        </p:txBody>
      </p:sp>
    </p:spTree>
    <p:extLst>
      <p:ext uri="{BB962C8B-B14F-4D97-AF65-F5344CB8AC3E}">
        <p14:creationId xmlns:p14="http://schemas.microsoft.com/office/powerpoint/2010/main" val="27131175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Prediction of the Pion</a:t>
            </a:r>
          </a:p>
        </p:txBody>
      </p:sp>
      <p:sp>
        <p:nvSpPr>
          <p:cNvPr id="3" name="Textfeld 2"/>
          <p:cNvSpPr txBox="1"/>
          <p:nvPr/>
        </p:nvSpPr>
        <p:spPr>
          <a:xfrm>
            <a:off x="720000" y="720000"/>
            <a:ext cx="6145721" cy="369332"/>
          </a:xfrm>
          <a:prstGeom prst="rect">
            <a:avLst/>
          </a:prstGeom>
          <a:noFill/>
        </p:spPr>
        <p:txBody>
          <a:bodyPr wrap="none" rtlCol="0">
            <a:spAutoFit/>
          </a:bodyPr>
          <a:lstStyle/>
          <a:p>
            <a:r>
              <a:rPr lang="en-US" dirty="0"/>
              <a:t>H. Yukawa predicted 1935 mesons as carriers of the strong force</a:t>
            </a:r>
          </a:p>
        </p:txBody>
      </p:sp>
      <p:sp>
        <p:nvSpPr>
          <p:cNvPr id="9" name="Textfeld 8"/>
          <p:cNvSpPr txBox="1"/>
          <p:nvPr/>
        </p:nvSpPr>
        <p:spPr>
          <a:xfrm>
            <a:off x="720000" y="6300000"/>
            <a:ext cx="1083951" cy="246221"/>
          </a:xfrm>
          <a:prstGeom prst="rect">
            <a:avLst/>
          </a:prstGeom>
          <a:noFill/>
        </p:spPr>
        <p:txBody>
          <a:bodyPr wrap="none" rtlCol="0">
            <a:spAutoFit/>
          </a:bodyPr>
          <a:lstStyle/>
          <a:p>
            <a:r>
              <a:rPr lang="en-US" sz="1000" dirty="0">
                <a:latin typeface="Times New Roman" panose="02020603050405020304" pitchFamily="18" charset="0"/>
                <a:cs typeface="Times New Roman" panose="02020603050405020304" pitchFamily="18" charset="0"/>
              </a:rPr>
              <a:t>Nobel Prize 1949</a:t>
            </a:r>
          </a:p>
        </p:txBody>
      </p:sp>
      <mc:AlternateContent xmlns:mc="http://schemas.openxmlformats.org/markup-compatibility/2006" xmlns:a14="http://schemas.microsoft.com/office/drawing/2010/main">
        <mc:Choice Requires="a14">
          <p:sp>
            <p:nvSpPr>
              <p:cNvPr id="4" name="Textfeld 3"/>
              <p:cNvSpPr txBox="1"/>
              <p:nvPr/>
            </p:nvSpPr>
            <p:spPr>
              <a:xfrm>
                <a:off x="1800000" y="1260000"/>
                <a:ext cx="401065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a:rPr>
                        <m:t>𝑚𝑒𝑠𝑜𝑛</m:t>
                      </m:r>
                      <m:r>
                        <a:rPr lang="de-DE" b="0" i="1" smtClean="0">
                          <a:latin typeface="Cambria Math"/>
                        </a:rPr>
                        <m:t> </m:t>
                      </m:r>
                      <m:r>
                        <a:rPr lang="de-DE" b="0" i="1" smtClean="0">
                          <a:latin typeface="Cambria Math"/>
                        </a:rPr>
                        <m:t>𝑚𝑎𝑠𝑠</m:t>
                      </m:r>
                      <m:r>
                        <a:rPr lang="de-DE" b="0" i="1" smtClean="0">
                          <a:latin typeface="Cambria Math"/>
                        </a:rPr>
                        <m:t> ~ </m:t>
                      </m:r>
                      <m:f>
                        <m:fPr>
                          <m:type m:val="lin"/>
                          <m:ctrlPr>
                            <a:rPr lang="de-DE" b="0" i="1" smtClean="0">
                              <a:latin typeface="Cambria Math" panose="02040503050406030204" pitchFamily="18" charset="0"/>
                              <a:ea typeface="Cambria Math"/>
                            </a:rPr>
                          </m:ctrlPr>
                        </m:fPr>
                        <m:num>
                          <m:r>
                            <a:rPr lang="de-DE" b="0" i="1" smtClean="0">
                              <a:latin typeface="Cambria Math"/>
                              <a:ea typeface="Cambria Math"/>
                            </a:rPr>
                            <m:t>ℏ</m:t>
                          </m:r>
                          <m:r>
                            <a:rPr lang="de-DE" b="0" i="1" smtClean="0">
                              <a:latin typeface="Cambria Math"/>
                              <a:ea typeface="Cambria Math"/>
                            </a:rPr>
                            <m:t>𝑐</m:t>
                          </m:r>
                          <m:r>
                            <a:rPr lang="de-DE" b="0" i="1" smtClean="0">
                              <a:latin typeface="Cambria Math"/>
                              <a:ea typeface="Cambria Math"/>
                            </a:rPr>
                            <m:t> </m:t>
                          </m:r>
                        </m:num>
                        <m:den>
                          <m:d>
                            <m:dPr>
                              <m:ctrlPr>
                                <a:rPr lang="de-DE" b="0" i="1" smtClean="0">
                                  <a:latin typeface="Cambria Math" panose="02040503050406030204" pitchFamily="18" charset="0"/>
                                  <a:ea typeface="Cambria Math"/>
                                </a:rPr>
                              </m:ctrlPr>
                            </m:dPr>
                            <m:e>
                              <m:r>
                                <a:rPr lang="de-DE" b="0" i="1" smtClean="0">
                                  <a:latin typeface="Cambria Math"/>
                                  <a:ea typeface="Cambria Math"/>
                                </a:rPr>
                                <m:t>𝑟𝑎𝑛𝑔𝑒</m:t>
                              </m:r>
                              <m:r>
                                <a:rPr lang="de-DE" b="0" i="1" smtClean="0">
                                  <a:latin typeface="Cambria Math"/>
                                  <a:ea typeface="Cambria Math"/>
                                </a:rPr>
                                <m:t> </m:t>
                              </m:r>
                              <m:r>
                                <a:rPr lang="de-DE" b="0" i="1" smtClean="0">
                                  <a:latin typeface="Cambria Math"/>
                                  <a:ea typeface="Cambria Math"/>
                                </a:rPr>
                                <m:t>𝑜𝑓</m:t>
                              </m:r>
                              <m:r>
                                <a:rPr lang="de-DE" b="0" i="1" smtClean="0">
                                  <a:latin typeface="Cambria Math"/>
                                  <a:ea typeface="Cambria Math"/>
                                </a:rPr>
                                <m:t> </m:t>
                              </m:r>
                              <m:r>
                                <a:rPr lang="de-DE" b="0" i="1" smtClean="0">
                                  <a:latin typeface="Cambria Math"/>
                                  <a:ea typeface="Cambria Math"/>
                                </a:rPr>
                                <m:t>𝑓𝑜𝑟𝑐𝑒</m:t>
                              </m:r>
                            </m:e>
                          </m:d>
                        </m:den>
                      </m:f>
                    </m:oMath>
                  </m:oMathPara>
                </a14:m>
                <a:endParaRPr lang="en-US" dirty="0"/>
              </a:p>
            </p:txBody>
          </p:sp>
        </mc:Choice>
        <mc:Fallback xmlns="">
          <p:sp>
            <p:nvSpPr>
              <p:cNvPr id="4" name="Textfeld 3"/>
              <p:cNvSpPr txBox="1">
                <a:spLocks noRot="1" noChangeAspect="1" noMove="1" noResize="1" noEditPoints="1" noAdjustHandles="1" noChangeArrowheads="1" noChangeShapeType="1" noTextEdit="1"/>
              </p:cNvSpPr>
              <p:nvPr/>
            </p:nvSpPr>
            <p:spPr>
              <a:xfrm>
                <a:off x="1800000" y="1260000"/>
                <a:ext cx="4010650" cy="369332"/>
              </a:xfrm>
              <a:prstGeom prst="rect">
                <a:avLst/>
              </a:prstGeom>
              <a:blipFill rotWithShape="1">
                <a:blip r:embed="rId2"/>
                <a:stretch>
                  <a:fillRect t="-116667" b="-18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feld 4"/>
              <p:cNvSpPr txBox="1"/>
              <p:nvPr/>
            </p:nvSpPr>
            <p:spPr>
              <a:xfrm>
                <a:off x="1800000" y="1800000"/>
                <a:ext cx="421936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solidFill>
                            <a:srgbClr val="FF0000"/>
                          </a:solidFill>
                          <a:latin typeface="Cambria Math"/>
                        </a:rPr>
                        <m:t>𝑟𝑎𝑛𝑔𝑒</m:t>
                      </m:r>
                      <m:r>
                        <a:rPr lang="de-DE" b="0" i="1" smtClean="0">
                          <a:solidFill>
                            <a:srgbClr val="FF0000"/>
                          </a:solidFill>
                          <a:latin typeface="Cambria Math"/>
                        </a:rPr>
                        <m:t> ~ 1 </m:t>
                      </m:r>
                      <m:r>
                        <a:rPr lang="de-DE" b="0" i="1" smtClean="0">
                          <a:solidFill>
                            <a:srgbClr val="FF0000"/>
                          </a:solidFill>
                          <a:latin typeface="Cambria Math"/>
                          <a:ea typeface="Cambria Math"/>
                        </a:rPr>
                        <m:t>𝑓𝑚</m:t>
                      </m:r>
                      <m:r>
                        <a:rPr lang="de-DE" b="0" i="1" smtClean="0">
                          <a:solidFill>
                            <a:srgbClr val="FF0000"/>
                          </a:solidFill>
                          <a:latin typeface="Cambria Math"/>
                          <a:ea typeface="Cambria Math"/>
                        </a:rPr>
                        <m:t>   →   </m:t>
                      </m:r>
                      <m:sSub>
                        <m:sSubPr>
                          <m:ctrlPr>
                            <a:rPr lang="de-DE" b="0" i="1" smtClean="0">
                              <a:solidFill>
                                <a:srgbClr val="FF0000"/>
                              </a:solidFill>
                              <a:latin typeface="Cambria Math" panose="02040503050406030204" pitchFamily="18" charset="0"/>
                              <a:ea typeface="Cambria Math"/>
                            </a:rPr>
                          </m:ctrlPr>
                        </m:sSubPr>
                        <m:e>
                          <m:r>
                            <a:rPr lang="de-DE" b="0" i="1" smtClean="0">
                              <a:solidFill>
                                <a:srgbClr val="FF0000"/>
                              </a:solidFill>
                              <a:latin typeface="Cambria Math"/>
                              <a:ea typeface="Cambria Math"/>
                            </a:rPr>
                            <m:t>𝑚</m:t>
                          </m:r>
                        </m:e>
                        <m:sub>
                          <m:r>
                            <a:rPr lang="de-DE" b="0" i="1" smtClean="0">
                              <a:solidFill>
                                <a:srgbClr val="FF0000"/>
                              </a:solidFill>
                              <a:latin typeface="Cambria Math"/>
                              <a:ea typeface="Cambria Math"/>
                            </a:rPr>
                            <m:t>𝑚𝑒𝑠𝑜𝑛</m:t>
                          </m:r>
                        </m:sub>
                      </m:sSub>
                      <m:r>
                        <a:rPr lang="de-DE" b="0" i="1" smtClean="0">
                          <a:solidFill>
                            <a:srgbClr val="FF0000"/>
                          </a:solidFill>
                          <a:latin typeface="Cambria Math"/>
                          <a:ea typeface="Cambria Math"/>
                        </a:rPr>
                        <m:t>=200 </m:t>
                      </m:r>
                      <m:r>
                        <a:rPr lang="de-DE" b="0" i="1" smtClean="0">
                          <a:solidFill>
                            <a:srgbClr val="FF0000"/>
                          </a:solidFill>
                          <a:latin typeface="Cambria Math"/>
                          <a:ea typeface="Cambria Math"/>
                        </a:rPr>
                        <m:t>𝑀𝑒𝑉</m:t>
                      </m:r>
                    </m:oMath>
                  </m:oMathPara>
                </a14:m>
                <a:endParaRPr lang="en-US" dirty="0">
                  <a:solidFill>
                    <a:srgbClr val="FF0000"/>
                  </a:solidFill>
                </a:endParaRPr>
              </a:p>
            </p:txBody>
          </p:sp>
        </mc:Choice>
        <mc:Fallback xmlns="">
          <p:sp>
            <p:nvSpPr>
              <p:cNvPr id="5" name="Textfeld 4"/>
              <p:cNvSpPr txBox="1">
                <a:spLocks noRot="1" noChangeAspect="1" noMove="1" noResize="1" noEditPoints="1" noAdjustHandles="1" noChangeArrowheads="1" noChangeShapeType="1" noTextEdit="1"/>
              </p:cNvSpPr>
              <p:nvPr/>
            </p:nvSpPr>
            <p:spPr>
              <a:xfrm>
                <a:off x="1800000" y="1800000"/>
                <a:ext cx="4219360" cy="369332"/>
              </a:xfrm>
              <a:prstGeom prst="rect">
                <a:avLst/>
              </a:prstGeom>
              <a:blipFill rotWithShape="1">
                <a:blip r:embed="rId3"/>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feld 5"/>
              <p:cNvSpPr txBox="1"/>
              <p:nvPr/>
            </p:nvSpPr>
            <p:spPr>
              <a:xfrm>
                <a:off x="1800000" y="2268000"/>
                <a:ext cx="1723677"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i="1" smtClean="0">
                          <a:latin typeface="Cambria Math"/>
                          <a:ea typeface="Cambria Math"/>
                        </a:rPr>
                        <m:t>ℏ</m:t>
                      </m:r>
                      <m:r>
                        <a:rPr lang="de-DE" sz="1200" b="0" i="1" smtClean="0">
                          <a:latin typeface="Cambria Math"/>
                          <a:ea typeface="Cambria Math"/>
                        </a:rPr>
                        <m:t>𝑐</m:t>
                      </m:r>
                      <m:r>
                        <a:rPr lang="de-DE" sz="1200" b="0" i="1" smtClean="0">
                          <a:latin typeface="Cambria Math"/>
                          <a:ea typeface="Cambria Math"/>
                        </a:rPr>
                        <m:t>=197.326 </m:t>
                      </m:r>
                      <m:r>
                        <a:rPr lang="de-DE" sz="1200" b="0" i="1" smtClean="0">
                          <a:latin typeface="Cambria Math"/>
                          <a:ea typeface="Cambria Math"/>
                        </a:rPr>
                        <m:t>𝑀𝑒𝑉</m:t>
                      </m:r>
                      <m:r>
                        <a:rPr lang="de-DE" sz="1200" b="0" i="1" smtClean="0">
                          <a:latin typeface="Cambria Math"/>
                          <a:ea typeface="Cambria Math"/>
                        </a:rPr>
                        <m:t> </m:t>
                      </m:r>
                      <m:r>
                        <a:rPr lang="de-DE" sz="1200" b="0" i="1" smtClean="0">
                          <a:latin typeface="Cambria Math"/>
                          <a:ea typeface="Cambria Math"/>
                        </a:rPr>
                        <m:t>𝑓𝑚</m:t>
                      </m:r>
                    </m:oMath>
                  </m:oMathPara>
                </a14:m>
                <a:endParaRPr lang="en-US" sz="1200" dirty="0"/>
              </a:p>
            </p:txBody>
          </p:sp>
        </mc:Choice>
        <mc:Fallback xmlns="">
          <p:sp>
            <p:nvSpPr>
              <p:cNvPr id="6" name="Textfeld 5"/>
              <p:cNvSpPr txBox="1">
                <a:spLocks noRot="1" noChangeAspect="1" noMove="1" noResize="1" noEditPoints="1" noAdjustHandles="1" noChangeArrowheads="1" noChangeShapeType="1" noTextEdit="1"/>
              </p:cNvSpPr>
              <p:nvPr/>
            </p:nvSpPr>
            <p:spPr>
              <a:xfrm>
                <a:off x="1800000" y="2268000"/>
                <a:ext cx="1723677" cy="276999"/>
              </a:xfrm>
              <a:prstGeom prst="rect">
                <a:avLst/>
              </a:prstGeom>
              <a:blipFill rotWithShape="1">
                <a:blip r:embed="rId4"/>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feld 6"/>
              <p:cNvSpPr txBox="1"/>
              <p:nvPr/>
            </p:nvSpPr>
            <p:spPr>
              <a:xfrm>
                <a:off x="720000" y="2520000"/>
                <a:ext cx="6389891" cy="793872"/>
              </a:xfrm>
              <a:prstGeom prst="rect">
                <a:avLst/>
              </a:prstGeom>
              <a:noFill/>
            </p:spPr>
            <p:txBody>
              <a:bodyPr wrap="none" rtlCol="0">
                <a:spAutoFit/>
              </a:bodyPr>
              <a:lstStyle/>
              <a:p>
                <a:r>
                  <a:rPr lang="en-US" dirty="0"/>
                  <a:t>note 1: </a:t>
                </a:r>
                <a:r>
                  <a:rPr lang="en-US" b="1" i="1" dirty="0">
                    <a:solidFill>
                      <a:srgbClr val="0000CC"/>
                    </a:solidFill>
                  </a:rPr>
                  <a:t>mesons are quark-antiquark </a:t>
                </a:r>
                <a14:m>
                  <m:oMath xmlns:m="http://schemas.openxmlformats.org/officeDocument/2006/math">
                    <m:r>
                      <a:rPr lang="de-DE" b="1" i="1" smtClean="0">
                        <a:solidFill>
                          <a:srgbClr val="0000CC"/>
                        </a:solidFill>
                        <a:latin typeface="Cambria Math"/>
                      </a:rPr>
                      <m:t>𝒒</m:t>
                    </m:r>
                    <m:acc>
                      <m:accPr>
                        <m:chr m:val="̅"/>
                        <m:ctrlPr>
                          <a:rPr lang="de-DE" b="1" i="1" smtClean="0">
                            <a:solidFill>
                              <a:srgbClr val="0000CC"/>
                            </a:solidFill>
                            <a:latin typeface="Cambria Math" panose="02040503050406030204" pitchFamily="18" charset="0"/>
                          </a:rPr>
                        </m:ctrlPr>
                      </m:accPr>
                      <m:e>
                        <m:r>
                          <a:rPr lang="de-DE" b="1" i="1" smtClean="0">
                            <a:solidFill>
                              <a:srgbClr val="0000CC"/>
                            </a:solidFill>
                            <a:latin typeface="Cambria Math"/>
                          </a:rPr>
                          <m:t>𝒒</m:t>
                        </m:r>
                      </m:e>
                    </m:acc>
                  </m:oMath>
                </a14:m>
                <a:r>
                  <a:rPr lang="en-US" b="1" i="1" dirty="0">
                    <a:solidFill>
                      <a:srgbClr val="0000CC"/>
                    </a:solidFill>
                  </a:rPr>
                  <a:t> </a:t>
                </a:r>
                <a:r>
                  <a:rPr lang="en-US" dirty="0"/>
                  <a:t>states and </a:t>
                </a:r>
                <a:r>
                  <a:rPr lang="en-US" u="sng" dirty="0"/>
                  <a:t>not elementary</a:t>
                </a:r>
              </a:p>
              <a:p>
                <a:endParaRPr lang="en-US" sz="800" u="sng" dirty="0"/>
              </a:p>
              <a:p>
                <a:r>
                  <a:rPr lang="en-US" dirty="0"/>
                  <a:t>note 2: meson = “mean, intermediate state”</a:t>
                </a:r>
              </a:p>
            </p:txBody>
          </p:sp>
        </mc:Choice>
        <mc:Fallback xmlns="">
          <p:sp>
            <p:nvSpPr>
              <p:cNvPr id="7" name="Textfeld 6"/>
              <p:cNvSpPr txBox="1">
                <a:spLocks noRot="1" noChangeAspect="1" noMove="1" noResize="1" noEditPoints="1" noAdjustHandles="1" noChangeArrowheads="1" noChangeShapeType="1" noTextEdit="1"/>
              </p:cNvSpPr>
              <p:nvPr/>
            </p:nvSpPr>
            <p:spPr>
              <a:xfrm>
                <a:off x="720000" y="2520000"/>
                <a:ext cx="6389891" cy="793872"/>
              </a:xfrm>
              <a:prstGeom prst="rect">
                <a:avLst/>
              </a:prstGeom>
              <a:blipFill rotWithShape="1">
                <a:blip r:embed="rId5"/>
                <a:stretch>
                  <a:fillRect l="-763" t="-3817" b="-7634"/>
                </a:stretch>
              </a:blipFill>
            </p:spPr>
            <p:txBody>
              <a:bodyPr/>
              <a:lstStyle/>
              <a:p>
                <a:r>
                  <a:rPr lang="en-US">
                    <a:noFill/>
                  </a:rPr>
                  <a:t> </a:t>
                </a:r>
              </a:p>
            </p:txBody>
          </p:sp>
        </mc:Fallback>
      </mc:AlternateContent>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2000" y="720000"/>
            <a:ext cx="1383030" cy="1897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7668000" y="2628000"/>
            <a:ext cx="1291444" cy="523220"/>
          </a:xfrm>
          <a:prstGeom prst="rect">
            <a:avLst/>
          </a:prstGeom>
          <a:noFill/>
        </p:spPr>
        <p:txBody>
          <a:bodyPr wrap="none" rtlCol="0">
            <a:spAutoFit/>
          </a:bodyPr>
          <a:lstStyle/>
          <a:p>
            <a:pPr algn="ctr"/>
            <a:r>
              <a:rPr lang="en-US" sz="1400" dirty="0"/>
              <a:t>Hideki Yukawa</a:t>
            </a:r>
          </a:p>
          <a:p>
            <a:pPr algn="ctr"/>
            <a:r>
              <a:rPr lang="en-US" sz="1400" dirty="0"/>
              <a:t>1907-1981</a:t>
            </a:r>
          </a:p>
        </p:txBody>
      </p:sp>
      <mc:AlternateContent xmlns:mc="http://schemas.openxmlformats.org/markup-compatibility/2006" xmlns:a14="http://schemas.microsoft.com/office/drawing/2010/main">
        <mc:Choice Requires="a14">
          <p:sp>
            <p:nvSpPr>
              <p:cNvPr id="10" name="Textfeld 9"/>
              <p:cNvSpPr txBox="1"/>
              <p:nvPr/>
            </p:nvSpPr>
            <p:spPr>
              <a:xfrm>
                <a:off x="720000" y="3780000"/>
                <a:ext cx="7812440" cy="523220"/>
              </a:xfrm>
              <a:prstGeom prst="rect">
                <a:avLst/>
              </a:prstGeom>
              <a:noFill/>
            </p:spPr>
            <p:txBody>
              <a:bodyPr wrap="square" rtlCol="0">
                <a:spAutoFit/>
              </a:bodyPr>
              <a:lstStyle/>
              <a:p>
                <a:r>
                  <a:rPr lang="en-US" sz="1400" dirty="0"/>
                  <a:t>The </a:t>
                </a:r>
                <a:r>
                  <a:rPr lang="en-US" sz="1400" dirty="0">
                    <a:solidFill>
                      <a:srgbClr val="0000CC"/>
                    </a:solidFill>
                  </a:rPr>
                  <a:t>range of forces</a:t>
                </a:r>
                <a:r>
                  <a:rPr lang="en-US" sz="1400" dirty="0"/>
                  <a:t> is related to the mass of exchange particle </a:t>
                </a:r>
                <a14:m>
                  <m:oMath xmlns:m="http://schemas.openxmlformats.org/officeDocument/2006/math">
                    <m:r>
                      <a:rPr lang="de-DE" sz="1400" b="0" i="1" smtClean="0">
                        <a:solidFill>
                          <a:srgbClr val="0000CC"/>
                        </a:solidFill>
                        <a:latin typeface="Cambria Math"/>
                      </a:rPr>
                      <m:t>𝑀</m:t>
                    </m:r>
                  </m:oMath>
                </a14:m>
                <a:r>
                  <a:rPr lang="en-US" sz="1400" dirty="0"/>
                  <a:t>. An amount of energy </a:t>
                </a:r>
                <a14:m>
                  <m:oMath xmlns:m="http://schemas.openxmlformats.org/officeDocument/2006/math">
                    <m:r>
                      <a:rPr lang="en-US" sz="1400" i="1" smtClean="0">
                        <a:solidFill>
                          <a:srgbClr val="0000CC"/>
                        </a:solidFill>
                        <a:latin typeface="Cambria Math"/>
                        <a:ea typeface="Cambria Math"/>
                      </a:rPr>
                      <m:t>∆</m:t>
                    </m:r>
                    <m:r>
                      <a:rPr lang="de-DE" sz="1400" b="0" i="1" smtClean="0">
                        <a:solidFill>
                          <a:srgbClr val="0000CC"/>
                        </a:solidFill>
                        <a:latin typeface="Cambria Math"/>
                        <a:ea typeface="Cambria Math"/>
                      </a:rPr>
                      <m:t>𝐸</m:t>
                    </m:r>
                    <m:r>
                      <a:rPr lang="de-DE" sz="1400" b="0" i="1" smtClean="0">
                        <a:solidFill>
                          <a:srgbClr val="0000CC"/>
                        </a:solidFill>
                        <a:latin typeface="Cambria Math"/>
                        <a:ea typeface="Cambria Math"/>
                      </a:rPr>
                      <m:t>=</m:t>
                    </m:r>
                    <m:r>
                      <a:rPr lang="de-DE" sz="1400" b="0" i="1" smtClean="0">
                        <a:solidFill>
                          <a:srgbClr val="0000CC"/>
                        </a:solidFill>
                        <a:latin typeface="Cambria Math"/>
                        <a:ea typeface="Cambria Math"/>
                      </a:rPr>
                      <m:t>𝑀</m:t>
                    </m:r>
                    <m:sSup>
                      <m:sSupPr>
                        <m:ctrlPr>
                          <a:rPr lang="de-DE" sz="1400" b="0" i="1" smtClean="0">
                            <a:solidFill>
                              <a:srgbClr val="0000CC"/>
                            </a:solidFill>
                            <a:latin typeface="Cambria Math" panose="02040503050406030204" pitchFamily="18" charset="0"/>
                            <a:ea typeface="Cambria Math"/>
                          </a:rPr>
                        </m:ctrlPr>
                      </m:sSupPr>
                      <m:e>
                        <m:r>
                          <a:rPr lang="de-DE" sz="1400" b="0" i="1" smtClean="0">
                            <a:solidFill>
                              <a:srgbClr val="0000CC"/>
                            </a:solidFill>
                            <a:latin typeface="Cambria Math"/>
                            <a:ea typeface="Cambria Math"/>
                          </a:rPr>
                          <m:t>𝑐</m:t>
                        </m:r>
                      </m:e>
                      <m:sup>
                        <m:r>
                          <a:rPr lang="de-DE" sz="1400" b="0" i="1" smtClean="0">
                            <a:solidFill>
                              <a:srgbClr val="0000CC"/>
                            </a:solidFill>
                            <a:latin typeface="Cambria Math"/>
                            <a:ea typeface="Cambria Math"/>
                          </a:rPr>
                          <m:t>2</m:t>
                        </m:r>
                      </m:sup>
                    </m:sSup>
                  </m:oMath>
                </a14:m>
                <a:r>
                  <a:rPr lang="en-US" sz="1400" dirty="0"/>
                  <a:t> borrowed for a time </a:t>
                </a:r>
                <a14:m>
                  <m:oMath xmlns:m="http://schemas.openxmlformats.org/officeDocument/2006/math">
                    <m:r>
                      <a:rPr lang="en-US" sz="1400" i="1" smtClean="0">
                        <a:solidFill>
                          <a:srgbClr val="0000CC"/>
                        </a:solidFill>
                        <a:latin typeface="Cambria Math"/>
                        <a:ea typeface="Cambria Math"/>
                      </a:rPr>
                      <m:t>∆</m:t>
                    </m:r>
                    <m:r>
                      <a:rPr lang="de-DE" sz="1400" b="0" i="1" smtClean="0">
                        <a:solidFill>
                          <a:srgbClr val="0000CC"/>
                        </a:solidFill>
                        <a:latin typeface="Cambria Math"/>
                        <a:ea typeface="Cambria Math"/>
                      </a:rPr>
                      <m:t>𝑡</m:t>
                    </m:r>
                  </m:oMath>
                </a14:m>
                <a:r>
                  <a:rPr lang="en-US" sz="1400" dirty="0">
                    <a:solidFill>
                      <a:srgbClr val="0000CC"/>
                    </a:solidFill>
                  </a:rPr>
                  <a:t> </a:t>
                </a:r>
                <a:r>
                  <a:rPr lang="en-US" sz="1400" dirty="0"/>
                  <a:t>is governed by the </a:t>
                </a:r>
                <a:r>
                  <a:rPr lang="en-US" sz="1400" dirty="0">
                    <a:solidFill>
                      <a:srgbClr val="FF0000"/>
                    </a:solidFill>
                  </a:rPr>
                  <a:t>Uncertainty Principle</a:t>
                </a:r>
                <a:r>
                  <a:rPr lang="en-US" sz="1400" dirty="0"/>
                  <a:t>:</a:t>
                </a:r>
              </a:p>
            </p:txBody>
          </p:sp>
        </mc:Choice>
        <mc:Fallback xmlns="">
          <p:sp>
            <p:nvSpPr>
              <p:cNvPr id="10" name="Textfeld 9"/>
              <p:cNvSpPr txBox="1">
                <a:spLocks noRot="1" noChangeAspect="1" noMove="1" noResize="1" noEditPoints="1" noAdjustHandles="1" noChangeArrowheads="1" noChangeShapeType="1" noTextEdit="1"/>
              </p:cNvSpPr>
              <p:nvPr/>
            </p:nvSpPr>
            <p:spPr>
              <a:xfrm>
                <a:off x="720000" y="3780000"/>
                <a:ext cx="7812440" cy="523220"/>
              </a:xfrm>
              <a:prstGeom prst="rect">
                <a:avLst/>
              </a:prstGeom>
              <a:blipFill rotWithShape="1">
                <a:blip r:embed="rId7"/>
                <a:stretch>
                  <a:fillRect l="-156" t="-1163" b="-104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feld 11"/>
              <p:cNvSpPr txBox="1"/>
              <p:nvPr/>
            </p:nvSpPr>
            <p:spPr>
              <a:xfrm>
                <a:off x="1800000" y="4248000"/>
                <a:ext cx="111120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a:ea typeface="Cambria Math"/>
                        </a:rPr>
                        <m:t>∆</m:t>
                      </m:r>
                      <m:r>
                        <a:rPr lang="de-DE" sz="1600" b="0" i="1" smtClean="0">
                          <a:latin typeface="Cambria Math"/>
                          <a:ea typeface="Cambria Math"/>
                        </a:rPr>
                        <m:t>𝐸</m:t>
                      </m:r>
                      <m:r>
                        <a:rPr lang="de-DE" sz="1600" b="0" i="1" smtClean="0">
                          <a:latin typeface="Cambria Math"/>
                          <a:ea typeface="Cambria Math"/>
                        </a:rPr>
                        <m:t>∙∆</m:t>
                      </m:r>
                      <m:r>
                        <a:rPr lang="de-DE" sz="1600" b="0" i="1" smtClean="0">
                          <a:latin typeface="Cambria Math"/>
                          <a:ea typeface="Cambria Math"/>
                        </a:rPr>
                        <m:t>𝑡</m:t>
                      </m:r>
                      <m:r>
                        <a:rPr lang="de-DE" sz="1600" b="0" i="1" smtClean="0">
                          <a:latin typeface="Cambria Math"/>
                          <a:ea typeface="Cambria Math"/>
                        </a:rPr>
                        <m:t>~ℏ</m:t>
                      </m:r>
                    </m:oMath>
                  </m:oMathPara>
                </a14:m>
                <a:endParaRPr lang="en-US" sz="1600" dirty="0"/>
              </a:p>
            </p:txBody>
          </p:sp>
        </mc:Choice>
        <mc:Fallback xmlns="">
          <p:sp>
            <p:nvSpPr>
              <p:cNvPr id="12" name="Textfeld 11"/>
              <p:cNvSpPr txBox="1">
                <a:spLocks noRot="1" noChangeAspect="1" noMove="1" noResize="1" noEditPoints="1" noAdjustHandles="1" noChangeArrowheads="1" noChangeShapeType="1" noTextEdit="1"/>
              </p:cNvSpPr>
              <p:nvPr/>
            </p:nvSpPr>
            <p:spPr>
              <a:xfrm>
                <a:off x="1800000" y="4248000"/>
                <a:ext cx="1111202" cy="338554"/>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feld 12"/>
              <p:cNvSpPr txBox="1"/>
              <p:nvPr/>
            </p:nvSpPr>
            <p:spPr>
              <a:xfrm>
                <a:off x="720000" y="4536000"/>
                <a:ext cx="6845528" cy="307777"/>
              </a:xfrm>
              <a:prstGeom prst="rect">
                <a:avLst/>
              </a:prstGeom>
              <a:noFill/>
            </p:spPr>
            <p:txBody>
              <a:bodyPr wrap="none" rtlCol="0">
                <a:spAutoFit/>
              </a:bodyPr>
              <a:lstStyle/>
              <a:p>
                <a:r>
                  <a:rPr lang="en-US" sz="1400" dirty="0"/>
                  <a:t>The maximum distance the particle can travel is </a:t>
                </a:r>
                <a14:m>
                  <m:oMath xmlns:m="http://schemas.openxmlformats.org/officeDocument/2006/math">
                    <m:r>
                      <a:rPr lang="en-US" sz="1400" i="1" smtClean="0">
                        <a:solidFill>
                          <a:srgbClr val="0000CC"/>
                        </a:solidFill>
                        <a:latin typeface="Cambria Math"/>
                        <a:ea typeface="Cambria Math"/>
                      </a:rPr>
                      <m:t>∆</m:t>
                    </m:r>
                    <m:r>
                      <a:rPr lang="de-DE" sz="1400" b="0" i="1" smtClean="0">
                        <a:solidFill>
                          <a:srgbClr val="0000CC"/>
                        </a:solidFill>
                        <a:latin typeface="Cambria Math"/>
                        <a:ea typeface="Cambria Math"/>
                      </a:rPr>
                      <m:t>𝑥</m:t>
                    </m:r>
                    <m:r>
                      <a:rPr lang="de-DE" sz="1400" b="0" i="1" smtClean="0">
                        <a:solidFill>
                          <a:srgbClr val="0000CC"/>
                        </a:solidFill>
                        <a:latin typeface="Cambria Math"/>
                        <a:ea typeface="Cambria Math"/>
                      </a:rPr>
                      <m:t>=</m:t>
                    </m:r>
                    <m:r>
                      <a:rPr lang="de-DE" sz="1400" b="0" i="1" smtClean="0">
                        <a:solidFill>
                          <a:srgbClr val="0000CC"/>
                        </a:solidFill>
                        <a:latin typeface="Cambria Math"/>
                        <a:ea typeface="Cambria Math"/>
                      </a:rPr>
                      <m:t>𝑐</m:t>
                    </m:r>
                    <m:r>
                      <a:rPr lang="de-DE" sz="1400" b="0" i="1" smtClean="0">
                        <a:solidFill>
                          <a:srgbClr val="0000CC"/>
                        </a:solidFill>
                        <a:latin typeface="Cambria Math"/>
                        <a:ea typeface="Cambria Math"/>
                      </a:rPr>
                      <m:t>∙∆</m:t>
                    </m:r>
                    <m:r>
                      <a:rPr lang="de-DE" sz="1400" b="0" i="1" smtClean="0">
                        <a:solidFill>
                          <a:srgbClr val="0000CC"/>
                        </a:solidFill>
                        <a:latin typeface="Cambria Math"/>
                        <a:ea typeface="Cambria Math"/>
                      </a:rPr>
                      <m:t>𝑡</m:t>
                    </m:r>
                  </m:oMath>
                </a14:m>
                <a:r>
                  <a:rPr lang="en-US" sz="1400" dirty="0"/>
                  <a:t>, where </a:t>
                </a:r>
                <a14:m>
                  <m:oMath xmlns:m="http://schemas.openxmlformats.org/officeDocument/2006/math">
                    <m:r>
                      <a:rPr lang="de-DE" sz="1400" b="0" i="1" smtClean="0">
                        <a:solidFill>
                          <a:srgbClr val="0000CC"/>
                        </a:solidFill>
                        <a:latin typeface="Cambria Math"/>
                      </a:rPr>
                      <m:t>𝑐</m:t>
                    </m:r>
                  </m:oMath>
                </a14:m>
                <a:r>
                  <a:rPr lang="en-US" sz="1400" dirty="0"/>
                  <a:t> is the velocity of light.</a:t>
                </a:r>
              </a:p>
            </p:txBody>
          </p:sp>
        </mc:Choice>
        <mc:Fallback xmlns="">
          <p:sp>
            <p:nvSpPr>
              <p:cNvPr id="13" name="Textfeld 12"/>
              <p:cNvSpPr txBox="1">
                <a:spLocks noRot="1" noChangeAspect="1" noMove="1" noResize="1" noEditPoints="1" noAdjustHandles="1" noChangeArrowheads="1" noChangeShapeType="1" noTextEdit="1"/>
              </p:cNvSpPr>
              <p:nvPr/>
            </p:nvSpPr>
            <p:spPr>
              <a:xfrm>
                <a:off x="720000" y="4536000"/>
                <a:ext cx="6845528" cy="307777"/>
              </a:xfrm>
              <a:prstGeom prst="rect">
                <a:avLst/>
              </a:prstGeom>
              <a:blipFill rotWithShape="1">
                <a:blip r:embed="rId9"/>
                <a:stretch>
                  <a:fillRect l="-178" t="-1961"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feld 13"/>
              <p:cNvSpPr txBox="1"/>
              <p:nvPr/>
            </p:nvSpPr>
            <p:spPr>
              <a:xfrm>
                <a:off x="1800000" y="4824000"/>
                <a:ext cx="1333955"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a:ea typeface="Cambria Math"/>
                        </a:rPr>
                        <m:t>∆</m:t>
                      </m:r>
                      <m:r>
                        <a:rPr lang="de-DE" sz="1600" b="0" i="1" smtClean="0">
                          <a:latin typeface="Cambria Math"/>
                          <a:ea typeface="Cambria Math"/>
                        </a:rPr>
                        <m:t>𝑥</m:t>
                      </m:r>
                      <m:r>
                        <a:rPr lang="de-DE" sz="1600" b="0" i="1" smtClean="0">
                          <a:latin typeface="Cambria Math"/>
                          <a:ea typeface="Cambria Math"/>
                        </a:rPr>
                        <m:t>=</m:t>
                      </m:r>
                      <m:f>
                        <m:fPr>
                          <m:type m:val="lin"/>
                          <m:ctrlPr>
                            <a:rPr lang="de-DE" sz="1600" b="0" i="1" smtClean="0">
                              <a:latin typeface="Cambria Math" panose="02040503050406030204" pitchFamily="18" charset="0"/>
                              <a:ea typeface="Cambria Math"/>
                            </a:rPr>
                          </m:ctrlPr>
                        </m:fPr>
                        <m:num>
                          <m:r>
                            <a:rPr lang="de-DE" sz="1600" b="0" i="1" smtClean="0">
                              <a:latin typeface="Cambria Math"/>
                              <a:ea typeface="Cambria Math"/>
                            </a:rPr>
                            <m:t>ℏ</m:t>
                          </m:r>
                          <m:r>
                            <a:rPr lang="de-DE" sz="1600" b="0" i="1" smtClean="0">
                              <a:latin typeface="Cambria Math"/>
                              <a:ea typeface="Cambria Math"/>
                            </a:rPr>
                            <m:t>𝑐</m:t>
                          </m:r>
                        </m:num>
                        <m:den>
                          <m:r>
                            <a:rPr lang="de-DE" sz="1600" b="0" i="1" smtClean="0">
                              <a:latin typeface="Cambria Math"/>
                              <a:ea typeface="Cambria Math"/>
                            </a:rPr>
                            <m:t>∆</m:t>
                          </m:r>
                          <m:r>
                            <a:rPr lang="de-DE" sz="1600" b="0" i="1" smtClean="0">
                              <a:latin typeface="Cambria Math"/>
                              <a:ea typeface="Cambria Math"/>
                            </a:rPr>
                            <m:t>𝐸</m:t>
                          </m:r>
                        </m:den>
                      </m:f>
                    </m:oMath>
                  </m:oMathPara>
                </a14:m>
                <a:endParaRPr lang="en-US" sz="1600" dirty="0"/>
              </a:p>
            </p:txBody>
          </p:sp>
        </mc:Choice>
        <mc:Fallback xmlns="">
          <p:sp>
            <p:nvSpPr>
              <p:cNvPr id="14" name="Textfeld 13"/>
              <p:cNvSpPr txBox="1">
                <a:spLocks noRot="1" noChangeAspect="1" noMove="1" noResize="1" noEditPoints="1" noAdjustHandles="1" noChangeArrowheads="1" noChangeShapeType="1" noTextEdit="1"/>
              </p:cNvSpPr>
              <p:nvPr/>
            </p:nvSpPr>
            <p:spPr>
              <a:xfrm>
                <a:off x="1800000" y="4824000"/>
                <a:ext cx="1333955" cy="338554"/>
              </a:xfrm>
              <a:prstGeom prst="rect">
                <a:avLst/>
              </a:prstGeom>
              <a:blipFill rotWithShape="1">
                <a:blip r:embed="rId10"/>
                <a:stretch>
                  <a:fillRect t="-100000" r="-19178" b="-16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feld 14"/>
              <p:cNvSpPr txBox="1"/>
              <p:nvPr/>
            </p:nvSpPr>
            <p:spPr>
              <a:xfrm>
                <a:off x="1800000" y="5184000"/>
                <a:ext cx="1455334" cy="338554"/>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a:ea typeface="Cambria Math"/>
                        </a:rPr>
                        <m:t>∆</m:t>
                      </m:r>
                      <m:r>
                        <a:rPr lang="de-DE" sz="1600" b="0" i="1" smtClean="0">
                          <a:latin typeface="Cambria Math"/>
                          <a:ea typeface="Cambria Math"/>
                        </a:rPr>
                        <m:t>𝑥</m:t>
                      </m:r>
                      <m:r>
                        <a:rPr lang="de-DE" sz="1600" b="0" i="1" smtClean="0">
                          <a:latin typeface="Cambria Math"/>
                          <a:ea typeface="Cambria Math"/>
                        </a:rPr>
                        <m:t>=</m:t>
                      </m:r>
                      <m:f>
                        <m:fPr>
                          <m:type m:val="lin"/>
                          <m:ctrlPr>
                            <a:rPr lang="de-DE" sz="1600" b="0" i="1" smtClean="0">
                              <a:latin typeface="Cambria Math" panose="02040503050406030204" pitchFamily="18" charset="0"/>
                              <a:ea typeface="Cambria Math"/>
                            </a:rPr>
                          </m:ctrlPr>
                        </m:fPr>
                        <m:num>
                          <m:r>
                            <a:rPr lang="de-DE" sz="1600" b="0" i="1" smtClean="0">
                              <a:latin typeface="Cambria Math"/>
                              <a:ea typeface="Cambria Math"/>
                            </a:rPr>
                            <m:t>ℏ</m:t>
                          </m:r>
                          <m:r>
                            <a:rPr lang="de-DE" sz="1600" b="0" i="1" smtClean="0">
                              <a:latin typeface="Cambria Math"/>
                              <a:ea typeface="Cambria Math"/>
                            </a:rPr>
                            <m:t>𝑐</m:t>
                          </m:r>
                        </m:num>
                        <m:den>
                          <m:r>
                            <a:rPr lang="de-DE" sz="1600" b="0" i="1" smtClean="0">
                              <a:latin typeface="Cambria Math"/>
                              <a:ea typeface="Cambria Math"/>
                            </a:rPr>
                            <m:t>𝑀</m:t>
                          </m:r>
                          <m:sSup>
                            <m:sSupPr>
                              <m:ctrlPr>
                                <a:rPr lang="de-DE" sz="1600" b="0" i="1" smtClean="0">
                                  <a:latin typeface="Cambria Math" panose="02040503050406030204" pitchFamily="18" charset="0"/>
                                  <a:ea typeface="Cambria Math"/>
                                </a:rPr>
                              </m:ctrlPr>
                            </m:sSupPr>
                            <m:e>
                              <m:r>
                                <a:rPr lang="de-DE" sz="1600" b="0" i="1" smtClean="0">
                                  <a:latin typeface="Cambria Math"/>
                                  <a:ea typeface="Cambria Math"/>
                                </a:rPr>
                                <m:t>𝑐</m:t>
                              </m:r>
                            </m:e>
                            <m:sup>
                              <m:r>
                                <a:rPr lang="de-DE" sz="1600" b="0" i="1" smtClean="0">
                                  <a:latin typeface="Cambria Math"/>
                                  <a:ea typeface="Cambria Math"/>
                                </a:rPr>
                                <m:t>2</m:t>
                              </m:r>
                            </m:sup>
                          </m:sSup>
                        </m:den>
                      </m:f>
                    </m:oMath>
                  </m:oMathPara>
                </a14:m>
                <a:endParaRPr lang="en-US" sz="1600" dirty="0"/>
              </a:p>
            </p:txBody>
          </p:sp>
        </mc:Choice>
        <mc:Fallback xmlns="">
          <p:sp>
            <p:nvSpPr>
              <p:cNvPr id="15" name="Textfeld 14"/>
              <p:cNvSpPr txBox="1">
                <a:spLocks noRot="1" noChangeAspect="1" noMove="1" noResize="1" noEditPoints="1" noAdjustHandles="1" noChangeArrowheads="1" noChangeShapeType="1" noTextEdit="1"/>
              </p:cNvSpPr>
              <p:nvPr/>
            </p:nvSpPr>
            <p:spPr>
              <a:xfrm>
                <a:off x="1800000" y="5184000"/>
                <a:ext cx="1455334" cy="338554"/>
              </a:xfrm>
              <a:prstGeom prst="rect">
                <a:avLst/>
              </a:prstGeom>
              <a:blipFill rotWithShape="1">
                <a:blip r:embed="rId11"/>
                <a:stretch>
                  <a:fillRect t="-94828" r="-8714" b="-156897"/>
                </a:stretch>
              </a:blipFill>
              <a:ln>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feld 15"/>
              <p:cNvSpPr txBox="1"/>
              <p:nvPr/>
            </p:nvSpPr>
            <p:spPr>
              <a:xfrm>
                <a:off x="720000" y="5580000"/>
                <a:ext cx="6094810" cy="523220"/>
              </a:xfrm>
              <a:prstGeom prst="rect">
                <a:avLst/>
              </a:prstGeom>
              <a:noFill/>
            </p:spPr>
            <p:txBody>
              <a:bodyPr wrap="none" rtlCol="0">
                <a:spAutoFit/>
              </a:bodyPr>
              <a:lstStyle/>
              <a:p>
                <a:pPr marL="285750" indent="-285750">
                  <a:buFont typeface="Wingdings" panose="05000000000000000000" pitchFamily="2" charset="2"/>
                  <a:buChar char="v"/>
                </a:pPr>
                <a:r>
                  <a:rPr lang="en-US" sz="1400" dirty="0">
                    <a:solidFill>
                      <a:srgbClr val="0000CC"/>
                    </a:solidFill>
                  </a:rPr>
                  <a:t> </a:t>
                </a:r>
                <a:r>
                  <a:rPr lang="en-US" sz="1400" dirty="0"/>
                  <a:t>The photon has M = 0                     </a:t>
                </a:r>
                <a:r>
                  <a:rPr lang="en-US" sz="1400" dirty="0">
                    <a:solidFill>
                      <a:srgbClr val="FF0000"/>
                    </a:solidFill>
                  </a:rPr>
                  <a:t>→ infinite range of EM force</a:t>
                </a:r>
                <a:r>
                  <a:rPr lang="en-US" sz="1400" dirty="0"/>
                  <a:t>.</a:t>
                </a:r>
              </a:p>
              <a:p>
                <a:pPr marL="285750" indent="-285750">
                  <a:buFont typeface="Wingdings" panose="05000000000000000000" pitchFamily="2" charset="2"/>
                  <a:buChar char="v"/>
                </a:pPr>
                <a:r>
                  <a:rPr lang="en-US" sz="1400" dirty="0">
                    <a:solidFill>
                      <a:srgbClr val="0000CC"/>
                    </a:solidFill>
                  </a:rPr>
                  <a:t> </a:t>
                </a:r>
                <a:r>
                  <a:rPr lang="en-US" sz="1400" dirty="0"/>
                  <a:t>W boson has a mass of 80 GeV/c</a:t>
                </a:r>
                <a:r>
                  <a:rPr lang="en-US" sz="1400" baseline="30000" dirty="0"/>
                  <a:t>2</a:t>
                </a:r>
                <a:r>
                  <a:rPr lang="en-US" sz="1400" dirty="0"/>
                  <a:t>  </a:t>
                </a:r>
                <a:r>
                  <a:rPr lang="en-US" sz="1400" dirty="0">
                    <a:solidFill>
                      <a:srgbClr val="FF0000"/>
                    </a:solidFill>
                  </a:rPr>
                  <a:t>→ range of weak force </a:t>
                </a:r>
                <a14:m>
                  <m:oMath xmlns:m="http://schemas.openxmlformats.org/officeDocument/2006/math">
                    <m:r>
                      <a:rPr lang="en-US" sz="1400" i="1" smtClean="0">
                        <a:solidFill>
                          <a:srgbClr val="FF0000"/>
                        </a:solidFill>
                        <a:latin typeface="Cambria Math"/>
                        <a:ea typeface="Cambria Math"/>
                      </a:rPr>
                      <m:t>∆</m:t>
                    </m:r>
                    <m:r>
                      <a:rPr lang="de-DE" sz="1400" b="0" i="1" smtClean="0">
                        <a:solidFill>
                          <a:srgbClr val="FF0000"/>
                        </a:solidFill>
                        <a:latin typeface="Cambria Math"/>
                        <a:ea typeface="Cambria Math"/>
                      </a:rPr>
                      <m:t>𝑥</m:t>
                    </m:r>
                    <m:r>
                      <a:rPr lang="de-DE" sz="1400" b="0" i="1" smtClean="0">
                        <a:solidFill>
                          <a:srgbClr val="FF0000"/>
                        </a:solidFill>
                        <a:latin typeface="Cambria Math"/>
                        <a:ea typeface="Cambria Math"/>
                      </a:rPr>
                      <m:t>=2∙</m:t>
                    </m:r>
                    <m:sSup>
                      <m:sSupPr>
                        <m:ctrlPr>
                          <a:rPr lang="de-DE" sz="1400" b="0" i="1" smtClean="0">
                            <a:solidFill>
                              <a:srgbClr val="FF0000"/>
                            </a:solidFill>
                            <a:latin typeface="Cambria Math" panose="02040503050406030204" pitchFamily="18" charset="0"/>
                            <a:ea typeface="Cambria Math"/>
                          </a:rPr>
                        </m:ctrlPr>
                      </m:sSupPr>
                      <m:e>
                        <m:r>
                          <a:rPr lang="de-DE" sz="1400" b="0" i="1" smtClean="0">
                            <a:solidFill>
                              <a:srgbClr val="FF0000"/>
                            </a:solidFill>
                            <a:latin typeface="Cambria Math"/>
                            <a:ea typeface="Cambria Math"/>
                          </a:rPr>
                          <m:t>10</m:t>
                        </m:r>
                      </m:e>
                      <m:sup>
                        <m:r>
                          <a:rPr lang="de-DE" sz="1400" b="0" i="1" smtClean="0">
                            <a:solidFill>
                              <a:srgbClr val="FF0000"/>
                            </a:solidFill>
                            <a:latin typeface="Cambria Math"/>
                            <a:ea typeface="Cambria Math"/>
                          </a:rPr>
                          <m:t>−3</m:t>
                        </m:r>
                      </m:sup>
                    </m:sSup>
                    <m:r>
                      <a:rPr lang="de-DE" sz="1400" b="0" i="1" smtClean="0">
                        <a:solidFill>
                          <a:srgbClr val="FF0000"/>
                        </a:solidFill>
                        <a:latin typeface="Cambria Math"/>
                        <a:ea typeface="Cambria Math"/>
                      </a:rPr>
                      <m:t> </m:t>
                    </m:r>
                    <m:r>
                      <a:rPr lang="de-DE" sz="1400" b="0" i="1" smtClean="0">
                        <a:solidFill>
                          <a:srgbClr val="FF0000"/>
                        </a:solidFill>
                        <a:latin typeface="Cambria Math"/>
                        <a:ea typeface="Cambria Math"/>
                      </a:rPr>
                      <m:t>𝑓𝑚</m:t>
                    </m:r>
                  </m:oMath>
                </a14:m>
                <a:r>
                  <a:rPr lang="en-US" sz="1400" dirty="0">
                    <a:solidFill>
                      <a:srgbClr val="FF0000"/>
                    </a:solidFill>
                  </a:rPr>
                  <a:t> </a:t>
                </a:r>
                <a:endParaRPr lang="en-US" sz="1400" dirty="0"/>
              </a:p>
            </p:txBody>
          </p:sp>
        </mc:Choice>
        <mc:Fallback xmlns="">
          <p:sp>
            <p:nvSpPr>
              <p:cNvPr id="16" name="Textfeld 15"/>
              <p:cNvSpPr txBox="1">
                <a:spLocks noRot="1" noChangeAspect="1" noMove="1" noResize="1" noEditPoints="1" noAdjustHandles="1" noChangeArrowheads="1" noChangeShapeType="1" noTextEdit="1"/>
              </p:cNvSpPr>
              <p:nvPr/>
            </p:nvSpPr>
            <p:spPr>
              <a:xfrm>
                <a:off x="720000" y="5580000"/>
                <a:ext cx="6094810" cy="523220"/>
              </a:xfrm>
              <a:prstGeom prst="rect">
                <a:avLst/>
              </a:prstGeom>
              <a:blipFill rotWithShape="1">
                <a:blip r:embed="rId12"/>
                <a:stretch>
                  <a:fillRect l="-100" t="-1163" b="-10465"/>
                </a:stretch>
              </a:blipFill>
            </p:spPr>
            <p:txBody>
              <a:bodyPr/>
              <a:lstStyle/>
              <a:p>
                <a:r>
                  <a:rPr lang="en-US">
                    <a:noFill/>
                  </a:rPr>
                  <a:t> </a:t>
                </a:r>
              </a:p>
            </p:txBody>
          </p:sp>
        </mc:Fallback>
      </mc:AlternateContent>
    </p:spTree>
    <p:extLst>
      <p:ext uri="{BB962C8B-B14F-4D97-AF65-F5344CB8AC3E}">
        <p14:creationId xmlns:p14="http://schemas.microsoft.com/office/powerpoint/2010/main" val="45776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animBg="1"/>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Discovery of </a:t>
            </a:r>
            <a:r>
              <a:rPr lang="en-US" dirty="0" err="1"/>
              <a:t>Pions</a:t>
            </a:r>
            <a:endParaRPr lang="en-US" dirty="0"/>
          </a:p>
        </p:txBody>
      </p:sp>
      <p:sp>
        <p:nvSpPr>
          <p:cNvPr id="3" name="Textfeld 2"/>
          <p:cNvSpPr txBox="1"/>
          <p:nvPr/>
        </p:nvSpPr>
        <p:spPr>
          <a:xfrm>
            <a:off x="540001" y="720000"/>
            <a:ext cx="7848423" cy="646331"/>
          </a:xfrm>
          <a:prstGeom prst="rect">
            <a:avLst/>
          </a:prstGeom>
          <a:noFill/>
        </p:spPr>
        <p:txBody>
          <a:bodyPr wrap="square" rtlCol="0">
            <a:spAutoFit/>
          </a:bodyPr>
          <a:lstStyle/>
          <a:p>
            <a:r>
              <a:rPr lang="en-US" dirty="0"/>
              <a:t>Discovered </a:t>
            </a:r>
            <a:r>
              <a:rPr lang="en-US" dirty="0" err="1"/>
              <a:t>pions</a:t>
            </a:r>
            <a:r>
              <a:rPr lang="en-US" dirty="0"/>
              <a:t> were fitting very well into Yukawa’s theory – they were supposed to be responsible for the nuclear force: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735" y="1465352"/>
            <a:ext cx="5660953" cy="190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p:cNvSpPr txBox="1"/>
          <p:nvPr/>
        </p:nvSpPr>
        <p:spPr>
          <a:xfrm>
            <a:off x="2169672" y="3409255"/>
            <a:ext cx="4589077" cy="307777"/>
          </a:xfrm>
          <a:prstGeom prst="rect">
            <a:avLst/>
          </a:prstGeom>
          <a:noFill/>
        </p:spPr>
        <p:txBody>
          <a:bodyPr wrap="none" rtlCol="0">
            <a:spAutoFit/>
          </a:bodyPr>
          <a:lstStyle/>
          <a:p>
            <a:r>
              <a:rPr lang="en-US" sz="1400" dirty="0"/>
              <a:t>Yukawa model of direct (a) and exchange (b, c) nuclear force</a:t>
            </a:r>
          </a:p>
        </p:txBody>
      </p:sp>
      <p:sp>
        <p:nvSpPr>
          <p:cNvPr id="7" name="Textfeld 6"/>
          <p:cNvSpPr txBox="1"/>
          <p:nvPr/>
        </p:nvSpPr>
        <p:spPr>
          <a:xfrm>
            <a:off x="540000" y="3960000"/>
            <a:ext cx="7848424" cy="1600438"/>
          </a:xfrm>
          <a:prstGeom prst="rect">
            <a:avLst/>
          </a:prstGeom>
          <a:noFill/>
        </p:spPr>
        <p:txBody>
          <a:bodyPr wrap="square" rtlCol="0">
            <a:spAutoFit/>
          </a:bodyPr>
          <a:lstStyle/>
          <a:p>
            <a:pPr marL="285750" indent="-285750">
              <a:buFont typeface="Wingdings" panose="05000000000000000000" pitchFamily="2" charset="2"/>
              <a:buChar char="v"/>
            </a:pPr>
            <a:r>
              <a:rPr lang="en-US" dirty="0">
                <a:solidFill>
                  <a:srgbClr val="0000CC"/>
                </a:solidFill>
              </a:rPr>
              <a:t> </a:t>
            </a:r>
            <a:r>
              <a:rPr lang="en-US" dirty="0"/>
              <a:t>The resulting potential for this kind of exchange is of Yukawa type and at the longest range reproduces observed nuclear forces very well, including even spin effects.</a:t>
            </a:r>
          </a:p>
          <a:p>
            <a:endParaRPr lang="en-US" sz="800" dirty="0">
              <a:solidFill>
                <a:srgbClr val="0000CC"/>
              </a:solidFill>
            </a:endParaRPr>
          </a:p>
          <a:p>
            <a:pPr marL="285750" indent="-285750">
              <a:buFont typeface="Wingdings" panose="05000000000000000000" pitchFamily="2" charset="2"/>
              <a:buChar char="v"/>
            </a:pPr>
            <a:r>
              <a:rPr lang="en-US" dirty="0">
                <a:solidFill>
                  <a:srgbClr val="0000CC"/>
                </a:solidFill>
              </a:rPr>
              <a:t> </a:t>
            </a:r>
            <a:r>
              <a:rPr lang="en-US" dirty="0"/>
              <a:t>However, at the ranges comparable with the size of nucleons, this description </a:t>
            </a:r>
            <a:r>
              <a:rPr lang="en-US" b="1" dirty="0"/>
              <a:t>fails</a:t>
            </a:r>
            <a:r>
              <a:rPr lang="en-US" dirty="0"/>
              <a:t>, and the internal structure of hadrons must be taken into account.</a:t>
            </a:r>
            <a:endParaRPr lang="en-US" dirty="0">
              <a:solidFill>
                <a:srgbClr val="0000CC"/>
              </a:solidFill>
            </a:endParaRPr>
          </a:p>
        </p:txBody>
      </p:sp>
    </p:spTree>
    <p:extLst>
      <p:ext uri="{BB962C8B-B14F-4D97-AF65-F5344CB8AC3E}">
        <p14:creationId xmlns:p14="http://schemas.microsoft.com/office/powerpoint/2010/main" val="5175174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Discovery of the Pion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8000" y="576010"/>
            <a:ext cx="6682740"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a:xfrm>
            <a:off x="1800000" y="720000"/>
            <a:ext cx="4807726" cy="369332"/>
          </a:xfrm>
          <a:prstGeom prst="rect">
            <a:avLst/>
          </a:prstGeom>
          <a:noFill/>
        </p:spPr>
        <p:txBody>
          <a:bodyPr wrap="none" rtlCol="0">
            <a:spAutoFit/>
          </a:bodyPr>
          <a:lstStyle/>
          <a:p>
            <a:r>
              <a:rPr lang="en-US" dirty="0"/>
              <a:t>1947 discovered by Perkins, </a:t>
            </a:r>
            <a:r>
              <a:rPr lang="en-US" dirty="0" err="1"/>
              <a:t>Ochialini</a:t>
            </a:r>
            <a:r>
              <a:rPr lang="en-US" dirty="0"/>
              <a:t> and Powell</a:t>
            </a:r>
          </a:p>
        </p:txBody>
      </p:sp>
      <p:sp>
        <p:nvSpPr>
          <p:cNvPr id="11" name="Textfeld 10"/>
          <p:cNvSpPr txBox="1"/>
          <p:nvPr/>
        </p:nvSpPr>
        <p:spPr>
          <a:xfrm>
            <a:off x="720000" y="6300000"/>
            <a:ext cx="1507144" cy="246221"/>
          </a:xfrm>
          <a:prstGeom prst="rect">
            <a:avLst/>
          </a:prstGeom>
          <a:noFill/>
        </p:spPr>
        <p:txBody>
          <a:bodyPr wrap="none" rtlCol="0">
            <a:spAutoFit/>
          </a:bodyPr>
          <a:lstStyle/>
          <a:p>
            <a:r>
              <a:rPr lang="en-US" sz="1000" dirty="0">
                <a:latin typeface="Times New Roman" panose="02020603050405020304" pitchFamily="18" charset="0"/>
                <a:cs typeface="Times New Roman" panose="02020603050405020304" pitchFamily="18" charset="0"/>
              </a:rPr>
              <a:t>Powell; Nobel Prize 1950</a:t>
            </a:r>
          </a:p>
        </p:txBody>
      </p:sp>
      <p:sp>
        <p:nvSpPr>
          <p:cNvPr id="10" name="Textfeld 9"/>
          <p:cNvSpPr txBox="1"/>
          <p:nvPr/>
        </p:nvSpPr>
        <p:spPr>
          <a:xfrm>
            <a:off x="1008000" y="3060000"/>
            <a:ext cx="365806" cy="523220"/>
          </a:xfrm>
          <a:prstGeom prst="rect">
            <a:avLst/>
          </a:prstGeom>
          <a:noFill/>
        </p:spPr>
        <p:txBody>
          <a:bodyPr wrap="none" rtlCol="0">
            <a:spAutoFit/>
          </a:bodyPr>
          <a:lstStyle/>
          <a:p>
            <a:r>
              <a:rPr lang="el-GR" sz="2800" dirty="0">
                <a:solidFill>
                  <a:srgbClr val="0000CC"/>
                </a:solidFill>
              </a:rPr>
              <a:t>π</a:t>
            </a:r>
            <a:endParaRPr lang="en-US" sz="2800" dirty="0">
              <a:solidFill>
                <a:srgbClr val="0000CC"/>
              </a:solidFill>
            </a:endParaRPr>
          </a:p>
        </p:txBody>
      </p:sp>
      <p:sp>
        <p:nvSpPr>
          <p:cNvPr id="13" name="Textfeld 12"/>
          <p:cNvSpPr txBox="1"/>
          <p:nvPr/>
        </p:nvSpPr>
        <p:spPr>
          <a:xfrm>
            <a:off x="3780000" y="2520000"/>
            <a:ext cx="377026" cy="523220"/>
          </a:xfrm>
          <a:prstGeom prst="rect">
            <a:avLst/>
          </a:prstGeom>
          <a:noFill/>
        </p:spPr>
        <p:txBody>
          <a:bodyPr wrap="none" rtlCol="0">
            <a:spAutoFit/>
          </a:bodyPr>
          <a:lstStyle/>
          <a:p>
            <a:r>
              <a:rPr lang="el-GR" sz="2800" dirty="0">
                <a:solidFill>
                  <a:srgbClr val="0000CC"/>
                </a:solidFill>
              </a:rPr>
              <a:t>μ</a:t>
            </a:r>
            <a:endParaRPr lang="en-US" sz="2800" dirty="0">
              <a:solidFill>
                <a:srgbClr val="0000CC"/>
              </a:solidFill>
            </a:endParaRPr>
          </a:p>
        </p:txBody>
      </p:sp>
      <p:sp>
        <p:nvSpPr>
          <p:cNvPr id="14" name="Textfeld 13"/>
          <p:cNvSpPr txBox="1"/>
          <p:nvPr/>
        </p:nvSpPr>
        <p:spPr>
          <a:xfrm>
            <a:off x="7200000" y="2880000"/>
            <a:ext cx="343364" cy="523220"/>
          </a:xfrm>
          <a:prstGeom prst="rect">
            <a:avLst/>
          </a:prstGeom>
          <a:noFill/>
        </p:spPr>
        <p:txBody>
          <a:bodyPr wrap="none" rtlCol="0">
            <a:spAutoFit/>
          </a:bodyPr>
          <a:lstStyle/>
          <a:p>
            <a:r>
              <a:rPr lang="de-DE" sz="2800" dirty="0">
                <a:solidFill>
                  <a:srgbClr val="0000CC"/>
                </a:solidFill>
              </a:rPr>
              <a:t>e</a:t>
            </a:r>
            <a:endParaRPr lang="en-US" sz="2800" dirty="0">
              <a:solidFill>
                <a:srgbClr val="0000CC"/>
              </a:solidFill>
            </a:endParaRPr>
          </a:p>
        </p:txBody>
      </p:sp>
      <p:sp>
        <p:nvSpPr>
          <p:cNvPr id="15" name="Textfeld 14"/>
          <p:cNvSpPr txBox="1"/>
          <p:nvPr/>
        </p:nvSpPr>
        <p:spPr>
          <a:xfrm>
            <a:off x="360000" y="5760000"/>
            <a:ext cx="8635697" cy="338554"/>
          </a:xfrm>
          <a:prstGeom prst="rect">
            <a:avLst/>
          </a:prstGeom>
          <a:noFill/>
        </p:spPr>
        <p:txBody>
          <a:bodyPr wrap="none" rtlCol="0">
            <a:spAutoFit/>
          </a:bodyPr>
          <a:lstStyle/>
          <a:p>
            <a:r>
              <a:rPr lang="en-US" sz="1600" dirty="0"/>
              <a:t>First observed </a:t>
            </a:r>
            <a:r>
              <a:rPr lang="en-US" sz="1600" dirty="0" err="1"/>
              <a:t>pions</a:t>
            </a:r>
            <a:r>
              <a:rPr lang="en-US" sz="1600" dirty="0"/>
              <a:t>: a </a:t>
            </a:r>
            <a:r>
              <a:rPr lang="el-GR" sz="1600" dirty="0"/>
              <a:t>π</a:t>
            </a:r>
            <a:r>
              <a:rPr lang="en-US" sz="1600" baseline="30000" dirty="0"/>
              <a:t>+</a:t>
            </a:r>
            <a:r>
              <a:rPr lang="en-US" sz="1600" dirty="0"/>
              <a:t> stops in the emulsion and decays to a </a:t>
            </a:r>
            <a:r>
              <a:rPr lang="el-GR" sz="1600" dirty="0"/>
              <a:t>μ</a:t>
            </a:r>
            <a:r>
              <a:rPr lang="de-DE" sz="1600" baseline="30000" dirty="0"/>
              <a:t>+</a:t>
            </a:r>
            <a:r>
              <a:rPr lang="de-DE" sz="1600" dirty="0"/>
              <a:t> </a:t>
            </a:r>
            <a:r>
              <a:rPr lang="en-US" sz="1600" dirty="0"/>
              <a:t>and</a:t>
            </a:r>
            <a:r>
              <a:rPr lang="de-DE" sz="1600" dirty="0"/>
              <a:t> </a:t>
            </a:r>
            <a:r>
              <a:rPr lang="el-GR" sz="1600" dirty="0"/>
              <a:t>ν</a:t>
            </a:r>
            <a:r>
              <a:rPr lang="el-GR" sz="1600" baseline="-25000" dirty="0"/>
              <a:t>μ</a:t>
            </a:r>
            <a:r>
              <a:rPr lang="de-DE" sz="1600" dirty="0"/>
              <a:t>, </a:t>
            </a:r>
            <a:r>
              <a:rPr lang="en-US" sz="1600" dirty="0"/>
              <a:t>followed by the decay of </a:t>
            </a:r>
            <a:r>
              <a:rPr lang="el-GR" sz="1600" dirty="0"/>
              <a:t>μ</a:t>
            </a:r>
            <a:r>
              <a:rPr lang="de-DE" sz="1600" baseline="30000" dirty="0"/>
              <a:t>+</a:t>
            </a:r>
            <a:r>
              <a:rPr lang="de-DE" sz="1600" dirty="0"/>
              <a:t>.</a:t>
            </a:r>
            <a:endParaRPr lang="en-US" sz="1600" dirty="0"/>
          </a:p>
        </p:txBody>
      </p:sp>
    </p:spTree>
    <p:extLst>
      <p:ext uri="{BB962C8B-B14F-4D97-AF65-F5344CB8AC3E}">
        <p14:creationId xmlns:p14="http://schemas.microsoft.com/office/powerpoint/2010/main" val="30651919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Discovery of the Pion</a:t>
            </a:r>
          </a:p>
        </p:txBody>
      </p:sp>
      <p:sp>
        <p:nvSpPr>
          <p:cNvPr id="15" name="Textfeld 14"/>
          <p:cNvSpPr txBox="1"/>
          <p:nvPr/>
        </p:nvSpPr>
        <p:spPr>
          <a:xfrm>
            <a:off x="540000" y="836712"/>
            <a:ext cx="4826962" cy="369332"/>
          </a:xfrm>
          <a:prstGeom prst="rect">
            <a:avLst/>
          </a:prstGeom>
          <a:noFill/>
        </p:spPr>
        <p:txBody>
          <a:bodyPr wrap="none" rtlCol="0">
            <a:spAutoFit/>
          </a:bodyPr>
          <a:lstStyle/>
          <a:p>
            <a:r>
              <a:rPr lang="en-US" dirty="0">
                <a:solidFill>
                  <a:srgbClr val="FF0000"/>
                </a:solidFill>
              </a:rPr>
              <a:t>Some reactions induced by cosmic rays primaries:</a:t>
            </a:r>
          </a:p>
        </p:txBody>
      </p:sp>
      <mc:AlternateContent xmlns:mc="http://schemas.openxmlformats.org/markup-compatibility/2006" xmlns:a14="http://schemas.microsoft.com/office/drawing/2010/main">
        <mc:Choice Requires="a14">
          <p:sp>
            <p:nvSpPr>
              <p:cNvPr id="16" name="Textfeld 15"/>
              <p:cNvSpPr txBox="1"/>
              <p:nvPr/>
            </p:nvSpPr>
            <p:spPr>
              <a:xfrm>
                <a:off x="3583525" y="1232712"/>
                <a:ext cx="220239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a:rPr>
                        <m:t>𝑝</m:t>
                      </m:r>
                      <m:r>
                        <a:rPr lang="de-DE" b="0" i="1" smtClean="0">
                          <a:latin typeface="Cambria Math"/>
                        </a:rPr>
                        <m:t>+</m:t>
                      </m:r>
                      <m:r>
                        <a:rPr lang="de-DE" b="0" i="1" smtClean="0">
                          <a:latin typeface="Cambria Math"/>
                        </a:rPr>
                        <m:t>𝑝</m:t>
                      </m:r>
                      <m:r>
                        <a:rPr lang="de-DE" b="0" i="1" smtClean="0">
                          <a:latin typeface="Cambria Math"/>
                          <a:ea typeface="Cambria Math"/>
                        </a:rPr>
                        <m:t>→</m:t>
                      </m:r>
                      <m:r>
                        <a:rPr lang="de-DE" b="0" i="1" smtClean="0">
                          <a:latin typeface="Cambria Math"/>
                          <a:ea typeface="Cambria Math"/>
                        </a:rPr>
                        <m:t>𝑝</m:t>
                      </m:r>
                      <m:r>
                        <a:rPr lang="de-DE" b="0" i="1" smtClean="0">
                          <a:latin typeface="Cambria Math"/>
                          <a:ea typeface="Cambria Math"/>
                        </a:rPr>
                        <m:t>+</m:t>
                      </m:r>
                      <m:r>
                        <a:rPr lang="de-DE" b="0" i="1" smtClean="0">
                          <a:latin typeface="Cambria Math"/>
                          <a:ea typeface="Cambria Math"/>
                        </a:rPr>
                        <m:t>𝑛</m:t>
                      </m:r>
                      <m:r>
                        <a:rPr lang="de-DE" b="0" i="1" smtClean="0">
                          <a:latin typeface="Cambria Math"/>
                          <a:ea typeface="Cambria Math"/>
                        </a:rPr>
                        <m:t>+</m:t>
                      </m:r>
                      <m:sSup>
                        <m:sSupPr>
                          <m:ctrlPr>
                            <a:rPr lang="de-DE" b="0" i="1" smtClean="0">
                              <a:latin typeface="Cambria Math" panose="02040503050406030204" pitchFamily="18" charset="0"/>
                              <a:ea typeface="Cambria Math"/>
                            </a:rPr>
                          </m:ctrlPr>
                        </m:sSupPr>
                        <m:e>
                          <m:r>
                            <a:rPr lang="de-DE" b="0" i="1" smtClean="0">
                              <a:latin typeface="Cambria Math"/>
                              <a:ea typeface="Cambria Math"/>
                            </a:rPr>
                            <m:t>𝜋</m:t>
                          </m:r>
                        </m:e>
                        <m:sup>
                          <m:r>
                            <a:rPr lang="de-DE" b="0" i="1" smtClean="0">
                              <a:latin typeface="Cambria Math"/>
                              <a:ea typeface="Cambria Math"/>
                            </a:rPr>
                            <m:t>+</m:t>
                          </m:r>
                        </m:sup>
                      </m:sSup>
                    </m:oMath>
                  </m:oMathPara>
                </a14:m>
                <a:endParaRPr lang="en-US" dirty="0"/>
              </a:p>
            </p:txBody>
          </p:sp>
        </mc:Choice>
        <mc:Fallback xmlns="">
          <p:sp>
            <p:nvSpPr>
              <p:cNvPr id="16" name="Textfeld 15"/>
              <p:cNvSpPr txBox="1">
                <a:spLocks noRot="1" noChangeAspect="1" noMove="1" noResize="1" noEditPoints="1" noAdjustHandles="1" noChangeArrowheads="1" noChangeShapeType="1" noTextEdit="1"/>
              </p:cNvSpPr>
              <p:nvPr/>
            </p:nvSpPr>
            <p:spPr>
              <a:xfrm>
                <a:off x="3583525" y="1232712"/>
                <a:ext cx="2202398" cy="369332"/>
              </a:xfrm>
              <a:prstGeom prst="rect">
                <a:avLst/>
              </a:prstGeom>
              <a:blipFill rotWithShape="1">
                <a:blip r:embed="rId2"/>
                <a:stretch>
                  <a:fillRect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feld 16"/>
              <p:cNvSpPr txBox="1"/>
              <p:nvPr/>
            </p:nvSpPr>
            <p:spPr>
              <a:xfrm>
                <a:off x="4176000" y="1628712"/>
                <a:ext cx="157043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ea typeface="Cambria Math"/>
                        </a:rPr>
                        <m:t>→</m:t>
                      </m:r>
                      <m:r>
                        <a:rPr lang="de-DE" b="0" i="1" smtClean="0">
                          <a:latin typeface="Cambria Math"/>
                          <a:ea typeface="Cambria Math"/>
                        </a:rPr>
                        <m:t>𝑝</m:t>
                      </m:r>
                      <m:r>
                        <a:rPr lang="de-DE" b="0" i="1" smtClean="0">
                          <a:latin typeface="Cambria Math"/>
                          <a:ea typeface="Cambria Math"/>
                        </a:rPr>
                        <m:t>+</m:t>
                      </m:r>
                      <m:r>
                        <a:rPr lang="de-DE" b="0" i="1" smtClean="0">
                          <a:latin typeface="Cambria Math"/>
                          <a:ea typeface="Cambria Math"/>
                        </a:rPr>
                        <m:t>𝑝</m:t>
                      </m:r>
                      <m:r>
                        <a:rPr lang="de-DE" b="0" i="1" smtClean="0">
                          <a:latin typeface="Cambria Math"/>
                          <a:ea typeface="Cambria Math"/>
                        </a:rPr>
                        <m:t>+</m:t>
                      </m:r>
                      <m:sSup>
                        <m:sSupPr>
                          <m:ctrlPr>
                            <a:rPr lang="de-DE" b="0" i="1" smtClean="0">
                              <a:latin typeface="Cambria Math" panose="02040503050406030204" pitchFamily="18" charset="0"/>
                              <a:ea typeface="Cambria Math"/>
                            </a:rPr>
                          </m:ctrlPr>
                        </m:sSupPr>
                        <m:e>
                          <m:r>
                            <a:rPr lang="de-DE" b="0" i="1" smtClean="0">
                              <a:latin typeface="Cambria Math"/>
                              <a:ea typeface="Cambria Math"/>
                            </a:rPr>
                            <m:t>𝜋</m:t>
                          </m:r>
                        </m:e>
                        <m:sup>
                          <m:r>
                            <a:rPr lang="de-DE" b="0" i="1" smtClean="0">
                              <a:latin typeface="Cambria Math"/>
                              <a:ea typeface="Cambria Math"/>
                            </a:rPr>
                            <m:t>0</m:t>
                          </m:r>
                        </m:sup>
                      </m:sSup>
                    </m:oMath>
                  </m:oMathPara>
                </a14:m>
                <a:endParaRPr lang="en-US" dirty="0"/>
              </a:p>
            </p:txBody>
          </p:sp>
        </mc:Choice>
        <mc:Fallback xmlns="">
          <p:sp>
            <p:nvSpPr>
              <p:cNvPr id="17" name="Textfeld 16"/>
              <p:cNvSpPr txBox="1">
                <a:spLocks noRot="1" noChangeAspect="1" noMove="1" noResize="1" noEditPoints="1" noAdjustHandles="1" noChangeArrowheads="1" noChangeShapeType="1" noTextEdit="1"/>
              </p:cNvSpPr>
              <p:nvPr/>
            </p:nvSpPr>
            <p:spPr>
              <a:xfrm>
                <a:off x="4176000" y="1628712"/>
                <a:ext cx="1570430" cy="369332"/>
              </a:xfrm>
              <a:prstGeom prst="rect">
                <a:avLst/>
              </a:prstGeom>
              <a:blipFill rotWithShape="1">
                <a:blip r:embed="rId3"/>
                <a:stretch>
                  <a:fillRect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feld 17"/>
              <p:cNvSpPr txBox="1"/>
              <p:nvPr/>
            </p:nvSpPr>
            <p:spPr>
              <a:xfrm>
                <a:off x="4176000" y="2024712"/>
                <a:ext cx="215065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ea typeface="Cambria Math"/>
                        </a:rPr>
                        <m:t>→</m:t>
                      </m:r>
                      <m:r>
                        <a:rPr lang="de-DE" b="0" i="1" smtClean="0">
                          <a:latin typeface="Cambria Math"/>
                          <a:ea typeface="Cambria Math"/>
                        </a:rPr>
                        <m:t>𝑝</m:t>
                      </m:r>
                      <m:r>
                        <a:rPr lang="de-DE" b="0" i="1" smtClean="0">
                          <a:latin typeface="Cambria Math"/>
                          <a:ea typeface="Cambria Math"/>
                        </a:rPr>
                        <m:t>+</m:t>
                      </m:r>
                      <m:r>
                        <a:rPr lang="de-DE" b="0" i="1" smtClean="0">
                          <a:latin typeface="Cambria Math"/>
                          <a:ea typeface="Cambria Math"/>
                        </a:rPr>
                        <m:t>𝑝</m:t>
                      </m:r>
                      <m:r>
                        <a:rPr lang="de-DE" b="0" i="1" smtClean="0">
                          <a:latin typeface="Cambria Math"/>
                          <a:ea typeface="Cambria Math"/>
                        </a:rPr>
                        <m:t>+</m:t>
                      </m:r>
                      <m:sSup>
                        <m:sSupPr>
                          <m:ctrlPr>
                            <a:rPr lang="de-DE" b="0" i="1" smtClean="0">
                              <a:latin typeface="Cambria Math" panose="02040503050406030204" pitchFamily="18" charset="0"/>
                              <a:ea typeface="Cambria Math"/>
                            </a:rPr>
                          </m:ctrlPr>
                        </m:sSupPr>
                        <m:e>
                          <m:r>
                            <a:rPr lang="de-DE" b="0" i="1" smtClean="0">
                              <a:latin typeface="Cambria Math"/>
                              <a:ea typeface="Cambria Math"/>
                            </a:rPr>
                            <m:t>𝜋</m:t>
                          </m:r>
                        </m:e>
                        <m:sup>
                          <m:r>
                            <a:rPr lang="de-DE" b="0" i="1" smtClean="0">
                              <a:latin typeface="Cambria Math"/>
                              <a:ea typeface="Cambria Math"/>
                            </a:rPr>
                            <m:t>+</m:t>
                          </m:r>
                        </m:sup>
                      </m:sSup>
                      <m:r>
                        <a:rPr lang="de-DE" b="0" i="1" smtClean="0">
                          <a:latin typeface="Cambria Math"/>
                          <a:ea typeface="Cambria Math"/>
                        </a:rPr>
                        <m:t>+</m:t>
                      </m:r>
                      <m:sSup>
                        <m:sSupPr>
                          <m:ctrlPr>
                            <a:rPr lang="de-DE" b="0" i="1" smtClean="0">
                              <a:latin typeface="Cambria Math" panose="02040503050406030204" pitchFamily="18" charset="0"/>
                              <a:ea typeface="Cambria Math"/>
                            </a:rPr>
                          </m:ctrlPr>
                        </m:sSupPr>
                        <m:e>
                          <m:r>
                            <a:rPr lang="de-DE" b="0" i="1" smtClean="0">
                              <a:latin typeface="Cambria Math"/>
                              <a:ea typeface="Cambria Math"/>
                            </a:rPr>
                            <m:t>𝜋</m:t>
                          </m:r>
                        </m:e>
                        <m:sup>
                          <m:r>
                            <a:rPr lang="de-DE" b="0" i="1" smtClean="0">
                              <a:latin typeface="Cambria Math"/>
                              <a:ea typeface="Cambria Math"/>
                            </a:rPr>
                            <m:t>−</m:t>
                          </m:r>
                        </m:sup>
                      </m:sSup>
                    </m:oMath>
                  </m:oMathPara>
                </a14:m>
                <a:endParaRPr lang="en-US" dirty="0"/>
              </a:p>
            </p:txBody>
          </p:sp>
        </mc:Choice>
        <mc:Fallback xmlns="">
          <p:sp>
            <p:nvSpPr>
              <p:cNvPr id="18" name="Textfeld 17"/>
              <p:cNvSpPr txBox="1">
                <a:spLocks noRot="1" noChangeAspect="1" noMove="1" noResize="1" noEditPoints="1" noAdjustHandles="1" noChangeArrowheads="1" noChangeShapeType="1" noTextEdit="1"/>
              </p:cNvSpPr>
              <p:nvPr/>
            </p:nvSpPr>
            <p:spPr>
              <a:xfrm>
                <a:off x="4176000" y="2024712"/>
                <a:ext cx="2150653" cy="369332"/>
              </a:xfrm>
              <a:prstGeom prst="rect">
                <a:avLst/>
              </a:prstGeom>
              <a:blipFill rotWithShape="1">
                <a:blip r:embed="rId4"/>
                <a:stretch>
                  <a:fillRect b="-6557"/>
                </a:stretch>
              </a:blipFill>
            </p:spPr>
            <p:txBody>
              <a:bodyPr/>
              <a:lstStyle/>
              <a:p>
                <a:r>
                  <a:rPr lang="en-US">
                    <a:noFill/>
                  </a:rPr>
                  <a:t> </a:t>
                </a:r>
              </a:p>
            </p:txBody>
          </p:sp>
        </mc:Fallback>
      </mc:AlternateContent>
      <p:sp>
        <p:nvSpPr>
          <p:cNvPr id="19" name="Textfeld 18"/>
          <p:cNvSpPr txBox="1"/>
          <p:nvPr/>
        </p:nvSpPr>
        <p:spPr>
          <a:xfrm>
            <a:off x="540000" y="2816712"/>
            <a:ext cx="8289449" cy="646331"/>
          </a:xfrm>
          <a:prstGeom prst="rect">
            <a:avLst/>
          </a:prstGeom>
          <a:noFill/>
        </p:spPr>
        <p:txBody>
          <a:bodyPr wrap="square" rtlCol="0">
            <a:spAutoFit/>
          </a:bodyPr>
          <a:lstStyle/>
          <a:p>
            <a:r>
              <a:rPr lang="en-US" dirty="0"/>
              <a:t>Same reactions can be reproduced in accelerators, with higher rates, although cosmic rays may provide higher energies.</a:t>
            </a:r>
          </a:p>
        </p:txBody>
      </p:sp>
    </p:spTree>
    <p:extLst>
      <p:ext uri="{BB962C8B-B14F-4D97-AF65-F5344CB8AC3E}">
        <p14:creationId xmlns:p14="http://schemas.microsoft.com/office/powerpoint/2010/main" val="214136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Literature</a:t>
            </a:r>
          </a:p>
        </p:txBody>
      </p:sp>
      <p:sp>
        <p:nvSpPr>
          <p:cNvPr id="3" name="Textfeld 2"/>
          <p:cNvSpPr txBox="1"/>
          <p:nvPr/>
        </p:nvSpPr>
        <p:spPr>
          <a:xfrm>
            <a:off x="1512000" y="4032000"/>
            <a:ext cx="2268763" cy="307777"/>
          </a:xfrm>
          <a:prstGeom prst="rect">
            <a:avLst/>
          </a:prstGeom>
          <a:noFill/>
        </p:spPr>
        <p:txBody>
          <a:bodyPr wrap="none" rtlCol="0">
            <a:spAutoFit/>
          </a:bodyPr>
          <a:lstStyle/>
          <a:p>
            <a:pPr marL="285750" indent="-285750">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rPr>
              <a:t>Recommended Textbook</a:t>
            </a: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2000" y="1080020"/>
            <a:ext cx="1962912" cy="2854635"/>
          </a:xfrm>
          <a:prstGeom prst="rect">
            <a:avLst/>
          </a:prstGeom>
        </p:spPr>
      </p:pic>
      <p:pic>
        <p:nvPicPr>
          <p:cNvPr id="1026" name="Picture 2" descr="D:\IIT-Ropar\ParticlePhysics\Griffith\[griffiths_d.]_introduction_to_elementary_partic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0000" y="1080000"/>
            <a:ext cx="2020586" cy="285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591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Discovery of the Pion</a:t>
            </a:r>
          </a:p>
        </p:txBody>
      </p:sp>
      <mc:AlternateContent xmlns:mc="http://schemas.openxmlformats.org/markup-compatibility/2006" xmlns:a14="http://schemas.microsoft.com/office/drawing/2010/main">
        <mc:Choice Requires="a14">
          <p:sp>
            <p:nvSpPr>
              <p:cNvPr id="4" name="Textfeld 3"/>
              <p:cNvSpPr txBox="1"/>
              <p:nvPr/>
            </p:nvSpPr>
            <p:spPr>
              <a:xfrm>
                <a:off x="540000" y="720000"/>
                <a:ext cx="7920432" cy="2176750"/>
              </a:xfrm>
              <a:prstGeom prst="rect">
                <a:avLst/>
              </a:prstGeom>
              <a:noFill/>
            </p:spPr>
            <p:txBody>
              <a:bodyPr wrap="square" rtlCol="0">
                <a:spAutoFit/>
              </a:bodyPr>
              <a:lstStyle/>
              <a:p>
                <a:r>
                  <a:rPr lang="en-US" dirty="0"/>
                  <a:t>In emulsions, </a:t>
                </a:r>
                <a:r>
                  <a:rPr lang="en-US" dirty="0" err="1"/>
                  <a:t>pions</a:t>
                </a:r>
                <a:r>
                  <a:rPr lang="en-US" dirty="0"/>
                  <a:t> were identified by much more dense ionization along the track, as compared to electrons.</a:t>
                </a:r>
              </a:p>
              <a:p>
                <a:endParaRPr lang="en-US" sz="800" dirty="0"/>
              </a:p>
              <a:p>
                <a:r>
                  <a:rPr lang="en-US" dirty="0"/>
                  <a:t>The figure shows examples of the reaction</a:t>
                </a:r>
              </a:p>
              <a:p>
                <a:endParaRPr lang="en-US" dirty="0"/>
              </a:p>
              <a:p>
                <a:endParaRPr lang="en-US" dirty="0"/>
              </a:p>
              <a:p>
                <a:r>
                  <a:rPr lang="en-US" dirty="0"/>
                  <a:t>where pion comes to the rest, producing muons having equal energies, which in turn decay by the reaction </a:t>
                </a:r>
                <a14:m>
                  <m:oMath xmlns:m="http://schemas.openxmlformats.org/officeDocument/2006/math">
                    <m:sSup>
                      <m:sSupPr>
                        <m:ctrlPr>
                          <a:rPr lang="en-US" i="1" smtClean="0">
                            <a:latin typeface="Cambria Math" panose="02040503050406030204" pitchFamily="18" charset="0"/>
                          </a:rPr>
                        </m:ctrlPr>
                      </m:sSupPr>
                      <m:e>
                        <m:r>
                          <a:rPr lang="en-US" i="1" smtClean="0">
                            <a:latin typeface="Cambria Math"/>
                            <a:ea typeface="Cambria Math"/>
                          </a:rPr>
                          <m:t>𝜇</m:t>
                        </m:r>
                      </m:e>
                      <m:sup>
                        <m:r>
                          <a:rPr lang="de-DE" b="0" i="1" smtClean="0">
                            <a:latin typeface="Cambria Math"/>
                          </a:rPr>
                          <m:t>+</m:t>
                        </m:r>
                      </m:sup>
                    </m:sSup>
                    <m:r>
                      <a:rPr lang="en-US" i="1" smtClean="0">
                        <a:latin typeface="Cambria Math"/>
                        <a:ea typeface="Cambria Math"/>
                      </a:rPr>
                      <m:t>→</m:t>
                    </m:r>
                    <m:sSup>
                      <m:sSupPr>
                        <m:ctrlPr>
                          <a:rPr lang="en-US" i="1" smtClean="0">
                            <a:latin typeface="Cambria Math" panose="02040503050406030204" pitchFamily="18" charset="0"/>
                            <a:ea typeface="Cambria Math"/>
                          </a:rPr>
                        </m:ctrlPr>
                      </m:sSupPr>
                      <m:e>
                        <m:r>
                          <a:rPr lang="de-DE" b="0" i="1" smtClean="0">
                            <a:latin typeface="Cambria Math"/>
                            <a:ea typeface="Cambria Math"/>
                          </a:rPr>
                          <m:t>𝑒</m:t>
                        </m:r>
                      </m:e>
                      <m:sup>
                        <m:r>
                          <a:rPr lang="de-DE" b="0" i="1" smtClean="0">
                            <a:latin typeface="Cambria Math"/>
                            <a:ea typeface="Cambria Math"/>
                          </a:rPr>
                          <m:t>+</m:t>
                        </m:r>
                      </m:sup>
                    </m:sSup>
                    <m:sSub>
                      <m:sSubPr>
                        <m:ctrlPr>
                          <a:rPr lang="en-US" i="1" smtClean="0">
                            <a:latin typeface="Cambria Math" panose="02040503050406030204" pitchFamily="18" charset="0"/>
                            <a:ea typeface="Cambria Math"/>
                          </a:rPr>
                        </m:ctrlPr>
                      </m:sSubPr>
                      <m:e>
                        <m:r>
                          <a:rPr lang="en-US" i="1" smtClean="0">
                            <a:latin typeface="Cambria Math"/>
                            <a:ea typeface="Cambria Math"/>
                          </a:rPr>
                          <m:t>𝜈</m:t>
                        </m:r>
                      </m:e>
                      <m:sub>
                        <m:r>
                          <a:rPr lang="de-DE" b="0" i="1" smtClean="0">
                            <a:latin typeface="Cambria Math"/>
                            <a:ea typeface="Cambria Math"/>
                          </a:rPr>
                          <m:t>𝑒</m:t>
                        </m:r>
                      </m:sub>
                    </m:sSub>
                    <m:acc>
                      <m:accPr>
                        <m:chr m:val="̅"/>
                        <m:ctrlPr>
                          <a:rPr lang="en-US" i="1" smtClean="0">
                            <a:latin typeface="Cambria Math" panose="02040503050406030204" pitchFamily="18" charset="0"/>
                            <a:ea typeface="Cambria Math"/>
                          </a:rPr>
                        </m:ctrlPr>
                      </m:accPr>
                      <m:e>
                        <m:sSub>
                          <m:sSubPr>
                            <m:ctrlPr>
                              <a:rPr lang="en-US" i="1" smtClean="0">
                                <a:latin typeface="Cambria Math" panose="02040503050406030204" pitchFamily="18" charset="0"/>
                                <a:ea typeface="Cambria Math"/>
                              </a:rPr>
                            </m:ctrlPr>
                          </m:sSubPr>
                          <m:e>
                            <m:r>
                              <a:rPr lang="en-US" i="1" smtClean="0">
                                <a:latin typeface="Cambria Math"/>
                                <a:ea typeface="Cambria Math"/>
                              </a:rPr>
                              <m:t>𝜈</m:t>
                            </m:r>
                          </m:e>
                          <m:sub>
                            <m:r>
                              <a:rPr lang="en-US" i="1" smtClean="0">
                                <a:latin typeface="Cambria Math"/>
                                <a:ea typeface="Cambria Math"/>
                              </a:rPr>
                              <m:t>𝜇</m:t>
                            </m:r>
                          </m:sub>
                        </m:sSub>
                      </m:e>
                    </m:acc>
                  </m:oMath>
                </a14:m>
                <a:endParaRPr lang="en-US" dirty="0"/>
              </a:p>
            </p:txBody>
          </p:sp>
        </mc:Choice>
        <mc:Fallback xmlns="">
          <p:sp>
            <p:nvSpPr>
              <p:cNvPr id="4" name="Textfeld 3"/>
              <p:cNvSpPr txBox="1">
                <a:spLocks noRot="1" noChangeAspect="1" noMove="1" noResize="1" noEditPoints="1" noAdjustHandles="1" noChangeArrowheads="1" noChangeShapeType="1" noTextEdit="1"/>
              </p:cNvSpPr>
              <p:nvPr/>
            </p:nvSpPr>
            <p:spPr>
              <a:xfrm>
                <a:off x="540000" y="720000"/>
                <a:ext cx="7920432" cy="2176750"/>
              </a:xfrm>
              <a:prstGeom prst="rect">
                <a:avLst/>
              </a:prstGeom>
              <a:blipFill rotWithShape="1">
                <a:blip r:embed="rId3"/>
                <a:stretch>
                  <a:fillRect l="-693" t="-1401" r="-1001" b="-25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feld 5"/>
              <p:cNvSpPr txBox="1"/>
              <p:nvPr/>
            </p:nvSpPr>
            <p:spPr>
              <a:xfrm>
                <a:off x="3696951" y="1828846"/>
                <a:ext cx="1606530" cy="3916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i="1" smtClean="0">
                              <a:latin typeface="Cambria Math"/>
                              <a:ea typeface="Cambria Math"/>
                            </a:rPr>
                            <m:t>𝜋</m:t>
                          </m:r>
                        </m:e>
                        <m:sup>
                          <m:r>
                            <a:rPr lang="de-DE" b="0" i="1" smtClean="0">
                              <a:latin typeface="Cambria Math"/>
                            </a:rPr>
                            <m:t>+</m:t>
                          </m:r>
                        </m:sup>
                      </m:sSup>
                      <m:r>
                        <a:rPr lang="en-US" i="1" smtClean="0">
                          <a:latin typeface="Cambria Math"/>
                          <a:ea typeface="Cambria Math"/>
                        </a:rPr>
                        <m:t>→</m:t>
                      </m:r>
                      <m:sSup>
                        <m:sSupPr>
                          <m:ctrlPr>
                            <a:rPr lang="en-US" i="1" smtClean="0">
                              <a:latin typeface="Cambria Math" panose="02040503050406030204" pitchFamily="18" charset="0"/>
                              <a:ea typeface="Cambria Math"/>
                            </a:rPr>
                          </m:ctrlPr>
                        </m:sSupPr>
                        <m:e>
                          <m:r>
                            <a:rPr lang="en-US" i="1" smtClean="0">
                              <a:latin typeface="Cambria Math"/>
                              <a:ea typeface="Cambria Math"/>
                            </a:rPr>
                            <m:t>𝜇</m:t>
                          </m:r>
                        </m:e>
                        <m:sup>
                          <m:r>
                            <a:rPr lang="de-DE" b="0" i="1" smtClean="0">
                              <a:latin typeface="Cambria Math"/>
                              <a:ea typeface="Cambria Math"/>
                            </a:rPr>
                            <m:t>+</m:t>
                          </m:r>
                        </m:sup>
                      </m:sSup>
                      <m:r>
                        <a:rPr lang="de-DE" b="0" i="1" smtClean="0">
                          <a:latin typeface="Cambria Math"/>
                          <a:ea typeface="Cambria Math"/>
                        </a:rPr>
                        <m:t>+</m:t>
                      </m:r>
                      <m:sSub>
                        <m:sSubPr>
                          <m:ctrlPr>
                            <a:rPr lang="de-DE" b="0" i="1" smtClean="0">
                              <a:latin typeface="Cambria Math" panose="02040503050406030204" pitchFamily="18" charset="0"/>
                              <a:ea typeface="Cambria Math"/>
                            </a:rPr>
                          </m:ctrlPr>
                        </m:sSubPr>
                        <m:e>
                          <m:r>
                            <a:rPr lang="de-DE" b="0" i="1" smtClean="0">
                              <a:latin typeface="Cambria Math"/>
                              <a:ea typeface="Cambria Math"/>
                            </a:rPr>
                            <m:t>𝜈</m:t>
                          </m:r>
                        </m:e>
                        <m:sub>
                          <m:r>
                            <a:rPr lang="de-DE" b="0" i="1" smtClean="0">
                              <a:latin typeface="Cambria Math"/>
                              <a:ea typeface="Cambria Math"/>
                            </a:rPr>
                            <m:t>𝜇</m:t>
                          </m:r>
                        </m:sub>
                      </m:sSub>
                    </m:oMath>
                  </m:oMathPara>
                </a14:m>
                <a:endParaRPr lang="en-US" dirty="0"/>
              </a:p>
            </p:txBody>
          </p:sp>
        </mc:Choice>
        <mc:Fallback xmlns="">
          <p:sp>
            <p:nvSpPr>
              <p:cNvPr id="6" name="Textfeld 5"/>
              <p:cNvSpPr txBox="1">
                <a:spLocks noRot="1" noChangeAspect="1" noMove="1" noResize="1" noEditPoints="1" noAdjustHandles="1" noChangeArrowheads="1" noChangeShapeType="1" noTextEdit="1"/>
              </p:cNvSpPr>
              <p:nvPr/>
            </p:nvSpPr>
            <p:spPr>
              <a:xfrm>
                <a:off x="3696951" y="1828846"/>
                <a:ext cx="1606530" cy="391646"/>
              </a:xfrm>
              <a:prstGeom prst="rect">
                <a:avLst/>
              </a:prstGeom>
              <a:blipFill rotWithShape="1">
                <a:blip r:embed="rId4"/>
                <a:stretch>
                  <a:fillRect b="-3125"/>
                </a:stretch>
              </a:blipFill>
            </p:spPr>
            <p:txBody>
              <a:bodyPr/>
              <a:lstStyle/>
              <a:p>
                <a:r>
                  <a:rPr lang="en-US">
                    <a:noFill/>
                  </a:rPr>
                  <a:t> </a:t>
                </a:r>
              </a:p>
            </p:txBody>
          </p:sp>
        </mc:Fallback>
      </mc:AlternateContent>
      <p:sp>
        <p:nvSpPr>
          <p:cNvPr id="8" name="Textfeld 7"/>
          <p:cNvSpPr txBox="1"/>
          <p:nvPr/>
        </p:nvSpPr>
        <p:spPr>
          <a:xfrm>
            <a:off x="540001" y="3060000"/>
            <a:ext cx="7920432" cy="646331"/>
          </a:xfrm>
          <a:prstGeom prst="rect">
            <a:avLst/>
          </a:prstGeom>
          <a:noFill/>
        </p:spPr>
        <p:txBody>
          <a:bodyPr wrap="square" rtlCol="0">
            <a:spAutoFit/>
          </a:bodyPr>
          <a:lstStyle/>
          <a:p>
            <a:pPr marL="285750" indent="-285750">
              <a:buFont typeface="Wingdings" panose="05000000000000000000" pitchFamily="2" charset="2"/>
              <a:buChar char="Ø"/>
            </a:pPr>
            <a:r>
              <a:rPr lang="en-US" dirty="0">
                <a:solidFill>
                  <a:srgbClr val="0000CC"/>
                </a:solidFill>
              </a:rPr>
              <a:t> </a:t>
            </a:r>
            <a:r>
              <a:rPr lang="en-US" dirty="0"/>
              <a:t>Charged </a:t>
            </a:r>
            <a:r>
              <a:rPr lang="en-US" dirty="0" err="1"/>
              <a:t>pions</a:t>
            </a:r>
            <a:r>
              <a:rPr lang="en-US" dirty="0"/>
              <a:t> decay mainly to the muon-neutrino pair (branching ratio about 99.99%), having lifetimes of 2.6·10</a:t>
            </a:r>
            <a:r>
              <a:rPr lang="en-US" baseline="30000" dirty="0"/>
              <a:t>-8</a:t>
            </a:r>
            <a:r>
              <a:rPr lang="en-US" dirty="0"/>
              <a:t> s. In quark terms:</a:t>
            </a:r>
            <a:endParaRPr lang="en-US" dirty="0">
              <a:solidFill>
                <a:srgbClr val="0000CC"/>
              </a:solidFill>
            </a:endParaRPr>
          </a:p>
        </p:txBody>
      </p:sp>
      <mc:AlternateContent xmlns:mc="http://schemas.openxmlformats.org/markup-compatibility/2006" xmlns:a14="http://schemas.microsoft.com/office/drawing/2010/main">
        <mc:Choice Requires="a14">
          <p:sp>
            <p:nvSpPr>
              <p:cNvPr id="9" name="Textfeld 8"/>
              <p:cNvSpPr txBox="1"/>
              <p:nvPr/>
            </p:nvSpPr>
            <p:spPr>
              <a:xfrm>
                <a:off x="3600000" y="3780000"/>
                <a:ext cx="1812676" cy="41139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i="1" smtClean="0">
                              <a:latin typeface="Cambria Math" panose="02040503050406030204" pitchFamily="18" charset="0"/>
                            </a:rPr>
                          </m:ctrlPr>
                        </m:dPr>
                        <m:e>
                          <m:r>
                            <a:rPr lang="de-DE" b="0" i="1" smtClean="0">
                              <a:latin typeface="Cambria Math"/>
                            </a:rPr>
                            <m:t>𝑢</m:t>
                          </m:r>
                          <m:acc>
                            <m:accPr>
                              <m:chr m:val="̅"/>
                              <m:ctrlPr>
                                <a:rPr lang="de-DE" b="0" i="1" smtClean="0">
                                  <a:latin typeface="Cambria Math" panose="02040503050406030204" pitchFamily="18" charset="0"/>
                                </a:rPr>
                              </m:ctrlPr>
                            </m:accPr>
                            <m:e>
                              <m:r>
                                <a:rPr lang="de-DE" b="0" i="1" smtClean="0">
                                  <a:latin typeface="Cambria Math"/>
                                </a:rPr>
                                <m:t>𝑑</m:t>
                              </m:r>
                            </m:e>
                          </m:acc>
                        </m:e>
                      </m:d>
                      <m:r>
                        <a:rPr lang="en-US" i="1" smtClean="0">
                          <a:latin typeface="Cambria Math"/>
                          <a:ea typeface="Cambria Math"/>
                        </a:rPr>
                        <m:t>→</m:t>
                      </m:r>
                      <m:sSup>
                        <m:sSupPr>
                          <m:ctrlPr>
                            <a:rPr lang="en-US" i="1" smtClean="0">
                              <a:latin typeface="Cambria Math" panose="02040503050406030204" pitchFamily="18" charset="0"/>
                              <a:ea typeface="Cambria Math"/>
                            </a:rPr>
                          </m:ctrlPr>
                        </m:sSupPr>
                        <m:e>
                          <m:r>
                            <a:rPr lang="en-US" i="1" smtClean="0">
                              <a:latin typeface="Cambria Math"/>
                              <a:ea typeface="Cambria Math"/>
                            </a:rPr>
                            <m:t>𝜇</m:t>
                          </m:r>
                        </m:e>
                        <m:sup>
                          <m:r>
                            <a:rPr lang="de-DE" b="0" i="1" smtClean="0">
                              <a:latin typeface="Cambria Math"/>
                              <a:ea typeface="Cambria Math"/>
                            </a:rPr>
                            <m:t>+</m:t>
                          </m:r>
                        </m:sup>
                      </m:sSup>
                      <m:r>
                        <a:rPr lang="de-DE" b="0" i="1" smtClean="0">
                          <a:latin typeface="Cambria Math"/>
                          <a:ea typeface="Cambria Math"/>
                        </a:rPr>
                        <m:t>+</m:t>
                      </m:r>
                      <m:sSub>
                        <m:sSubPr>
                          <m:ctrlPr>
                            <a:rPr lang="de-DE" b="0" i="1" smtClean="0">
                              <a:latin typeface="Cambria Math" panose="02040503050406030204" pitchFamily="18" charset="0"/>
                              <a:ea typeface="Cambria Math"/>
                            </a:rPr>
                          </m:ctrlPr>
                        </m:sSubPr>
                        <m:e>
                          <m:r>
                            <a:rPr lang="de-DE" b="0" i="1" smtClean="0">
                              <a:latin typeface="Cambria Math"/>
                              <a:ea typeface="Cambria Math"/>
                            </a:rPr>
                            <m:t>𝜈</m:t>
                          </m:r>
                        </m:e>
                        <m:sub>
                          <m:r>
                            <a:rPr lang="de-DE" b="0" i="1" smtClean="0">
                              <a:latin typeface="Cambria Math"/>
                              <a:ea typeface="Cambria Math"/>
                            </a:rPr>
                            <m:t>𝜇</m:t>
                          </m:r>
                        </m:sub>
                      </m:sSub>
                    </m:oMath>
                  </m:oMathPara>
                </a14:m>
                <a:endParaRPr lang="en-US" dirty="0"/>
              </a:p>
            </p:txBody>
          </p:sp>
        </mc:Choice>
        <mc:Fallback xmlns="">
          <p:sp>
            <p:nvSpPr>
              <p:cNvPr id="9" name="Textfeld 8"/>
              <p:cNvSpPr txBox="1">
                <a:spLocks noRot="1" noChangeAspect="1" noMove="1" noResize="1" noEditPoints="1" noAdjustHandles="1" noChangeArrowheads="1" noChangeShapeType="1" noTextEdit="1"/>
              </p:cNvSpPr>
              <p:nvPr/>
            </p:nvSpPr>
            <p:spPr>
              <a:xfrm>
                <a:off x="3600000" y="3780000"/>
                <a:ext cx="1812676" cy="411395"/>
              </a:xfrm>
              <a:prstGeom prst="rect">
                <a:avLst/>
              </a:prstGeom>
              <a:blipFill rotWithShape="1">
                <a:blip r:embed="rId5"/>
                <a:stretch>
                  <a:fillRect b="-1471"/>
                </a:stretch>
              </a:blipFill>
            </p:spPr>
            <p:txBody>
              <a:bodyPr/>
              <a:lstStyle/>
              <a:p>
                <a:r>
                  <a:rPr lang="en-US">
                    <a:noFill/>
                  </a:rPr>
                  <a:t> </a:t>
                </a:r>
              </a:p>
            </p:txBody>
          </p:sp>
        </mc:Fallback>
      </mc:AlternateContent>
      <p:sp>
        <p:nvSpPr>
          <p:cNvPr id="10" name="Textfeld 9"/>
          <p:cNvSpPr txBox="1"/>
          <p:nvPr/>
        </p:nvSpPr>
        <p:spPr>
          <a:xfrm>
            <a:off x="540000" y="4500000"/>
            <a:ext cx="7920432" cy="646331"/>
          </a:xfrm>
          <a:prstGeom prst="rect">
            <a:avLst/>
          </a:prstGeom>
          <a:noFill/>
        </p:spPr>
        <p:txBody>
          <a:bodyPr wrap="square" rtlCol="0">
            <a:spAutoFit/>
          </a:bodyPr>
          <a:lstStyle/>
          <a:p>
            <a:pPr marL="285750" indent="-285750">
              <a:buFont typeface="Wingdings" panose="05000000000000000000" pitchFamily="2" charset="2"/>
              <a:buChar char="Ø"/>
            </a:pPr>
            <a:r>
              <a:rPr lang="en-US" dirty="0">
                <a:solidFill>
                  <a:srgbClr val="0000CC"/>
                </a:solidFill>
              </a:rPr>
              <a:t> </a:t>
            </a:r>
            <a:r>
              <a:rPr lang="en-US" dirty="0"/>
              <a:t>Neutral </a:t>
            </a:r>
            <a:r>
              <a:rPr lang="en-US" dirty="0" err="1"/>
              <a:t>pions</a:t>
            </a:r>
            <a:r>
              <a:rPr lang="en-US" dirty="0"/>
              <a:t> decay mostly by the electromagnetic interaction, having shorter lifetimes of 0.8·10</a:t>
            </a:r>
            <a:r>
              <a:rPr lang="en-US" baseline="30000" dirty="0"/>
              <a:t>-16</a:t>
            </a:r>
            <a:r>
              <a:rPr lang="en-US" dirty="0"/>
              <a:t> s:</a:t>
            </a:r>
            <a:endParaRPr lang="en-US" dirty="0">
              <a:solidFill>
                <a:srgbClr val="0000CC"/>
              </a:solidFill>
            </a:endParaRPr>
          </a:p>
        </p:txBody>
      </p:sp>
      <mc:AlternateContent xmlns:mc="http://schemas.openxmlformats.org/markup-compatibility/2006" xmlns:a14="http://schemas.microsoft.com/office/drawing/2010/main">
        <mc:Choice Requires="a14">
          <p:sp>
            <p:nvSpPr>
              <p:cNvPr id="11" name="Textfeld 10"/>
              <p:cNvSpPr txBox="1"/>
              <p:nvPr/>
            </p:nvSpPr>
            <p:spPr>
              <a:xfrm>
                <a:off x="3600000" y="5220000"/>
                <a:ext cx="13528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i="1" smtClean="0">
                              <a:latin typeface="Cambria Math"/>
                              <a:ea typeface="Cambria Math"/>
                            </a:rPr>
                            <m:t>𝜋</m:t>
                          </m:r>
                        </m:e>
                        <m:sup>
                          <m:r>
                            <a:rPr lang="de-DE" b="0" i="1" smtClean="0">
                              <a:latin typeface="Cambria Math"/>
                            </a:rPr>
                            <m:t>0</m:t>
                          </m:r>
                        </m:sup>
                      </m:sSup>
                      <m:r>
                        <a:rPr lang="en-US" i="1" smtClean="0">
                          <a:latin typeface="Cambria Math"/>
                          <a:ea typeface="Cambria Math"/>
                        </a:rPr>
                        <m:t>→</m:t>
                      </m:r>
                      <m:r>
                        <a:rPr lang="en-US" i="1" smtClean="0">
                          <a:latin typeface="Cambria Math"/>
                          <a:ea typeface="Cambria Math"/>
                        </a:rPr>
                        <m:t>𝛾</m:t>
                      </m:r>
                      <m:r>
                        <a:rPr lang="de-DE" b="0" i="1" smtClean="0">
                          <a:latin typeface="Cambria Math"/>
                          <a:ea typeface="Cambria Math"/>
                        </a:rPr>
                        <m:t>+</m:t>
                      </m:r>
                      <m:r>
                        <a:rPr lang="de-DE" b="0" i="1" smtClean="0">
                          <a:latin typeface="Cambria Math"/>
                          <a:ea typeface="Cambria Math"/>
                        </a:rPr>
                        <m:t>𝛾</m:t>
                      </m:r>
                    </m:oMath>
                  </m:oMathPara>
                </a14:m>
                <a:endParaRPr lang="en-US" dirty="0"/>
              </a:p>
            </p:txBody>
          </p:sp>
        </mc:Choice>
        <mc:Fallback xmlns="">
          <p:sp>
            <p:nvSpPr>
              <p:cNvPr id="11" name="Textfeld 10"/>
              <p:cNvSpPr txBox="1">
                <a:spLocks noRot="1" noChangeAspect="1" noMove="1" noResize="1" noEditPoints="1" noAdjustHandles="1" noChangeArrowheads="1" noChangeShapeType="1" noTextEdit="1"/>
              </p:cNvSpPr>
              <p:nvPr/>
            </p:nvSpPr>
            <p:spPr>
              <a:xfrm>
                <a:off x="3600000" y="5220000"/>
                <a:ext cx="1352806" cy="369332"/>
              </a:xfrm>
              <a:prstGeom prst="rect">
                <a:avLst/>
              </a:prstGeom>
              <a:blipFill rotWithShape="1">
                <a:blip r:embed="rId6"/>
                <a:stretch>
                  <a:fillRect b="-4918"/>
                </a:stretch>
              </a:blipFill>
            </p:spPr>
            <p:txBody>
              <a:bodyPr/>
              <a:lstStyle/>
              <a:p>
                <a:r>
                  <a:rPr lang="en-US">
                    <a:noFill/>
                  </a:rPr>
                  <a:t> </a:t>
                </a:r>
              </a:p>
            </p:txBody>
          </p:sp>
        </mc:Fallback>
      </mc:AlternateContent>
    </p:spTree>
    <p:extLst>
      <p:ext uri="{BB962C8B-B14F-4D97-AF65-F5344CB8AC3E}">
        <p14:creationId xmlns:p14="http://schemas.microsoft.com/office/powerpoint/2010/main" val="90141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Beta Decay</a:t>
            </a:r>
          </a:p>
        </p:txBody>
      </p:sp>
      <mc:AlternateContent xmlns:mc="http://schemas.openxmlformats.org/markup-compatibility/2006" xmlns:a14="http://schemas.microsoft.com/office/drawing/2010/main">
        <mc:Choice Requires="a14">
          <p:sp>
            <p:nvSpPr>
              <p:cNvPr id="4" name="Textfeld 3"/>
              <p:cNvSpPr txBox="1"/>
              <p:nvPr/>
            </p:nvSpPr>
            <p:spPr>
              <a:xfrm>
                <a:off x="540000" y="900000"/>
                <a:ext cx="330269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a:rPr>
                        <m:t>𝑏𝑒𝑡𝑎</m:t>
                      </m:r>
                      <m:r>
                        <a:rPr lang="de-DE" b="0" i="1" smtClean="0">
                          <a:latin typeface="Cambria Math"/>
                        </a:rPr>
                        <m:t> </m:t>
                      </m:r>
                      <m:r>
                        <a:rPr lang="de-DE" b="0" i="1" smtClean="0">
                          <a:latin typeface="Cambria Math"/>
                        </a:rPr>
                        <m:t>𝑑𝑒𝑐𝑎𝑦</m:t>
                      </m:r>
                      <m:r>
                        <a:rPr lang="de-DE" b="0" i="1" smtClean="0">
                          <a:latin typeface="Cambria Math"/>
                        </a:rPr>
                        <m:t>:   </m:t>
                      </m:r>
                      <m:r>
                        <a:rPr lang="de-DE" b="0" i="1" smtClean="0">
                          <a:latin typeface="Cambria Math"/>
                        </a:rPr>
                        <m:t>𝑛</m:t>
                      </m:r>
                      <m:r>
                        <a:rPr lang="de-DE" b="0" i="1" smtClean="0">
                          <a:latin typeface="Cambria Math"/>
                        </a:rPr>
                        <m:t> →</m:t>
                      </m:r>
                      <m:r>
                        <a:rPr lang="de-DE" b="0" i="1" smtClean="0">
                          <a:latin typeface="Cambria Math"/>
                          <a:ea typeface="Cambria Math"/>
                        </a:rPr>
                        <m:t>𝑝</m:t>
                      </m:r>
                      <m:r>
                        <a:rPr lang="de-DE" b="0" i="1" smtClean="0">
                          <a:latin typeface="Cambria Math"/>
                          <a:ea typeface="Cambria Math"/>
                        </a:rPr>
                        <m:t>+ </m:t>
                      </m:r>
                      <m:sSup>
                        <m:sSupPr>
                          <m:ctrlPr>
                            <a:rPr lang="de-DE" b="0" i="1" smtClean="0">
                              <a:latin typeface="Cambria Math" panose="02040503050406030204" pitchFamily="18" charset="0"/>
                              <a:ea typeface="Cambria Math"/>
                            </a:rPr>
                          </m:ctrlPr>
                        </m:sSupPr>
                        <m:e>
                          <m:r>
                            <a:rPr lang="de-DE" b="0" i="1" smtClean="0">
                              <a:latin typeface="Cambria Math"/>
                              <a:ea typeface="Cambria Math"/>
                            </a:rPr>
                            <m:t>𝑒</m:t>
                          </m:r>
                        </m:e>
                        <m:sup>
                          <m:r>
                            <a:rPr lang="de-DE" b="0" i="1" smtClean="0">
                              <a:latin typeface="Cambria Math"/>
                              <a:ea typeface="Cambria Math"/>
                            </a:rPr>
                            <m:t>−</m:t>
                          </m:r>
                        </m:sup>
                      </m:sSup>
                      <m:r>
                        <a:rPr lang="de-DE" b="0" i="1" smtClean="0">
                          <a:latin typeface="Cambria Math"/>
                          <a:ea typeface="Cambria Math"/>
                        </a:rPr>
                        <m:t>+ </m:t>
                      </m:r>
                      <m:acc>
                        <m:accPr>
                          <m:chr m:val="̅"/>
                          <m:ctrlPr>
                            <a:rPr lang="de-DE" b="0" i="1" smtClean="0">
                              <a:latin typeface="Cambria Math" panose="02040503050406030204" pitchFamily="18" charset="0"/>
                              <a:ea typeface="Cambria Math"/>
                            </a:rPr>
                          </m:ctrlPr>
                        </m:accPr>
                        <m:e>
                          <m:r>
                            <a:rPr lang="de-DE" b="0" i="1" smtClean="0">
                              <a:latin typeface="Cambria Math"/>
                              <a:ea typeface="Cambria Math"/>
                            </a:rPr>
                            <m:t>𝜈</m:t>
                          </m:r>
                        </m:e>
                      </m:acc>
                    </m:oMath>
                  </m:oMathPara>
                </a14:m>
                <a:endParaRPr lang="en-US" dirty="0"/>
              </a:p>
            </p:txBody>
          </p:sp>
        </mc:Choice>
        <mc:Fallback xmlns="">
          <p:sp>
            <p:nvSpPr>
              <p:cNvPr id="4" name="Textfeld 3"/>
              <p:cNvSpPr txBox="1">
                <a:spLocks noRot="1" noChangeAspect="1" noMove="1" noResize="1" noEditPoints="1" noAdjustHandles="1" noChangeArrowheads="1" noChangeShapeType="1" noTextEdit="1"/>
              </p:cNvSpPr>
              <p:nvPr/>
            </p:nvSpPr>
            <p:spPr>
              <a:xfrm>
                <a:off x="540000" y="900000"/>
                <a:ext cx="3302699" cy="369332"/>
              </a:xfrm>
              <a:prstGeom prst="rect">
                <a:avLst/>
              </a:prstGeom>
              <a:blipFill rotWithShape="1">
                <a:blip r:embed="rId2"/>
                <a:stretch>
                  <a:fillRect r="-6839" b="-15000"/>
                </a:stretch>
              </a:blipFill>
            </p:spPr>
            <p:txBody>
              <a:bodyPr/>
              <a:lstStyle/>
              <a:p>
                <a:r>
                  <a:rPr lang="en-US">
                    <a:noFill/>
                  </a:rPr>
                  <a:t> </a:t>
                </a:r>
              </a:p>
            </p:txBody>
          </p:sp>
        </mc:Fallback>
      </mc:AlternateContent>
      <p:sp>
        <p:nvSpPr>
          <p:cNvPr id="5" name="Ellipse 4"/>
          <p:cNvSpPr/>
          <p:nvPr/>
        </p:nvSpPr>
        <p:spPr>
          <a:xfrm>
            <a:off x="3060000" y="2628000"/>
            <a:ext cx="900000" cy="900000"/>
          </a:xfrm>
          <a:prstGeom prst="ellipse">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US" sz="3200" dirty="0">
                <a:solidFill>
                  <a:schemeClr val="bg1"/>
                </a:solidFill>
              </a:rPr>
              <a:t>n</a:t>
            </a:r>
          </a:p>
        </p:txBody>
      </p:sp>
      <p:sp>
        <p:nvSpPr>
          <p:cNvPr id="10" name="Ellipse 9"/>
          <p:cNvSpPr/>
          <p:nvPr/>
        </p:nvSpPr>
        <p:spPr>
          <a:xfrm>
            <a:off x="5040000" y="2628000"/>
            <a:ext cx="900000" cy="900000"/>
          </a:xfrm>
          <a:prstGeom prst="ellipse">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US" sz="3200" dirty="0">
                <a:solidFill>
                  <a:schemeClr val="bg1"/>
                </a:solidFill>
              </a:rPr>
              <a:t>p</a:t>
            </a:r>
          </a:p>
        </p:txBody>
      </p:sp>
      <p:sp>
        <p:nvSpPr>
          <p:cNvPr id="6" name="Ellipse 5"/>
          <p:cNvSpPr/>
          <p:nvPr/>
        </p:nvSpPr>
        <p:spPr>
          <a:xfrm>
            <a:off x="2304000" y="1728000"/>
            <a:ext cx="180000" cy="180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llipse 10"/>
          <p:cNvSpPr/>
          <p:nvPr/>
        </p:nvSpPr>
        <p:spPr>
          <a:xfrm>
            <a:off x="2304000" y="4212000"/>
            <a:ext cx="180000" cy="18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6"/>
          <p:cNvSpPr txBox="1"/>
          <p:nvPr/>
        </p:nvSpPr>
        <p:spPr>
          <a:xfrm>
            <a:off x="540000" y="2880000"/>
            <a:ext cx="1968809" cy="369332"/>
          </a:xfrm>
          <a:prstGeom prst="rect">
            <a:avLst/>
          </a:prstGeom>
          <a:noFill/>
        </p:spPr>
        <p:txBody>
          <a:bodyPr wrap="none" rtlCol="0">
            <a:spAutoFit/>
          </a:bodyPr>
          <a:lstStyle/>
          <a:p>
            <a:r>
              <a:rPr lang="en-US" dirty="0" err="1">
                <a:solidFill>
                  <a:srgbClr val="0000CC"/>
                </a:solidFill>
              </a:rPr>
              <a:t>m</a:t>
            </a:r>
            <a:r>
              <a:rPr lang="en-US" baseline="-25000" dirty="0" err="1">
                <a:solidFill>
                  <a:srgbClr val="0000CC"/>
                </a:solidFill>
              </a:rPr>
              <a:t>n</a:t>
            </a:r>
            <a:r>
              <a:rPr lang="en-US" dirty="0">
                <a:solidFill>
                  <a:srgbClr val="0000CC"/>
                </a:solidFill>
              </a:rPr>
              <a:t> = 939.565 MeV</a:t>
            </a:r>
          </a:p>
        </p:txBody>
      </p:sp>
      <p:sp>
        <p:nvSpPr>
          <p:cNvPr id="13" name="Textfeld 12"/>
          <p:cNvSpPr txBox="1"/>
          <p:nvPr/>
        </p:nvSpPr>
        <p:spPr>
          <a:xfrm>
            <a:off x="6300000" y="2880000"/>
            <a:ext cx="1968809" cy="369332"/>
          </a:xfrm>
          <a:prstGeom prst="rect">
            <a:avLst/>
          </a:prstGeom>
          <a:noFill/>
        </p:spPr>
        <p:txBody>
          <a:bodyPr wrap="none" rtlCol="0">
            <a:spAutoFit/>
          </a:bodyPr>
          <a:lstStyle/>
          <a:p>
            <a:r>
              <a:rPr lang="en-US" dirty="0" err="1">
                <a:solidFill>
                  <a:srgbClr val="0000CC"/>
                </a:solidFill>
              </a:rPr>
              <a:t>m</a:t>
            </a:r>
            <a:r>
              <a:rPr lang="en-US" baseline="-25000" dirty="0" err="1">
                <a:solidFill>
                  <a:srgbClr val="0000CC"/>
                </a:solidFill>
              </a:rPr>
              <a:t>p</a:t>
            </a:r>
            <a:r>
              <a:rPr lang="en-US" dirty="0">
                <a:solidFill>
                  <a:srgbClr val="0000CC"/>
                </a:solidFill>
              </a:rPr>
              <a:t> = 938.272 MeV</a:t>
            </a:r>
          </a:p>
        </p:txBody>
      </p:sp>
      <p:cxnSp>
        <p:nvCxnSpPr>
          <p:cNvPr id="14" name="Gerade Verbindung mit Pfeil 13"/>
          <p:cNvCxnSpPr/>
          <p:nvPr/>
        </p:nvCxnSpPr>
        <p:spPr>
          <a:xfrm>
            <a:off x="4032000" y="3078000"/>
            <a:ext cx="936000"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rot="-8400000">
            <a:off x="2448000" y="2268000"/>
            <a:ext cx="936000"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rot="8400000">
            <a:off x="2448000" y="3888000"/>
            <a:ext cx="936000"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feld 14"/>
              <p:cNvSpPr txBox="1"/>
              <p:nvPr/>
            </p:nvSpPr>
            <p:spPr>
              <a:xfrm>
                <a:off x="2555776" y="1619508"/>
                <a:ext cx="53610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r>
                            <a:rPr lang="de-DE" sz="2000" b="0" i="1" smtClean="0">
                              <a:latin typeface="Cambria Math"/>
                            </a:rPr>
                            <m:t>𝑒</m:t>
                          </m:r>
                        </m:e>
                        <m:sup>
                          <m:r>
                            <a:rPr lang="de-DE" sz="2000" b="0" i="1" smtClean="0">
                              <a:latin typeface="Cambria Math"/>
                            </a:rPr>
                            <m:t>−</m:t>
                          </m:r>
                        </m:sup>
                      </m:sSup>
                    </m:oMath>
                  </m:oMathPara>
                </a14:m>
                <a:endParaRPr lang="en-US" sz="2000" dirty="0"/>
              </a:p>
            </p:txBody>
          </p:sp>
        </mc:Choice>
        <mc:Fallback xmlns="">
          <p:sp>
            <p:nvSpPr>
              <p:cNvPr id="15" name="Textfeld 14"/>
              <p:cNvSpPr txBox="1">
                <a:spLocks noRot="1" noChangeAspect="1" noMove="1" noResize="1" noEditPoints="1" noAdjustHandles="1" noChangeArrowheads="1" noChangeShapeType="1" noTextEdit="1"/>
              </p:cNvSpPr>
              <p:nvPr/>
            </p:nvSpPr>
            <p:spPr>
              <a:xfrm>
                <a:off x="2555776" y="1619508"/>
                <a:ext cx="536108" cy="400110"/>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feld 17"/>
              <p:cNvSpPr txBox="1"/>
              <p:nvPr/>
            </p:nvSpPr>
            <p:spPr>
              <a:xfrm>
                <a:off x="2555776" y="4077072"/>
                <a:ext cx="386131"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i="1" smtClean="0">
                              <a:latin typeface="Cambria Math" panose="02040503050406030204" pitchFamily="18" charset="0"/>
                            </a:rPr>
                          </m:ctrlPr>
                        </m:accPr>
                        <m:e>
                          <m:r>
                            <a:rPr lang="en-US" sz="2000" i="1" smtClean="0">
                              <a:latin typeface="Cambria Math"/>
                              <a:ea typeface="Cambria Math"/>
                            </a:rPr>
                            <m:t>𝜈</m:t>
                          </m:r>
                        </m:e>
                      </m:acc>
                    </m:oMath>
                  </m:oMathPara>
                </a14:m>
                <a:endParaRPr lang="en-US" sz="2000" dirty="0"/>
              </a:p>
            </p:txBody>
          </p:sp>
        </mc:Choice>
        <mc:Fallback xmlns="">
          <p:sp>
            <p:nvSpPr>
              <p:cNvPr id="18" name="Textfeld 17"/>
              <p:cNvSpPr txBox="1">
                <a:spLocks noRot="1" noChangeAspect="1" noMove="1" noResize="1" noEditPoints="1" noAdjustHandles="1" noChangeArrowheads="1" noChangeShapeType="1" noTextEdit="1"/>
              </p:cNvSpPr>
              <p:nvPr/>
            </p:nvSpPr>
            <p:spPr>
              <a:xfrm>
                <a:off x="2555776" y="4077072"/>
                <a:ext cx="386131" cy="400110"/>
              </a:xfrm>
              <a:prstGeom prst="rect">
                <a:avLst/>
              </a:prstGeom>
              <a:blipFill rotWithShape="1">
                <a:blip r:embed="rId4"/>
                <a:stretch>
                  <a:fillRect r="-23438"/>
                </a:stretch>
              </a:blipFill>
            </p:spPr>
            <p:txBody>
              <a:bodyPr/>
              <a:lstStyle/>
              <a:p>
                <a:r>
                  <a:rPr lang="en-US">
                    <a:noFill/>
                  </a:rPr>
                  <a:t> </a:t>
                </a:r>
              </a:p>
            </p:txBody>
          </p:sp>
        </mc:Fallback>
      </mc:AlternateContent>
      <p:sp>
        <p:nvSpPr>
          <p:cNvPr id="19" name="Textfeld 18"/>
          <p:cNvSpPr txBox="1"/>
          <p:nvPr/>
        </p:nvSpPr>
        <p:spPr>
          <a:xfrm>
            <a:off x="3240000" y="1627200"/>
            <a:ext cx="2037161" cy="369332"/>
          </a:xfrm>
          <a:prstGeom prst="rect">
            <a:avLst/>
          </a:prstGeom>
          <a:noFill/>
        </p:spPr>
        <p:txBody>
          <a:bodyPr wrap="none" rtlCol="0">
            <a:spAutoFit/>
          </a:bodyPr>
          <a:lstStyle/>
          <a:p>
            <a:r>
              <a:rPr lang="en-US" dirty="0">
                <a:solidFill>
                  <a:srgbClr val="0000CC"/>
                </a:solidFill>
              </a:rPr>
              <a:t>m</a:t>
            </a:r>
            <a:r>
              <a:rPr lang="en-US" baseline="-25000" dirty="0">
                <a:solidFill>
                  <a:srgbClr val="0000CC"/>
                </a:solidFill>
              </a:rPr>
              <a:t>e</a:t>
            </a:r>
            <a:r>
              <a:rPr lang="en-US" dirty="0">
                <a:solidFill>
                  <a:srgbClr val="0000CC"/>
                </a:solidFill>
              </a:rPr>
              <a:t> = 0.511 MeV/c</a:t>
            </a:r>
            <a:r>
              <a:rPr lang="en-US" baseline="30000" dirty="0">
                <a:solidFill>
                  <a:srgbClr val="0000CC"/>
                </a:solidFill>
              </a:rPr>
              <a:t>2</a:t>
            </a:r>
          </a:p>
        </p:txBody>
      </p:sp>
      <p:sp>
        <p:nvSpPr>
          <p:cNvPr id="21" name="Textfeld 20"/>
          <p:cNvSpPr txBox="1"/>
          <p:nvPr/>
        </p:nvSpPr>
        <p:spPr>
          <a:xfrm>
            <a:off x="3240000" y="4104000"/>
            <a:ext cx="1687321" cy="369332"/>
          </a:xfrm>
          <a:prstGeom prst="rect">
            <a:avLst/>
          </a:prstGeom>
          <a:noFill/>
          <a:ln>
            <a:solidFill>
              <a:srgbClr val="FF0000"/>
            </a:solidFill>
          </a:ln>
        </p:spPr>
        <p:txBody>
          <a:bodyPr wrap="none" rtlCol="0">
            <a:spAutoFit/>
          </a:bodyPr>
          <a:lstStyle/>
          <a:p>
            <a:r>
              <a:rPr lang="en-US" dirty="0">
                <a:solidFill>
                  <a:srgbClr val="0000CC"/>
                </a:solidFill>
              </a:rPr>
              <a:t>missing energy?</a:t>
            </a:r>
          </a:p>
        </p:txBody>
      </p:sp>
      <p:sp>
        <p:nvSpPr>
          <p:cNvPr id="20" name="Textfeld 19"/>
          <p:cNvSpPr txBox="1"/>
          <p:nvPr/>
        </p:nvSpPr>
        <p:spPr>
          <a:xfrm>
            <a:off x="3960000" y="5400000"/>
            <a:ext cx="3920945" cy="646331"/>
          </a:xfrm>
          <a:prstGeom prst="rect">
            <a:avLst/>
          </a:prstGeom>
          <a:noFill/>
        </p:spPr>
        <p:txBody>
          <a:bodyPr wrap="none" rtlCol="0">
            <a:spAutoFit/>
          </a:bodyPr>
          <a:lstStyle/>
          <a:p>
            <a:r>
              <a:rPr lang="en-US" dirty="0"/>
              <a:t>W. Pauli predicted in a letter to E. Fermi</a:t>
            </a:r>
          </a:p>
          <a:p>
            <a:r>
              <a:rPr lang="en-US" dirty="0"/>
              <a:t>the existence of </a:t>
            </a:r>
            <a:r>
              <a:rPr lang="en-US" u="sng" dirty="0"/>
              <a:t>neutrinos</a:t>
            </a:r>
            <a:r>
              <a:rPr lang="en-US" dirty="0"/>
              <a:t> (1930)</a:t>
            </a:r>
          </a:p>
        </p:txBody>
      </p:sp>
    </p:spTree>
    <p:extLst>
      <p:ext uri="{BB962C8B-B14F-4D97-AF65-F5344CB8AC3E}">
        <p14:creationId xmlns:p14="http://schemas.microsoft.com/office/powerpoint/2010/main" val="39735691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Discovery of the Electron-Neutrino</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000" y="1520768"/>
            <a:ext cx="8458200"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611560" y="720000"/>
            <a:ext cx="5688417" cy="369332"/>
          </a:xfrm>
          <a:prstGeom prst="rect">
            <a:avLst/>
          </a:prstGeom>
          <a:noFill/>
        </p:spPr>
        <p:txBody>
          <a:bodyPr wrap="none" rtlCol="0">
            <a:spAutoFit/>
          </a:bodyPr>
          <a:lstStyle/>
          <a:p>
            <a:r>
              <a:rPr lang="en-US" dirty="0"/>
              <a:t>Discovery of the </a:t>
            </a:r>
            <a:r>
              <a:rPr lang="en-US" b="1" i="1" dirty="0">
                <a:solidFill>
                  <a:srgbClr val="0000CC"/>
                </a:solidFill>
              </a:rPr>
              <a:t>electron neutrino </a:t>
            </a:r>
            <a:r>
              <a:rPr lang="en-US" dirty="0"/>
              <a:t>(Cowan, </a:t>
            </a:r>
            <a:r>
              <a:rPr lang="en-US" b="1" dirty="0" err="1"/>
              <a:t>Reines</a:t>
            </a:r>
            <a:r>
              <a:rPr lang="en-US" dirty="0"/>
              <a:t>, 1957)</a:t>
            </a:r>
          </a:p>
        </p:txBody>
      </p:sp>
      <p:sp>
        <p:nvSpPr>
          <p:cNvPr id="22" name="Textfeld 21"/>
          <p:cNvSpPr txBox="1"/>
          <p:nvPr/>
        </p:nvSpPr>
        <p:spPr>
          <a:xfrm>
            <a:off x="720000" y="6300000"/>
            <a:ext cx="1083951" cy="246221"/>
          </a:xfrm>
          <a:prstGeom prst="rect">
            <a:avLst/>
          </a:prstGeom>
          <a:noFill/>
        </p:spPr>
        <p:txBody>
          <a:bodyPr wrap="none" rtlCol="0">
            <a:spAutoFit/>
          </a:bodyPr>
          <a:lstStyle/>
          <a:p>
            <a:r>
              <a:rPr lang="en-US" sz="1000" dirty="0">
                <a:latin typeface="Times New Roman" panose="02020603050405020304" pitchFamily="18" charset="0"/>
                <a:cs typeface="Times New Roman" panose="02020603050405020304" pitchFamily="18" charset="0"/>
              </a:rPr>
              <a:t>Nobel Prize 1995</a:t>
            </a:r>
          </a:p>
        </p:txBody>
      </p:sp>
      <p:sp>
        <p:nvSpPr>
          <p:cNvPr id="8" name="Textfeld 7"/>
          <p:cNvSpPr txBox="1"/>
          <p:nvPr/>
        </p:nvSpPr>
        <p:spPr>
          <a:xfrm>
            <a:off x="1080000" y="1340768"/>
            <a:ext cx="2332690" cy="369332"/>
          </a:xfrm>
          <a:prstGeom prst="rect">
            <a:avLst/>
          </a:prstGeom>
          <a:noFill/>
        </p:spPr>
        <p:txBody>
          <a:bodyPr wrap="none" rtlCol="0">
            <a:spAutoFit/>
          </a:bodyPr>
          <a:lstStyle/>
          <a:p>
            <a:r>
              <a:rPr lang="en-US" dirty="0">
                <a:solidFill>
                  <a:srgbClr val="FF0000"/>
                </a:solidFill>
              </a:rPr>
              <a:t>Anti-Electron Neutrino</a:t>
            </a:r>
          </a:p>
        </p:txBody>
      </p:sp>
    </p:spTree>
    <p:extLst>
      <p:ext uri="{BB962C8B-B14F-4D97-AF65-F5344CB8AC3E}">
        <p14:creationId xmlns:p14="http://schemas.microsoft.com/office/powerpoint/2010/main" val="28347112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Existence of Muon-Neutrinos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8000"/>
            <a:ext cx="5905500"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20000"/>
            <a:ext cx="6677025"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108000" y="2808000"/>
            <a:ext cx="1158504" cy="626701"/>
          </a:xfrm>
          <a:prstGeom prst="rect">
            <a:avLst/>
          </a:prstGeom>
          <a:solidFill>
            <a:srgbClr val="FFFFFF"/>
          </a:solidFill>
        </p:spPr>
        <p:txBody>
          <a:bodyPr wrap="none" lIns="36000" tIns="36000" rIns="108000" bIns="36000" rtlCol="0">
            <a:spAutoFit/>
          </a:bodyPr>
          <a:lstStyle/>
          <a:p>
            <a:pPr algn="ctr"/>
            <a:r>
              <a:rPr lang="en-US" dirty="0"/>
              <a:t>proton </a:t>
            </a:r>
          </a:p>
          <a:p>
            <a:pPr algn="ctr"/>
            <a:r>
              <a:rPr lang="en-US" dirty="0"/>
              <a:t>accelerator</a:t>
            </a:r>
          </a:p>
        </p:txBody>
      </p:sp>
      <p:sp>
        <p:nvSpPr>
          <p:cNvPr id="10" name="Textfeld 9"/>
          <p:cNvSpPr txBox="1"/>
          <p:nvPr/>
        </p:nvSpPr>
        <p:spPr>
          <a:xfrm>
            <a:off x="1728000" y="2808000"/>
            <a:ext cx="914848" cy="626701"/>
          </a:xfrm>
          <a:prstGeom prst="rect">
            <a:avLst/>
          </a:prstGeom>
          <a:solidFill>
            <a:srgbClr val="FFFFFF"/>
          </a:solidFill>
        </p:spPr>
        <p:txBody>
          <a:bodyPr wrap="none" lIns="36000" tIns="36000" rIns="108000" bIns="36000" rtlCol="0">
            <a:spAutoFit/>
          </a:bodyPr>
          <a:lstStyle/>
          <a:p>
            <a:pPr algn="ctr"/>
            <a:r>
              <a:rPr lang="en-US" dirty="0"/>
              <a:t>dipole </a:t>
            </a:r>
          </a:p>
          <a:p>
            <a:pPr algn="ctr"/>
            <a:r>
              <a:rPr lang="en-US" dirty="0"/>
              <a:t>magnets</a:t>
            </a:r>
          </a:p>
        </p:txBody>
      </p:sp>
      <p:sp>
        <p:nvSpPr>
          <p:cNvPr id="11" name="Textfeld 10"/>
          <p:cNvSpPr txBox="1"/>
          <p:nvPr/>
        </p:nvSpPr>
        <p:spPr>
          <a:xfrm>
            <a:off x="252000" y="4834800"/>
            <a:ext cx="1549638" cy="349702"/>
          </a:xfrm>
          <a:prstGeom prst="rect">
            <a:avLst/>
          </a:prstGeom>
          <a:solidFill>
            <a:srgbClr val="FFFFFF"/>
          </a:solidFill>
        </p:spPr>
        <p:txBody>
          <a:bodyPr wrap="none" lIns="36000" tIns="36000" rIns="108000" bIns="36000" rtlCol="0">
            <a:spAutoFit/>
          </a:bodyPr>
          <a:lstStyle/>
          <a:p>
            <a:pPr algn="ctr"/>
            <a:r>
              <a:rPr lang="en-US" dirty="0"/>
              <a:t>beryllium plate</a:t>
            </a:r>
          </a:p>
        </p:txBody>
      </p:sp>
      <p:sp>
        <p:nvSpPr>
          <p:cNvPr id="12" name="Textfeld 11"/>
          <p:cNvSpPr txBox="1"/>
          <p:nvPr/>
        </p:nvSpPr>
        <p:spPr>
          <a:xfrm>
            <a:off x="1944000" y="4554000"/>
            <a:ext cx="1389337" cy="626701"/>
          </a:xfrm>
          <a:prstGeom prst="rect">
            <a:avLst/>
          </a:prstGeom>
          <a:solidFill>
            <a:srgbClr val="FFFFFF"/>
          </a:solidFill>
        </p:spPr>
        <p:txBody>
          <a:bodyPr wrap="none" lIns="36000" tIns="36000" rIns="108000" bIns="36000" rtlCol="0">
            <a:spAutoFit/>
          </a:bodyPr>
          <a:lstStyle/>
          <a:p>
            <a:pPr algn="ctr"/>
            <a:r>
              <a:rPr lang="en-US" dirty="0"/>
              <a:t>pion decay </a:t>
            </a:r>
          </a:p>
          <a:p>
            <a:pPr algn="ctr"/>
            <a:r>
              <a:rPr lang="en-US" dirty="0"/>
              <a:t>channel 21 m</a:t>
            </a:r>
          </a:p>
        </p:txBody>
      </p:sp>
      <p:sp>
        <p:nvSpPr>
          <p:cNvPr id="14" name="Textfeld 13"/>
          <p:cNvSpPr txBox="1"/>
          <p:nvPr/>
        </p:nvSpPr>
        <p:spPr>
          <a:xfrm>
            <a:off x="3600000" y="3276000"/>
            <a:ext cx="940496" cy="626701"/>
          </a:xfrm>
          <a:prstGeom prst="rect">
            <a:avLst/>
          </a:prstGeom>
          <a:solidFill>
            <a:srgbClr val="FFFFFF"/>
          </a:solidFill>
        </p:spPr>
        <p:txBody>
          <a:bodyPr wrap="none" lIns="36000" tIns="36000" rIns="108000" bIns="36000" rtlCol="0">
            <a:spAutoFit/>
          </a:bodyPr>
          <a:lstStyle/>
          <a:p>
            <a:pPr algn="ctr"/>
            <a:r>
              <a:rPr lang="en-US" dirty="0"/>
              <a:t>iron</a:t>
            </a:r>
          </a:p>
          <a:p>
            <a:pPr algn="ctr"/>
            <a:r>
              <a:rPr lang="en-US" dirty="0"/>
              <a:t>absorber</a:t>
            </a:r>
          </a:p>
        </p:txBody>
      </p:sp>
      <p:sp>
        <p:nvSpPr>
          <p:cNvPr id="15" name="Textfeld 14"/>
          <p:cNvSpPr txBox="1"/>
          <p:nvPr/>
        </p:nvSpPr>
        <p:spPr>
          <a:xfrm>
            <a:off x="4823648" y="3276000"/>
            <a:ext cx="1434423" cy="590349"/>
          </a:xfrm>
          <a:prstGeom prst="rect">
            <a:avLst/>
          </a:prstGeom>
          <a:solidFill>
            <a:srgbClr val="FFFFFF"/>
          </a:solidFill>
        </p:spPr>
        <p:txBody>
          <a:bodyPr wrap="none" lIns="288000" tIns="36000" rIns="288000" bIns="0" rtlCol="0">
            <a:spAutoFit/>
          </a:bodyPr>
          <a:lstStyle/>
          <a:p>
            <a:pPr algn="ctr"/>
            <a:r>
              <a:rPr lang="en-US" dirty="0"/>
              <a:t>big spark</a:t>
            </a:r>
          </a:p>
          <a:p>
            <a:pPr algn="ctr"/>
            <a:r>
              <a:rPr lang="en-US" dirty="0"/>
              <a:t>chamber</a:t>
            </a:r>
          </a:p>
        </p:txBody>
      </p:sp>
      <mc:AlternateContent xmlns:mc="http://schemas.openxmlformats.org/markup-compatibility/2006" xmlns:a14="http://schemas.microsoft.com/office/drawing/2010/main">
        <mc:Choice Requires="a14">
          <p:sp>
            <p:nvSpPr>
              <p:cNvPr id="5" name="Textfeld 4"/>
              <p:cNvSpPr txBox="1"/>
              <p:nvPr/>
            </p:nvSpPr>
            <p:spPr>
              <a:xfrm>
                <a:off x="5148000" y="4870800"/>
                <a:ext cx="1493550" cy="325089"/>
              </a:xfrm>
              <a:prstGeom prst="rect">
                <a:avLst/>
              </a:prstGeom>
              <a:solidFill>
                <a:srgbClr val="FFFFFF"/>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a:ea typeface="Cambria Math"/>
                            </a:rPr>
                            <m:t>𝜈</m:t>
                          </m:r>
                        </m:e>
                        <m:sub>
                          <m:r>
                            <a:rPr lang="en-US" sz="1400" i="1" smtClean="0">
                              <a:latin typeface="Cambria Math"/>
                              <a:ea typeface="Cambria Math"/>
                            </a:rPr>
                            <m:t>𝜇</m:t>
                          </m:r>
                        </m:sub>
                      </m:sSub>
                      <m:r>
                        <a:rPr lang="de-DE" sz="1400" b="0" i="1" smtClean="0">
                          <a:latin typeface="Cambria Math"/>
                        </a:rPr>
                        <m:t>+</m:t>
                      </m:r>
                      <m:r>
                        <a:rPr lang="de-DE" sz="1400" b="0" i="1" smtClean="0">
                          <a:latin typeface="Cambria Math"/>
                        </a:rPr>
                        <m:t>𝑛</m:t>
                      </m:r>
                      <m:r>
                        <a:rPr lang="de-DE" sz="1400" b="0" i="1" smtClean="0">
                          <a:latin typeface="Cambria Math"/>
                          <a:ea typeface="Cambria Math"/>
                        </a:rPr>
                        <m:t>→</m:t>
                      </m:r>
                      <m:r>
                        <a:rPr lang="de-DE" sz="1400" b="0" i="1" smtClean="0">
                          <a:latin typeface="Cambria Math"/>
                          <a:ea typeface="Cambria Math"/>
                        </a:rPr>
                        <m:t>𝑝</m:t>
                      </m:r>
                      <m:r>
                        <a:rPr lang="de-DE" sz="1400" b="0" i="1" smtClean="0">
                          <a:latin typeface="Cambria Math"/>
                          <a:ea typeface="Cambria Math"/>
                        </a:rPr>
                        <m:t>+</m:t>
                      </m:r>
                      <m:sSup>
                        <m:sSupPr>
                          <m:ctrlPr>
                            <a:rPr lang="de-DE" sz="1400" b="0" i="1" smtClean="0">
                              <a:latin typeface="Cambria Math" panose="02040503050406030204" pitchFamily="18" charset="0"/>
                              <a:ea typeface="Cambria Math"/>
                            </a:rPr>
                          </m:ctrlPr>
                        </m:sSupPr>
                        <m:e>
                          <m:r>
                            <a:rPr lang="de-DE" sz="1400" b="0" i="1" smtClean="0">
                              <a:latin typeface="Cambria Math"/>
                              <a:ea typeface="Cambria Math"/>
                            </a:rPr>
                            <m:t>𝜇</m:t>
                          </m:r>
                        </m:e>
                        <m:sup>
                          <m:r>
                            <a:rPr lang="de-DE" sz="1400" b="0" i="1" smtClean="0">
                              <a:latin typeface="Cambria Math"/>
                              <a:ea typeface="Cambria Math"/>
                            </a:rPr>
                            <m:t>−</m:t>
                          </m:r>
                        </m:sup>
                      </m:sSup>
                    </m:oMath>
                  </m:oMathPara>
                </a14:m>
                <a:endParaRPr lang="en-US" sz="1400" dirty="0"/>
              </a:p>
            </p:txBody>
          </p:sp>
        </mc:Choice>
        <mc:Fallback xmlns="">
          <p:sp>
            <p:nvSpPr>
              <p:cNvPr id="5" name="Textfeld 4"/>
              <p:cNvSpPr txBox="1">
                <a:spLocks noRot="1" noChangeAspect="1" noMove="1" noResize="1" noEditPoints="1" noAdjustHandles="1" noChangeArrowheads="1" noChangeShapeType="1" noTextEdit="1"/>
              </p:cNvSpPr>
              <p:nvPr/>
            </p:nvSpPr>
            <p:spPr>
              <a:xfrm>
                <a:off x="5148000" y="4870800"/>
                <a:ext cx="1493550" cy="325089"/>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feld 5"/>
              <p:cNvSpPr txBox="1"/>
              <p:nvPr/>
            </p:nvSpPr>
            <p:spPr>
              <a:xfrm>
                <a:off x="3492000" y="4870800"/>
                <a:ext cx="1504065" cy="325089"/>
              </a:xfrm>
              <a:prstGeom prst="rect">
                <a:avLst/>
              </a:prstGeom>
              <a:solidFill>
                <a:srgbClr val="FFFFFF"/>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a:rPr>
                        <m:t>𝑑𝑒𝑐𝑎𝑦</m:t>
                      </m:r>
                      <m:r>
                        <a:rPr lang="de-DE" sz="1400" b="0" i="1" smtClean="0">
                          <a:latin typeface="Cambria Math"/>
                        </a:rPr>
                        <m:t>: </m:t>
                      </m:r>
                      <m:r>
                        <a:rPr lang="de-DE" sz="1400" b="0" i="1" smtClean="0">
                          <a:latin typeface="Cambria Math"/>
                          <a:ea typeface="Cambria Math"/>
                        </a:rPr>
                        <m:t>𝜋</m:t>
                      </m:r>
                      <m:r>
                        <a:rPr lang="de-DE" sz="1400" b="0" i="1" smtClean="0">
                          <a:latin typeface="Cambria Math"/>
                          <a:ea typeface="Cambria Math"/>
                        </a:rPr>
                        <m:t>→</m:t>
                      </m:r>
                      <m:r>
                        <a:rPr lang="de-DE" sz="1400" b="0" i="1" smtClean="0">
                          <a:latin typeface="Cambria Math"/>
                          <a:ea typeface="Cambria Math"/>
                        </a:rPr>
                        <m:t>𝜇</m:t>
                      </m:r>
                      <m:sSub>
                        <m:sSubPr>
                          <m:ctrlPr>
                            <a:rPr lang="de-DE" sz="1400" b="0" i="1" smtClean="0">
                              <a:latin typeface="Cambria Math" panose="02040503050406030204" pitchFamily="18" charset="0"/>
                              <a:ea typeface="Cambria Math"/>
                            </a:rPr>
                          </m:ctrlPr>
                        </m:sSubPr>
                        <m:e>
                          <m:r>
                            <a:rPr lang="de-DE" sz="1400" b="0" i="1" smtClean="0">
                              <a:latin typeface="Cambria Math"/>
                              <a:ea typeface="Cambria Math"/>
                            </a:rPr>
                            <m:t> </m:t>
                          </m:r>
                          <m:r>
                            <a:rPr lang="de-DE" sz="1400" b="0" i="1" smtClean="0">
                              <a:latin typeface="Cambria Math"/>
                              <a:ea typeface="Cambria Math"/>
                            </a:rPr>
                            <m:t>𝜈</m:t>
                          </m:r>
                        </m:e>
                        <m:sub>
                          <m:r>
                            <a:rPr lang="de-DE" sz="1400" b="0" i="1" smtClean="0">
                              <a:latin typeface="Cambria Math"/>
                              <a:ea typeface="Cambria Math"/>
                            </a:rPr>
                            <m:t>𝜇</m:t>
                          </m:r>
                        </m:sub>
                      </m:sSub>
                    </m:oMath>
                  </m:oMathPara>
                </a14:m>
                <a:endParaRPr lang="en-US" sz="1400" dirty="0"/>
              </a:p>
            </p:txBody>
          </p:sp>
        </mc:Choice>
        <mc:Fallback xmlns="">
          <p:sp>
            <p:nvSpPr>
              <p:cNvPr id="6" name="Textfeld 5"/>
              <p:cNvSpPr txBox="1">
                <a:spLocks noRot="1" noChangeAspect="1" noMove="1" noResize="1" noEditPoints="1" noAdjustHandles="1" noChangeArrowheads="1" noChangeShapeType="1" noTextEdit="1"/>
              </p:cNvSpPr>
              <p:nvPr/>
            </p:nvSpPr>
            <p:spPr>
              <a:xfrm>
                <a:off x="3492000" y="4870800"/>
                <a:ext cx="1504065" cy="325089"/>
              </a:xfrm>
              <a:prstGeom prst="rect">
                <a:avLst/>
              </a:prstGeom>
              <a:blipFill rotWithShape="1">
                <a:blip r:embed="rId5"/>
                <a:stretch>
                  <a:fillRect b="-3774"/>
                </a:stretch>
              </a:blipFill>
            </p:spPr>
            <p:txBody>
              <a:bodyPr/>
              <a:lstStyle/>
              <a:p>
                <a:r>
                  <a:rPr lang="en-US">
                    <a:noFill/>
                  </a:rPr>
                  <a:t> </a:t>
                </a:r>
              </a:p>
            </p:txBody>
          </p:sp>
        </mc:Fallback>
      </mc:AlternateContent>
      <p:sp>
        <p:nvSpPr>
          <p:cNvPr id="7" name="Textfeld 6"/>
          <p:cNvSpPr txBox="1"/>
          <p:nvPr/>
        </p:nvSpPr>
        <p:spPr>
          <a:xfrm>
            <a:off x="720000" y="5580000"/>
            <a:ext cx="7182415" cy="369332"/>
          </a:xfrm>
          <a:prstGeom prst="rect">
            <a:avLst/>
          </a:prstGeom>
          <a:noFill/>
        </p:spPr>
        <p:txBody>
          <a:bodyPr wrap="none" rtlCol="0">
            <a:spAutoFit/>
          </a:bodyPr>
          <a:lstStyle/>
          <a:p>
            <a:r>
              <a:rPr lang="en-US" dirty="0"/>
              <a:t>Discovery of the </a:t>
            </a:r>
            <a:r>
              <a:rPr lang="en-US" b="1" i="1" dirty="0">
                <a:solidFill>
                  <a:srgbClr val="0000CC"/>
                </a:solidFill>
              </a:rPr>
              <a:t>muon neutrino</a:t>
            </a:r>
            <a:r>
              <a:rPr lang="en-US" b="1" i="1" dirty="0"/>
              <a:t> </a:t>
            </a:r>
            <a:r>
              <a:rPr lang="en-US" dirty="0"/>
              <a:t>(Ledermann, Schwartz, Steinberger 1962)</a:t>
            </a:r>
          </a:p>
        </p:txBody>
      </p:sp>
      <p:sp>
        <p:nvSpPr>
          <p:cNvPr id="19" name="Textfeld 18"/>
          <p:cNvSpPr txBox="1"/>
          <p:nvPr/>
        </p:nvSpPr>
        <p:spPr>
          <a:xfrm>
            <a:off x="720000" y="6300000"/>
            <a:ext cx="1083951" cy="246221"/>
          </a:xfrm>
          <a:prstGeom prst="rect">
            <a:avLst/>
          </a:prstGeom>
          <a:noFill/>
        </p:spPr>
        <p:txBody>
          <a:bodyPr wrap="none" rtlCol="0">
            <a:spAutoFit/>
          </a:bodyPr>
          <a:lstStyle/>
          <a:p>
            <a:r>
              <a:rPr lang="en-US" sz="1000" dirty="0">
                <a:latin typeface="Times New Roman" panose="02020603050405020304" pitchFamily="18" charset="0"/>
                <a:cs typeface="Times New Roman" panose="02020603050405020304" pitchFamily="18" charset="0"/>
              </a:rPr>
              <a:t>Nobel Prize 1988</a:t>
            </a:r>
          </a:p>
        </p:txBody>
      </p:sp>
    </p:spTree>
    <p:extLst>
      <p:ext uri="{BB962C8B-B14F-4D97-AF65-F5344CB8AC3E}">
        <p14:creationId xmlns:p14="http://schemas.microsoft.com/office/powerpoint/2010/main" val="704379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Discovery of Strangeness </a:t>
            </a:r>
            <a:r>
              <a:rPr lang="en-US" dirty="0">
                <a:solidFill>
                  <a:srgbClr val="FF0000"/>
                </a:solidFill>
              </a:rPr>
              <a:t>Surprise!</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8471" y="572203"/>
            <a:ext cx="3886200" cy="4201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3" name="Textfeld 2"/>
              <p:cNvSpPr txBox="1"/>
              <p:nvPr/>
            </p:nvSpPr>
            <p:spPr>
              <a:xfrm>
                <a:off x="4644000" y="3140968"/>
                <a:ext cx="4032456" cy="2620974"/>
              </a:xfrm>
              <a:prstGeom prst="rect">
                <a:avLst/>
              </a:prstGeom>
              <a:solidFill>
                <a:srgbClr val="FFFFFF"/>
              </a:solidFill>
            </p:spPr>
            <p:txBody>
              <a:bodyPr wrap="square" rtlCol="0">
                <a:spAutoFit/>
              </a:bodyPr>
              <a:lstStyle/>
              <a:p>
                <a:r>
                  <a:rPr lang="en-US" dirty="0"/>
                  <a:t>                   “V-particles”</a:t>
                </a:r>
              </a:p>
              <a:p>
                <a:endParaRPr lang="en-US" sz="800" dirty="0"/>
              </a:p>
              <a:p>
                <a:r>
                  <a:rPr lang="en-US" dirty="0"/>
                  <a:t>Production of </a:t>
                </a:r>
                <a:r>
                  <a:rPr lang="en-US" b="1" i="1" dirty="0">
                    <a:solidFill>
                      <a:srgbClr val="0000CC"/>
                    </a:solidFill>
                  </a:rPr>
                  <a:t>Kaons</a:t>
                </a:r>
                <a:r>
                  <a:rPr lang="en-US" dirty="0"/>
                  <a:t> and</a:t>
                </a:r>
              </a:p>
              <a:p>
                <a:r>
                  <a:rPr lang="en-US" dirty="0"/>
                  <a:t>K</a:t>
                </a:r>
                <a:r>
                  <a:rPr lang="en-US" baseline="30000" dirty="0"/>
                  <a:t>+</a:t>
                </a:r>
                <a14:m>
                  <m:oMath xmlns:m="http://schemas.openxmlformats.org/officeDocument/2006/math">
                    <m:d>
                      <m:dPr>
                        <m:ctrlPr>
                          <a:rPr lang="en-US" i="1" smtClean="0">
                            <a:latin typeface="Cambria Math" panose="02040503050406030204" pitchFamily="18" charset="0"/>
                          </a:rPr>
                        </m:ctrlPr>
                      </m:dPr>
                      <m:e>
                        <m:r>
                          <a:rPr lang="de-DE" b="0" i="1" smtClean="0">
                            <a:latin typeface="Cambria Math"/>
                          </a:rPr>
                          <m:t>𝑢</m:t>
                        </m:r>
                        <m:acc>
                          <m:accPr>
                            <m:chr m:val="̅"/>
                            <m:ctrlPr>
                              <a:rPr lang="de-DE" b="0" i="1" smtClean="0">
                                <a:latin typeface="Cambria Math" panose="02040503050406030204" pitchFamily="18" charset="0"/>
                              </a:rPr>
                            </m:ctrlPr>
                          </m:accPr>
                          <m:e>
                            <m:r>
                              <a:rPr lang="de-DE" b="0" i="1" smtClean="0">
                                <a:latin typeface="Cambria Math"/>
                              </a:rPr>
                              <m:t>𝑠</m:t>
                            </m:r>
                          </m:e>
                        </m:acc>
                      </m:e>
                    </m:d>
                  </m:oMath>
                </a14:m>
                <a:r>
                  <a:rPr lang="en-US" dirty="0"/>
                  <a:t>, K</a:t>
                </a:r>
                <a:r>
                  <a:rPr lang="en-US" baseline="30000" dirty="0"/>
                  <a:t>0</a:t>
                </a:r>
                <a:r>
                  <a:rPr lang="en-US" dirty="0"/>
                  <a:t> </a:t>
                </a:r>
                <a14:m>
                  <m:oMath xmlns:m="http://schemas.openxmlformats.org/officeDocument/2006/math">
                    <m:d>
                      <m:dPr>
                        <m:ctrlPr>
                          <a:rPr lang="en-US" i="1" smtClean="0">
                            <a:latin typeface="Cambria Math" panose="02040503050406030204" pitchFamily="18" charset="0"/>
                          </a:rPr>
                        </m:ctrlPr>
                      </m:dPr>
                      <m:e>
                        <m:f>
                          <m:fPr>
                            <m:type m:val="lin"/>
                            <m:ctrlPr>
                              <a:rPr lang="en-US" i="1" smtClean="0">
                                <a:latin typeface="Cambria Math" panose="02040503050406030204" pitchFamily="18" charset="0"/>
                              </a:rPr>
                            </m:ctrlPr>
                          </m:fPr>
                          <m:num>
                            <m:r>
                              <a:rPr lang="de-DE" b="0" i="1" smtClean="0">
                                <a:latin typeface="Cambria Math"/>
                              </a:rPr>
                              <m:t>𝑑</m:t>
                            </m:r>
                            <m:acc>
                              <m:accPr>
                                <m:chr m:val="̅"/>
                                <m:ctrlPr>
                                  <a:rPr lang="de-DE" b="0" i="1" smtClean="0">
                                    <a:latin typeface="Cambria Math" panose="02040503050406030204" pitchFamily="18" charset="0"/>
                                  </a:rPr>
                                </m:ctrlPr>
                              </m:accPr>
                              <m:e>
                                <m:r>
                                  <a:rPr lang="de-DE" b="0" i="1" smtClean="0">
                                    <a:latin typeface="Cambria Math"/>
                                  </a:rPr>
                                  <m:t>𝑠</m:t>
                                </m:r>
                              </m:e>
                            </m:acc>
                          </m:num>
                          <m:den>
                            <m:r>
                              <a:rPr lang="de-DE" b="0" i="1" smtClean="0">
                                <a:latin typeface="Cambria Math"/>
                              </a:rPr>
                              <m:t>𝑠</m:t>
                            </m:r>
                            <m:acc>
                              <m:accPr>
                                <m:chr m:val="̅"/>
                                <m:ctrlPr>
                                  <a:rPr lang="de-DE" b="0" i="1" smtClean="0">
                                    <a:latin typeface="Cambria Math" panose="02040503050406030204" pitchFamily="18" charset="0"/>
                                  </a:rPr>
                                </m:ctrlPr>
                              </m:accPr>
                              <m:e>
                                <m:r>
                                  <a:rPr lang="de-DE" b="0" i="1" smtClean="0">
                                    <a:latin typeface="Cambria Math"/>
                                  </a:rPr>
                                  <m:t>𝑑</m:t>
                                </m:r>
                              </m:e>
                            </m:acc>
                          </m:den>
                        </m:f>
                      </m:e>
                    </m:d>
                  </m:oMath>
                </a14:m>
                <a:r>
                  <a:rPr lang="en-US" dirty="0"/>
                  <a:t>, K</a:t>
                </a:r>
                <a:r>
                  <a:rPr lang="en-US" baseline="30000" dirty="0"/>
                  <a:t>-</a:t>
                </a:r>
                <a14:m>
                  <m:oMath xmlns:m="http://schemas.openxmlformats.org/officeDocument/2006/math">
                    <m:d>
                      <m:dPr>
                        <m:ctrlPr>
                          <a:rPr lang="en-US" i="1" smtClean="0">
                            <a:latin typeface="Cambria Math" panose="02040503050406030204" pitchFamily="18" charset="0"/>
                          </a:rPr>
                        </m:ctrlPr>
                      </m:dPr>
                      <m:e>
                        <m:r>
                          <a:rPr lang="de-DE" b="0" i="1" smtClean="0">
                            <a:latin typeface="Cambria Math"/>
                          </a:rPr>
                          <m:t>𝑠</m:t>
                        </m:r>
                        <m:acc>
                          <m:accPr>
                            <m:chr m:val="̅"/>
                            <m:ctrlPr>
                              <a:rPr lang="de-DE" b="0" i="1" smtClean="0">
                                <a:latin typeface="Cambria Math" panose="02040503050406030204" pitchFamily="18" charset="0"/>
                              </a:rPr>
                            </m:ctrlPr>
                          </m:accPr>
                          <m:e>
                            <m:r>
                              <a:rPr lang="de-DE" b="0" i="1" smtClean="0">
                                <a:latin typeface="Cambria Math"/>
                              </a:rPr>
                              <m:t>𝑢</m:t>
                            </m:r>
                          </m:e>
                        </m:acc>
                      </m:e>
                    </m:d>
                  </m:oMath>
                </a14:m>
                <a:r>
                  <a:rPr lang="en-US" dirty="0"/>
                  <a:t> </a:t>
                </a:r>
              </a:p>
              <a:p>
                <a:endParaRPr lang="en-US" sz="800" dirty="0"/>
              </a:p>
              <a:p>
                <a:r>
                  <a:rPr lang="en-US" b="1" i="1" dirty="0">
                    <a:solidFill>
                      <a:srgbClr val="0000CC"/>
                    </a:solidFill>
                  </a:rPr>
                  <a:t>Lambda</a:t>
                </a:r>
                <a:r>
                  <a:rPr lang="en-US" dirty="0"/>
                  <a:t>-Baryons </a:t>
                </a:r>
                <a14:m>
                  <m:oMath xmlns:m="http://schemas.openxmlformats.org/officeDocument/2006/math">
                    <m:d>
                      <m:dPr>
                        <m:ctrlPr>
                          <a:rPr lang="en-US" i="1" smtClean="0">
                            <a:latin typeface="Cambria Math" panose="02040503050406030204" pitchFamily="18" charset="0"/>
                          </a:rPr>
                        </m:ctrlPr>
                      </m:dPr>
                      <m:e>
                        <m:r>
                          <a:rPr lang="de-DE" b="0" i="1" smtClean="0">
                            <a:latin typeface="Cambria Math"/>
                          </a:rPr>
                          <m:t>𝑢𝑑𝑠</m:t>
                        </m:r>
                      </m:e>
                    </m:d>
                  </m:oMath>
                </a14:m>
                <a:r>
                  <a:rPr lang="en-US" dirty="0"/>
                  <a:t> in pp-collisions</a:t>
                </a:r>
              </a:p>
              <a:p>
                <a:endParaRPr lang="en-US" sz="800" dirty="0"/>
              </a:p>
              <a:p>
                <a:r>
                  <a:rPr lang="en-US" dirty="0">
                    <a:solidFill>
                      <a:srgbClr val="FF0000"/>
                    </a:solidFill>
                  </a:rPr>
                  <a:t>Long lifetime!!!</a:t>
                </a:r>
              </a:p>
              <a:p>
                <a:r>
                  <a:rPr lang="en-US" sz="1600" dirty="0"/>
                  <a:t>neither electromagnetic nor strong force </a:t>
                </a:r>
              </a:p>
              <a:p>
                <a:endParaRPr lang="en-US" sz="1600" dirty="0"/>
              </a:p>
              <a:p>
                <a:r>
                  <a:rPr lang="en-US" sz="1600" dirty="0"/>
                  <a:t>                                                   (1950ties)</a:t>
                </a:r>
              </a:p>
            </p:txBody>
          </p:sp>
        </mc:Choice>
        <mc:Fallback xmlns="">
          <p:sp>
            <p:nvSpPr>
              <p:cNvPr id="3" name="Textfeld 2"/>
              <p:cNvSpPr txBox="1">
                <a:spLocks noRot="1" noChangeAspect="1" noMove="1" noResize="1" noEditPoints="1" noAdjustHandles="1" noChangeArrowheads="1" noChangeShapeType="1" noTextEdit="1"/>
              </p:cNvSpPr>
              <p:nvPr/>
            </p:nvSpPr>
            <p:spPr>
              <a:xfrm>
                <a:off x="4644000" y="3140968"/>
                <a:ext cx="4032456" cy="2620974"/>
              </a:xfrm>
              <a:prstGeom prst="rect">
                <a:avLst/>
              </a:prstGeom>
              <a:blipFill>
                <a:blip r:embed="rId3"/>
                <a:stretch>
                  <a:fillRect l="-1362" t="-1163" b="-2093"/>
                </a:stretch>
              </a:blipFill>
            </p:spPr>
            <p:txBody>
              <a:bodyPr/>
              <a:lstStyle/>
              <a:p>
                <a:r>
                  <a:rPr lang="en-US">
                    <a:noFill/>
                  </a:rPr>
                  <a:t> </a:t>
                </a:r>
              </a:p>
            </p:txBody>
          </p:sp>
        </mc:Fallback>
      </mc:AlternateContent>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558000"/>
            <a:ext cx="4583620" cy="3625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p:cNvSpPr txBox="1"/>
          <p:nvPr/>
        </p:nvSpPr>
        <p:spPr>
          <a:xfrm>
            <a:off x="490805" y="4221088"/>
            <a:ext cx="3602012" cy="307777"/>
          </a:xfrm>
          <a:prstGeom prst="rect">
            <a:avLst/>
          </a:prstGeom>
          <a:noFill/>
        </p:spPr>
        <p:txBody>
          <a:bodyPr wrap="none" rtlCol="0">
            <a:spAutoFit/>
          </a:bodyPr>
          <a:lstStyle/>
          <a:p>
            <a:r>
              <a:rPr lang="en-US" sz="1400" dirty="0"/>
              <a:t>A bubble chamber picture of the above reaction</a:t>
            </a:r>
          </a:p>
        </p:txBody>
      </p:sp>
      <p:sp>
        <p:nvSpPr>
          <p:cNvPr id="8" name="Textfeld 7"/>
          <p:cNvSpPr txBox="1"/>
          <p:nvPr/>
        </p:nvSpPr>
        <p:spPr>
          <a:xfrm>
            <a:off x="180001" y="5040000"/>
            <a:ext cx="5040072" cy="1384995"/>
          </a:xfrm>
          <a:prstGeom prst="rect">
            <a:avLst/>
          </a:prstGeom>
          <a:noFill/>
        </p:spPr>
        <p:txBody>
          <a:bodyPr wrap="square" rtlCol="0">
            <a:spAutoFit/>
          </a:bodyPr>
          <a:lstStyle/>
          <a:p>
            <a:r>
              <a:rPr lang="en-US" sz="1600" dirty="0">
                <a:solidFill>
                  <a:srgbClr val="FF0000"/>
                </a:solidFill>
              </a:rPr>
              <a:t>How does a bubble chamber work:</a:t>
            </a:r>
          </a:p>
          <a:p>
            <a:endParaRPr lang="en-US" sz="400" dirty="0">
              <a:solidFill>
                <a:srgbClr val="FF0000"/>
              </a:solidFill>
            </a:endParaRPr>
          </a:p>
          <a:p>
            <a:pPr marL="285750" indent="-285750">
              <a:buFont typeface="Symbol" panose="05050102010706020507" pitchFamily="18" charset="2"/>
              <a:buChar char="-"/>
            </a:pPr>
            <a:r>
              <a:rPr lang="en-US" sz="1600" dirty="0"/>
              <a:t>It is filled with a liquid under pressure (hydrogen)</a:t>
            </a:r>
          </a:p>
          <a:p>
            <a:pPr marL="285750" indent="-285750">
              <a:buFont typeface="Symbol" panose="05050102010706020507" pitchFamily="18" charset="2"/>
              <a:buChar char="-"/>
            </a:pPr>
            <a:r>
              <a:rPr lang="en-US" sz="1600" dirty="0"/>
              <a:t>Particles ionize the liquid along their passage</a:t>
            </a:r>
          </a:p>
          <a:p>
            <a:pPr marL="285750" indent="-285750">
              <a:buFont typeface="Symbol" panose="05050102010706020507" pitchFamily="18" charset="2"/>
              <a:buChar char="-"/>
            </a:pPr>
            <a:r>
              <a:rPr lang="en-US" sz="1600" dirty="0"/>
              <a:t>When pressure drops, liquid boils preferentially along the ionization trails</a:t>
            </a:r>
          </a:p>
        </p:txBody>
      </p:sp>
    </p:spTree>
    <p:extLst>
      <p:ext uri="{BB962C8B-B14F-4D97-AF65-F5344CB8AC3E}">
        <p14:creationId xmlns:p14="http://schemas.microsoft.com/office/powerpoint/2010/main" val="393221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Discovery of Strangeness</a:t>
            </a:r>
          </a:p>
        </p:txBody>
      </p:sp>
      <mc:AlternateContent xmlns:mc="http://schemas.openxmlformats.org/markup-compatibility/2006">
        <mc:Choice xmlns:a14="http://schemas.microsoft.com/office/drawing/2010/main" Requires="a14">
          <p:sp>
            <p:nvSpPr>
              <p:cNvPr id="4" name="Textfeld 3"/>
              <p:cNvSpPr txBox="1"/>
              <p:nvPr/>
            </p:nvSpPr>
            <p:spPr>
              <a:xfrm>
                <a:off x="540001" y="720000"/>
                <a:ext cx="8136456" cy="2421432"/>
              </a:xfrm>
              <a:prstGeom prst="rect">
                <a:avLst/>
              </a:prstGeom>
              <a:noFill/>
            </p:spPr>
            <p:txBody>
              <a:bodyPr wrap="square" rtlCol="0">
                <a:spAutoFit/>
              </a:bodyPr>
              <a:lstStyle/>
              <a:p>
                <a:r>
                  <a:rPr lang="en-US" b="1" i="1" dirty="0">
                    <a:solidFill>
                      <a:srgbClr val="0000CC"/>
                    </a:solidFill>
                  </a:rPr>
                  <a:t>Strange mesons and baryons</a:t>
                </a:r>
              </a:p>
              <a:p>
                <a:endParaRPr lang="en-US" sz="800" dirty="0"/>
              </a:p>
              <a:p>
                <a:r>
                  <a:rPr lang="en-US" dirty="0"/>
                  <a:t>were called so because, being produced in strong interactions, had quite long lifetimes and decayed weakly rather than strongly.</a:t>
                </a:r>
              </a:p>
              <a:p>
                <a:endParaRPr lang="en-US" sz="800" dirty="0"/>
              </a:p>
              <a:p>
                <a:r>
                  <a:rPr lang="en-US" dirty="0"/>
                  <a:t>The most light particles containing s-quark are:</a:t>
                </a:r>
              </a:p>
              <a:p>
                <a:endParaRPr lang="en-US" dirty="0"/>
              </a:p>
              <a:p>
                <a:pPr marL="285750" indent="-285750">
                  <a:buFont typeface="Wingdings" panose="05000000000000000000" pitchFamily="2" charset="2"/>
                  <a:buChar char="v"/>
                </a:pPr>
                <a:r>
                  <a:rPr lang="en-US" dirty="0">
                    <a:solidFill>
                      <a:srgbClr val="0000CC"/>
                    </a:solidFill>
                  </a:rPr>
                  <a:t> </a:t>
                </a:r>
                <a:r>
                  <a:rPr lang="en-US" dirty="0"/>
                  <a:t>mesons K</a:t>
                </a:r>
                <a:r>
                  <a:rPr lang="en-US" baseline="30000" dirty="0"/>
                  <a:t>+</a:t>
                </a:r>
                <a:r>
                  <a:rPr lang="en-US" dirty="0"/>
                  <a:t>. K</a:t>
                </a:r>
                <a:r>
                  <a:rPr lang="en-US" baseline="30000" dirty="0"/>
                  <a:t>-</a:t>
                </a:r>
                <a:r>
                  <a:rPr lang="en-US" dirty="0"/>
                  <a:t> and K</a:t>
                </a:r>
                <a:r>
                  <a:rPr lang="en-US" baseline="30000" dirty="0"/>
                  <a:t>0</a:t>
                </a:r>
                <a:r>
                  <a:rPr lang="en-US" dirty="0"/>
                  <a:t>, </a:t>
                </a:r>
                <a14:m>
                  <m:oMath xmlns:m="http://schemas.openxmlformats.org/officeDocument/2006/math">
                    <m:acc>
                      <m:accPr>
                        <m:chr m:val="̅"/>
                        <m:ctrlPr>
                          <a:rPr lang="en-US" i="1" smtClean="0">
                            <a:latin typeface="Cambria Math" panose="02040503050406030204" pitchFamily="18" charset="0"/>
                          </a:rPr>
                        </m:ctrlPr>
                      </m:accPr>
                      <m:e>
                        <m:sSup>
                          <m:sSupPr>
                            <m:ctrlPr>
                              <a:rPr lang="en-US" i="1" smtClean="0">
                                <a:latin typeface="Cambria Math" panose="02040503050406030204" pitchFamily="18" charset="0"/>
                              </a:rPr>
                            </m:ctrlPr>
                          </m:sSupPr>
                          <m:e>
                            <m:r>
                              <a:rPr lang="de-DE" b="0" i="1" smtClean="0">
                                <a:latin typeface="Cambria Math"/>
                              </a:rPr>
                              <m:t>𝐾</m:t>
                            </m:r>
                          </m:e>
                          <m:sup>
                            <m:r>
                              <a:rPr lang="de-DE" b="0" i="1" smtClean="0">
                                <a:latin typeface="Cambria Math"/>
                              </a:rPr>
                              <m:t>0</m:t>
                            </m:r>
                          </m:sup>
                        </m:sSup>
                      </m:e>
                    </m:acc>
                  </m:oMath>
                </a14:m>
                <a:r>
                  <a:rPr lang="en-US" dirty="0">
                    <a:solidFill>
                      <a:srgbClr val="0000CC"/>
                    </a:solidFill>
                  </a:rPr>
                  <a:t>: “Kaons”</a:t>
                </a:r>
                <a:r>
                  <a:rPr lang="en-US" dirty="0"/>
                  <a:t>, lifetime of K</a:t>
                </a:r>
                <a:r>
                  <a:rPr lang="en-US" baseline="30000" dirty="0"/>
                  <a:t>+</a:t>
                </a:r>
                <a:r>
                  <a:rPr lang="en-US" dirty="0"/>
                  <a:t> is 1.2·10</a:t>
                </a:r>
                <a:r>
                  <a:rPr lang="en-US" baseline="30000" dirty="0"/>
                  <a:t>-8</a:t>
                </a:r>
                <a:r>
                  <a:rPr lang="en-US" dirty="0"/>
                  <a:t> s</a:t>
                </a:r>
              </a:p>
              <a:p>
                <a:endParaRPr lang="en-US" sz="800" dirty="0"/>
              </a:p>
              <a:p>
                <a:pPr marL="285750" indent="-285750">
                  <a:buFont typeface="Wingdings" panose="05000000000000000000" pitchFamily="2" charset="2"/>
                  <a:buChar char="v"/>
                </a:pPr>
                <a:r>
                  <a:rPr lang="en-US" dirty="0">
                    <a:solidFill>
                      <a:srgbClr val="0000CC"/>
                    </a:solidFill>
                  </a:rPr>
                  <a:t> </a:t>
                </a:r>
                <a:r>
                  <a:rPr lang="en-US" dirty="0"/>
                  <a:t>baryon </a:t>
                </a:r>
                <a:r>
                  <a:rPr lang="el-GR" dirty="0"/>
                  <a:t>Λ</a:t>
                </a:r>
                <a:r>
                  <a:rPr lang="de-DE" dirty="0"/>
                  <a:t>, </a:t>
                </a:r>
                <a:r>
                  <a:rPr lang="en-US" dirty="0"/>
                  <a:t>lifetime of 2.6·10</a:t>
                </a:r>
                <a:r>
                  <a:rPr lang="en-US" baseline="30000" dirty="0"/>
                  <a:t>-10</a:t>
                </a:r>
                <a:r>
                  <a:rPr lang="en-US" dirty="0"/>
                  <a:t> s</a:t>
                </a:r>
                <a:endParaRPr lang="en-US" dirty="0">
                  <a:solidFill>
                    <a:srgbClr val="0000CC"/>
                  </a:solidFill>
                </a:endParaRPr>
              </a:p>
            </p:txBody>
          </p:sp>
        </mc:Choice>
        <mc:Fallback>
          <p:sp>
            <p:nvSpPr>
              <p:cNvPr id="4" name="Textfeld 3"/>
              <p:cNvSpPr txBox="1">
                <a:spLocks noRot="1" noChangeAspect="1" noMove="1" noResize="1" noEditPoints="1" noAdjustHandles="1" noChangeArrowheads="1" noChangeShapeType="1" noTextEdit="1"/>
              </p:cNvSpPr>
              <p:nvPr/>
            </p:nvSpPr>
            <p:spPr>
              <a:xfrm>
                <a:off x="540001" y="720000"/>
                <a:ext cx="8136456" cy="2421432"/>
              </a:xfrm>
              <a:prstGeom prst="rect">
                <a:avLst/>
              </a:prstGeom>
              <a:blipFill>
                <a:blip r:embed="rId3"/>
                <a:stretch>
                  <a:fillRect l="-675" t="-1259" r="-525" b="-3275"/>
                </a:stretch>
              </a:blipFill>
            </p:spPr>
            <p:txBody>
              <a:bodyPr/>
              <a:lstStyle/>
              <a:p>
                <a:r>
                  <a:rPr lang="en-US">
                    <a:noFill/>
                  </a:rPr>
                  <a:t> </a:t>
                </a:r>
              </a:p>
            </p:txBody>
          </p:sp>
        </mc:Fallback>
      </mc:AlternateContent>
      <p:sp>
        <p:nvSpPr>
          <p:cNvPr id="6" name="Textfeld 5"/>
          <p:cNvSpPr txBox="1"/>
          <p:nvPr/>
        </p:nvSpPr>
        <p:spPr>
          <a:xfrm>
            <a:off x="540000" y="3240000"/>
            <a:ext cx="4102405" cy="369332"/>
          </a:xfrm>
          <a:prstGeom prst="rect">
            <a:avLst/>
          </a:prstGeom>
          <a:noFill/>
        </p:spPr>
        <p:txBody>
          <a:bodyPr wrap="none" rtlCol="0">
            <a:spAutoFit/>
          </a:bodyPr>
          <a:lstStyle/>
          <a:p>
            <a:r>
              <a:rPr lang="en-US" dirty="0"/>
              <a:t>Principle decay modes of strange hadrons:</a:t>
            </a:r>
          </a:p>
        </p:txBody>
      </p:sp>
      <mc:AlternateContent xmlns:mc="http://schemas.openxmlformats.org/markup-compatibility/2006" xmlns:a14="http://schemas.microsoft.com/office/drawing/2010/main">
        <mc:Choice Requires="a14">
          <p:sp>
            <p:nvSpPr>
              <p:cNvPr id="8" name="Textfeld 7"/>
              <p:cNvSpPr txBox="1"/>
              <p:nvPr/>
            </p:nvSpPr>
            <p:spPr>
              <a:xfrm>
                <a:off x="2700000" y="3600000"/>
                <a:ext cx="2992358" cy="391646"/>
              </a:xfrm>
              <a:prstGeom prst="rect">
                <a:avLst/>
              </a:prstGeom>
              <a:noFill/>
            </p:spPr>
            <p:txBody>
              <a:bodyPr wrap="none" rtlCol="0">
                <a:spAutoFit/>
              </a:bodyPr>
              <a:lstStyle/>
              <a:p>
                <a14:m>
                  <m:oMath xmlns:m="http://schemas.openxmlformats.org/officeDocument/2006/math">
                    <m:sSup>
                      <m:sSupPr>
                        <m:ctrlPr>
                          <a:rPr lang="en-US" i="1" smtClean="0">
                            <a:latin typeface="Cambria Math" panose="02040503050406030204" pitchFamily="18" charset="0"/>
                          </a:rPr>
                        </m:ctrlPr>
                      </m:sSupPr>
                      <m:e>
                        <m:r>
                          <a:rPr lang="de-DE" b="0" i="1" smtClean="0">
                            <a:latin typeface="Cambria Math"/>
                          </a:rPr>
                          <m:t>𝐾</m:t>
                        </m:r>
                      </m:e>
                      <m:sup>
                        <m:r>
                          <a:rPr lang="de-DE" b="0" i="1" smtClean="0">
                            <a:latin typeface="Cambria Math"/>
                          </a:rPr>
                          <m:t>+</m:t>
                        </m:r>
                      </m:sup>
                    </m:sSup>
                    <m:r>
                      <a:rPr lang="en-US" i="1" smtClean="0">
                        <a:latin typeface="Cambria Math"/>
                        <a:ea typeface="Cambria Math"/>
                      </a:rPr>
                      <m:t>→</m:t>
                    </m:r>
                    <m:sSup>
                      <m:sSupPr>
                        <m:ctrlPr>
                          <a:rPr lang="en-US" i="1" smtClean="0">
                            <a:latin typeface="Cambria Math" panose="02040503050406030204" pitchFamily="18" charset="0"/>
                            <a:ea typeface="Cambria Math"/>
                          </a:rPr>
                        </m:ctrlPr>
                      </m:sSupPr>
                      <m:e>
                        <m:r>
                          <a:rPr lang="en-US" i="1" smtClean="0">
                            <a:latin typeface="Cambria Math"/>
                            <a:ea typeface="Cambria Math"/>
                          </a:rPr>
                          <m:t>𝜇</m:t>
                        </m:r>
                      </m:e>
                      <m:sup>
                        <m:r>
                          <a:rPr lang="de-DE" b="0" i="1" smtClean="0">
                            <a:latin typeface="Cambria Math"/>
                            <a:ea typeface="Cambria Math"/>
                          </a:rPr>
                          <m:t>+</m:t>
                        </m:r>
                      </m:sup>
                    </m:sSup>
                    <m:r>
                      <a:rPr lang="de-DE" b="0" i="1" smtClean="0">
                        <a:latin typeface="Cambria Math"/>
                        <a:ea typeface="Cambria Math"/>
                      </a:rPr>
                      <m:t>+</m:t>
                    </m:r>
                    <m:sSub>
                      <m:sSubPr>
                        <m:ctrlPr>
                          <a:rPr lang="de-DE" b="0" i="1" smtClean="0">
                            <a:latin typeface="Cambria Math" panose="02040503050406030204" pitchFamily="18" charset="0"/>
                            <a:ea typeface="Cambria Math"/>
                          </a:rPr>
                        </m:ctrlPr>
                      </m:sSubPr>
                      <m:e>
                        <m:r>
                          <a:rPr lang="de-DE" b="0" i="1" smtClean="0">
                            <a:latin typeface="Cambria Math"/>
                            <a:ea typeface="Cambria Math"/>
                          </a:rPr>
                          <m:t>𝜈</m:t>
                        </m:r>
                      </m:e>
                      <m:sub>
                        <m:r>
                          <a:rPr lang="de-DE" b="0" i="1" smtClean="0">
                            <a:latin typeface="Cambria Math"/>
                            <a:ea typeface="Cambria Math"/>
                          </a:rPr>
                          <m:t>𝜇</m:t>
                        </m:r>
                      </m:sub>
                    </m:sSub>
                  </m:oMath>
                </a14:m>
                <a:r>
                  <a:rPr lang="en-US" dirty="0"/>
                  <a:t>          (B=0.64)</a:t>
                </a:r>
              </a:p>
            </p:txBody>
          </p:sp>
        </mc:Choice>
        <mc:Fallback xmlns="">
          <p:sp>
            <p:nvSpPr>
              <p:cNvPr id="8" name="Textfeld 7"/>
              <p:cNvSpPr txBox="1">
                <a:spLocks noRot="1" noChangeAspect="1" noMove="1" noResize="1" noEditPoints="1" noAdjustHandles="1" noChangeArrowheads="1" noChangeShapeType="1" noTextEdit="1"/>
              </p:cNvSpPr>
              <p:nvPr/>
            </p:nvSpPr>
            <p:spPr>
              <a:xfrm>
                <a:off x="2700000" y="3600000"/>
                <a:ext cx="2992358" cy="391646"/>
              </a:xfrm>
              <a:prstGeom prst="rect">
                <a:avLst/>
              </a:prstGeom>
              <a:blipFill rotWithShape="1">
                <a:blip r:embed="rId4"/>
                <a:stretch>
                  <a:fillRect t="-7813" r="-1222" b="-187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feld 8"/>
              <p:cNvSpPr txBox="1"/>
              <p:nvPr/>
            </p:nvSpPr>
            <p:spPr>
              <a:xfrm>
                <a:off x="2700000" y="3960000"/>
                <a:ext cx="2985754" cy="369332"/>
              </a:xfrm>
              <a:prstGeom prst="rect">
                <a:avLst/>
              </a:prstGeom>
              <a:noFill/>
            </p:spPr>
            <p:txBody>
              <a:bodyPr wrap="none" rtlCol="0">
                <a:spAutoFit/>
              </a:bodyPr>
              <a:lstStyle/>
              <a:p>
                <a14:m>
                  <m:oMath xmlns:m="http://schemas.openxmlformats.org/officeDocument/2006/math">
                    <m:sSup>
                      <m:sSupPr>
                        <m:ctrlPr>
                          <a:rPr lang="en-US" i="1" smtClean="0">
                            <a:latin typeface="Cambria Math" panose="02040503050406030204" pitchFamily="18" charset="0"/>
                          </a:rPr>
                        </m:ctrlPr>
                      </m:sSupPr>
                      <m:e>
                        <m:r>
                          <a:rPr lang="de-DE" b="0" i="1" smtClean="0">
                            <a:latin typeface="Cambria Math"/>
                          </a:rPr>
                          <m:t>𝐾</m:t>
                        </m:r>
                      </m:e>
                      <m:sup>
                        <m:r>
                          <a:rPr lang="de-DE" b="0" i="1" smtClean="0">
                            <a:latin typeface="Cambria Math"/>
                          </a:rPr>
                          <m:t>+</m:t>
                        </m:r>
                      </m:sup>
                    </m:sSup>
                    <m:r>
                      <a:rPr lang="en-US" i="1" smtClean="0">
                        <a:latin typeface="Cambria Math"/>
                        <a:ea typeface="Cambria Math"/>
                      </a:rPr>
                      <m:t>→</m:t>
                    </m:r>
                    <m:sSup>
                      <m:sSupPr>
                        <m:ctrlPr>
                          <a:rPr lang="en-US" i="1" smtClean="0">
                            <a:latin typeface="Cambria Math" panose="02040503050406030204" pitchFamily="18" charset="0"/>
                            <a:ea typeface="Cambria Math"/>
                          </a:rPr>
                        </m:ctrlPr>
                      </m:sSupPr>
                      <m:e>
                        <m:r>
                          <a:rPr lang="en-US" i="1" smtClean="0">
                            <a:latin typeface="Cambria Math"/>
                            <a:ea typeface="Cambria Math"/>
                          </a:rPr>
                          <m:t>𝜋</m:t>
                        </m:r>
                      </m:e>
                      <m:sup>
                        <m:r>
                          <a:rPr lang="de-DE" b="0" i="1" smtClean="0">
                            <a:latin typeface="Cambria Math"/>
                            <a:ea typeface="Cambria Math"/>
                          </a:rPr>
                          <m:t>+</m:t>
                        </m:r>
                      </m:sup>
                    </m:sSup>
                    <m:r>
                      <a:rPr lang="de-DE" b="0" i="1" smtClean="0">
                        <a:latin typeface="Cambria Math"/>
                        <a:ea typeface="Cambria Math"/>
                      </a:rPr>
                      <m:t>+</m:t>
                    </m:r>
                    <m:sSup>
                      <m:sSupPr>
                        <m:ctrlPr>
                          <a:rPr lang="de-DE" b="0" i="1" smtClean="0">
                            <a:latin typeface="Cambria Math" panose="02040503050406030204" pitchFamily="18" charset="0"/>
                            <a:ea typeface="Cambria Math"/>
                          </a:rPr>
                        </m:ctrlPr>
                      </m:sSupPr>
                      <m:e>
                        <m:r>
                          <a:rPr lang="de-DE" b="0" i="1" smtClean="0">
                            <a:latin typeface="Cambria Math"/>
                            <a:ea typeface="Cambria Math"/>
                          </a:rPr>
                          <m:t>𝜋</m:t>
                        </m:r>
                      </m:e>
                      <m:sup>
                        <m:r>
                          <a:rPr lang="de-DE" b="0" i="1" smtClean="0">
                            <a:latin typeface="Cambria Math"/>
                            <a:ea typeface="Cambria Math"/>
                          </a:rPr>
                          <m:t>0</m:t>
                        </m:r>
                      </m:sup>
                    </m:sSup>
                  </m:oMath>
                </a14:m>
                <a:r>
                  <a:rPr lang="en-US" dirty="0"/>
                  <a:t>         (B=0.21)</a:t>
                </a:r>
              </a:p>
            </p:txBody>
          </p:sp>
        </mc:Choice>
        <mc:Fallback xmlns="">
          <p:sp>
            <p:nvSpPr>
              <p:cNvPr id="9" name="Textfeld 8"/>
              <p:cNvSpPr txBox="1">
                <a:spLocks noRot="1" noChangeAspect="1" noMove="1" noResize="1" noEditPoints="1" noAdjustHandles="1" noChangeArrowheads="1" noChangeShapeType="1" noTextEdit="1"/>
              </p:cNvSpPr>
              <p:nvPr/>
            </p:nvSpPr>
            <p:spPr>
              <a:xfrm>
                <a:off x="2700000" y="3960000"/>
                <a:ext cx="2985754" cy="369332"/>
              </a:xfrm>
              <a:prstGeom prst="rect">
                <a:avLst/>
              </a:prstGeom>
              <a:blipFill rotWithShape="1">
                <a:blip r:embed="rId5"/>
                <a:stretch>
                  <a:fillRect t="-8333" r="-102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feld 9"/>
              <p:cNvSpPr txBox="1"/>
              <p:nvPr/>
            </p:nvSpPr>
            <p:spPr>
              <a:xfrm>
                <a:off x="2700000" y="4320000"/>
                <a:ext cx="2983061" cy="369332"/>
              </a:xfrm>
              <a:prstGeom prst="rect">
                <a:avLst/>
              </a:prstGeom>
              <a:noFill/>
            </p:spPr>
            <p:txBody>
              <a:bodyPr wrap="none" rtlCol="0">
                <a:spAutoFit/>
              </a:bodyPr>
              <a:lstStyle/>
              <a:p>
                <a14:m>
                  <m:oMath xmlns:m="http://schemas.openxmlformats.org/officeDocument/2006/math">
                    <m:r>
                      <m:rPr>
                        <m:sty m:val="p"/>
                      </m:rPr>
                      <a:rPr lang="el-GR" i="1" smtClean="0">
                        <a:latin typeface="Cambria Math"/>
                        <a:ea typeface="Cambria Math"/>
                      </a:rPr>
                      <m:t>Λ</m:t>
                    </m:r>
                    <m:r>
                      <a:rPr lang="el-GR" i="1" smtClean="0">
                        <a:latin typeface="Cambria Math"/>
                        <a:ea typeface="Cambria Math"/>
                      </a:rPr>
                      <m:t>→</m:t>
                    </m:r>
                    <m:sSup>
                      <m:sSupPr>
                        <m:ctrlPr>
                          <a:rPr lang="el-GR" i="1" smtClean="0">
                            <a:latin typeface="Cambria Math" panose="02040503050406030204" pitchFamily="18" charset="0"/>
                            <a:ea typeface="Cambria Math"/>
                          </a:rPr>
                        </m:ctrlPr>
                      </m:sSupPr>
                      <m:e>
                        <m:r>
                          <a:rPr lang="el-GR" i="1" smtClean="0">
                            <a:latin typeface="Cambria Math"/>
                            <a:ea typeface="Cambria Math"/>
                          </a:rPr>
                          <m:t>𝜋</m:t>
                        </m:r>
                      </m:e>
                      <m:sup>
                        <m:r>
                          <a:rPr lang="de-DE" b="0" i="1" smtClean="0">
                            <a:latin typeface="Cambria Math"/>
                            <a:ea typeface="Cambria Math"/>
                          </a:rPr>
                          <m:t>−</m:t>
                        </m:r>
                      </m:sup>
                    </m:sSup>
                    <m:r>
                      <a:rPr lang="de-DE" b="0" i="1" smtClean="0">
                        <a:latin typeface="Cambria Math"/>
                        <a:ea typeface="Cambria Math"/>
                      </a:rPr>
                      <m:t>+</m:t>
                    </m:r>
                    <m:r>
                      <a:rPr lang="de-DE" b="0" i="1" smtClean="0">
                        <a:latin typeface="Cambria Math"/>
                        <a:ea typeface="Cambria Math"/>
                      </a:rPr>
                      <m:t>𝑝</m:t>
                    </m:r>
                  </m:oMath>
                </a14:m>
                <a:r>
                  <a:rPr lang="en-US" dirty="0"/>
                  <a:t>              (B=0.64)</a:t>
                </a:r>
              </a:p>
            </p:txBody>
          </p:sp>
        </mc:Choice>
        <mc:Fallback xmlns="">
          <p:sp>
            <p:nvSpPr>
              <p:cNvPr id="10" name="Textfeld 9"/>
              <p:cNvSpPr txBox="1">
                <a:spLocks noRot="1" noChangeAspect="1" noMove="1" noResize="1" noEditPoints="1" noAdjustHandles="1" noChangeArrowheads="1" noChangeShapeType="1" noTextEdit="1"/>
              </p:cNvSpPr>
              <p:nvPr/>
            </p:nvSpPr>
            <p:spPr>
              <a:xfrm>
                <a:off x="2700000" y="4320000"/>
                <a:ext cx="2983061" cy="369332"/>
              </a:xfrm>
              <a:prstGeom prst="rect">
                <a:avLst/>
              </a:prstGeom>
              <a:blipFill rotWithShape="1">
                <a:blip r:embed="rId6"/>
                <a:stretch>
                  <a:fillRect t="-8333" r="-1431"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feld 11"/>
              <p:cNvSpPr txBox="1"/>
              <p:nvPr/>
            </p:nvSpPr>
            <p:spPr>
              <a:xfrm>
                <a:off x="2700000" y="4680000"/>
                <a:ext cx="2964979" cy="369332"/>
              </a:xfrm>
              <a:prstGeom prst="rect">
                <a:avLst/>
              </a:prstGeom>
              <a:noFill/>
            </p:spPr>
            <p:txBody>
              <a:bodyPr wrap="none" rtlCol="0">
                <a:spAutoFit/>
              </a:bodyPr>
              <a:lstStyle/>
              <a:p>
                <a14:m>
                  <m:oMath xmlns:m="http://schemas.openxmlformats.org/officeDocument/2006/math">
                    <m:r>
                      <m:rPr>
                        <m:sty m:val="p"/>
                      </m:rPr>
                      <a:rPr lang="el-GR" i="1" smtClean="0">
                        <a:latin typeface="Cambria Math"/>
                        <a:ea typeface="Cambria Math"/>
                      </a:rPr>
                      <m:t>Λ</m:t>
                    </m:r>
                    <m:r>
                      <a:rPr lang="el-GR" i="1" smtClean="0">
                        <a:latin typeface="Cambria Math"/>
                        <a:ea typeface="Cambria Math"/>
                      </a:rPr>
                      <m:t>→</m:t>
                    </m:r>
                    <m:sSup>
                      <m:sSupPr>
                        <m:ctrlPr>
                          <a:rPr lang="el-GR" i="1" smtClean="0">
                            <a:latin typeface="Cambria Math" panose="02040503050406030204" pitchFamily="18" charset="0"/>
                            <a:ea typeface="Cambria Math"/>
                          </a:rPr>
                        </m:ctrlPr>
                      </m:sSupPr>
                      <m:e>
                        <m:r>
                          <a:rPr lang="el-GR" i="1" smtClean="0">
                            <a:latin typeface="Cambria Math"/>
                            <a:ea typeface="Cambria Math"/>
                          </a:rPr>
                          <m:t>𝜋</m:t>
                        </m:r>
                      </m:e>
                      <m:sup>
                        <m:r>
                          <a:rPr lang="de-DE" b="0" i="1" smtClean="0">
                            <a:latin typeface="Cambria Math"/>
                            <a:ea typeface="Cambria Math"/>
                          </a:rPr>
                          <m:t>0</m:t>
                        </m:r>
                      </m:sup>
                    </m:sSup>
                    <m:r>
                      <a:rPr lang="de-DE" b="0" i="1" smtClean="0">
                        <a:latin typeface="Cambria Math"/>
                        <a:ea typeface="Cambria Math"/>
                      </a:rPr>
                      <m:t>+</m:t>
                    </m:r>
                    <m:r>
                      <a:rPr lang="de-DE" b="0" i="1" smtClean="0">
                        <a:latin typeface="Cambria Math"/>
                        <a:ea typeface="Cambria Math"/>
                      </a:rPr>
                      <m:t>𝑛</m:t>
                    </m:r>
                  </m:oMath>
                </a14:m>
                <a:r>
                  <a:rPr lang="en-US" dirty="0"/>
                  <a:t>              (B=0.36)</a:t>
                </a:r>
              </a:p>
            </p:txBody>
          </p:sp>
        </mc:Choice>
        <mc:Fallback xmlns="">
          <p:sp>
            <p:nvSpPr>
              <p:cNvPr id="12" name="Textfeld 11"/>
              <p:cNvSpPr txBox="1">
                <a:spLocks noRot="1" noChangeAspect="1" noMove="1" noResize="1" noEditPoints="1" noAdjustHandles="1" noChangeArrowheads="1" noChangeShapeType="1" noTextEdit="1"/>
              </p:cNvSpPr>
              <p:nvPr/>
            </p:nvSpPr>
            <p:spPr>
              <a:xfrm>
                <a:off x="2700000" y="4680000"/>
                <a:ext cx="2964979" cy="369332"/>
              </a:xfrm>
              <a:prstGeom prst="rect">
                <a:avLst/>
              </a:prstGeom>
              <a:blipFill rotWithShape="1">
                <a:blip r:embed="rId7"/>
                <a:stretch>
                  <a:fillRect t="-8333" r="-144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feld 10"/>
              <p:cNvSpPr txBox="1"/>
              <p:nvPr/>
            </p:nvSpPr>
            <p:spPr>
              <a:xfrm>
                <a:off x="540000" y="5220000"/>
                <a:ext cx="8136457" cy="923330"/>
              </a:xfrm>
              <a:prstGeom prst="rect">
                <a:avLst/>
              </a:prstGeom>
              <a:noFill/>
            </p:spPr>
            <p:txBody>
              <a:bodyPr wrap="square" rtlCol="0">
                <a:spAutoFit/>
              </a:bodyPr>
              <a:lstStyle/>
              <a:p>
                <a:r>
                  <a:rPr lang="en-US" dirty="0"/>
                  <a:t>While the first decay in the list is clearly a weak one, decays of </a:t>
                </a:r>
                <a:r>
                  <a:rPr lang="el-GR" dirty="0"/>
                  <a:t>Λ</a:t>
                </a:r>
                <a:r>
                  <a:rPr lang="de-DE" dirty="0"/>
                  <a:t> </a:t>
                </a:r>
                <a:r>
                  <a:rPr lang="en-US" dirty="0"/>
                  <a:t>can be very well described as strong ones, if not the long lifetime: </a:t>
                </a:r>
                <a14:m>
                  <m:oMath xmlns:m="http://schemas.openxmlformats.org/officeDocument/2006/math">
                    <m:d>
                      <m:dPr>
                        <m:ctrlPr>
                          <a:rPr lang="en-US" i="1" smtClean="0">
                            <a:latin typeface="Cambria Math" panose="02040503050406030204" pitchFamily="18" charset="0"/>
                          </a:rPr>
                        </m:ctrlPr>
                      </m:dPr>
                      <m:e>
                        <m:r>
                          <a:rPr lang="de-DE" b="0" i="1" smtClean="0">
                            <a:latin typeface="Cambria Math"/>
                          </a:rPr>
                          <m:t>𝑢𝑑𝑑</m:t>
                        </m:r>
                      </m:e>
                    </m:d>
                    <m:r>
                      <a:rPr lang="en-US" i="1" smtClean="0">
                        <a:latin typeface="Cambria Math"/>
                        <a:ea typeface="Cambria Math"/>
                      </a:rPr>
                      <m:t>→</m:t>
                    </m:r>
                    <m:d>
                      <m:dPr>
                        <m:ctrlPr>
                          <a:rPr lang="en-US" i="1" smtClean="0">
                            <a:latin typeface="Cambria Math" panose="02040503050406030204" pitchFamily="18" charset="0"/>
                            <a:ea typeface="Cambria Math"/>
                          </a:rPr>
                        </m:ctrlPr>
                      </m:dPr>
                      <m:e>
                        <m:r>
                          <a:rPr lang="de-DE" b="0" i="1" smtClean="0">
                            <a:latin typeface="Cambria Math"/>
                            <a:ea typeface="Cambria Math"/>
                          </a:rPr>
                          <m:t>𝑑</m:t>
                        </m:r>
                        <m:acc>
                          <m:accPr>
                            <m:chr m:val="̅"/>
                            <m:ctrlPr>
                              <a:rPr lang="de-DE" b="0" i="1" smtClean="0">
                                <a:latin typeface="Cambria Math" panose="02040503050406030204" pitchFamily="18" charset="0"/>
                                <a:ea typeface="Cambria Math"/>
                              </a:rPr>
                            </m:ctrlPr>
                          </m:accPr>
                          <m:e>
                            <m:r>
                              <a:rPr lang="de-DE" b="0" i="1" smtClean="0">
                                <a:latin typeface="Cambria Math"/>
                                <a:ea typeface="Cambria Math"/>
                              </a:rPr>
                              <m:t>𝑢</m:t>
                            </m:r>
                          </m:e>
                        </m:acc>
                      </m:e>
                    </m:d>
                    <m:r>
                      <a:rPr lang="de-DE" b="0" i="1" smtClean="0">
                        <a:latin typeface="Cambria Math"/>
                        <a:ea typeface="Cambria Math"/>
                      </a:rPr>
                      <m:t>+</m:t>
                    </m:r>
                    <m:d>
                      <m:dPr>
                        <m:ctrlPr>
                          <a:rPr lang="de-DE" b="0" i="1" smtClean="0">
                            <a:latin typeface="Cambria Math" panose="02040503050406030204" pitchFamily="18" charset="0"/>
                            <a:ea typeface="Cambria Math"/>
                          </a:rPr>
                        </m:ctrlPr>
                      </m:dPr>
                      <m:e>
                        <m:r>
                          <a:rPr lang="de-DE" b="0" i="1" smtClean="0">
                            <a:latin typeface="Cambria Math"/>
                            <a:ea typeface="Cambria Math"/>
                          </a:rPr>
                          <m:t>𝑢𝑢𝑑</m:t>
                        </m:r>
                      </m:e>
                    </m:d>
                  </m:oMath>
                </a14:m>
                <a:r>
                  <a:rPr lang="en-US" dirty="0"/>
                  <a:t> must have a lifetime of order 10-23 s, thus </a:t>
                </a:r>
                <a:r>
                  <a:rPr lang="el-GR" dirty="0"/>
                  <a:t>Λ</a:t>
                </a:r>
                <a:r>
                  <a:rPr lang="de-DE" dirty="0"/>
                  <a:t> </a:t>
                </a:r>
                <a:r>
                  <a:rPr lang="en-US" dirty="0"/>
                  <a:t>can not be another sort of neutron</a:t>
                </a:r>
                <a:r>
                  <a:rPr lang="de-DE" dirty="0"/>
                  <a:t>…</a:t>
                </a:r>
                <a:endParaRPr lang="en-US" dirty="0"/>
              </a:p>
            </p:txBody>
          </p:sp>
        </mc:Choice>
        <mc:Fallback xmlns="">
          <p:sp>
            <p:nvSpPr>
              <p:cNvPr id="11" name="Textfeld 10"/>
              <p:cNvSpPr txBox="1">
                <a:spLocks noRot="1" noChangeAspect="1" noMove="1" noResize="1" noEditPoints="1" noAdjustHandles="1" noChangeArrowheads="1" noChangeShapeType="1" noTextEdit="1"/>
              </p:cNvSpPr>
              <p:nvPr/>
            </p:nvSpPr>
            <p:spPr>
              <a:xfrm>
                <a:off x="540000" y="5220000"/>
                <a:ext cx="8136457" cy="923330"/>
              </a:xfrm>
              <a:prstGeom prst="rect">
                <a:avLst/>
              </a:prstGeom>
              <a:blipFill rotWithShape="1">
                <a:blip r:embed="rId8"/>
                <a:stretch>
                  <a:fillRect l="-675" t="-3289" r="-900" b="-9211"/>
                </a:stretch>
              </a:blipFill>
            </p:spPr>
            <p:txBody>
              <a:bodyPr/>
              <a:lstStyle/>
              <a:p>
                <a:r>
                  <a:rPr lang="en-US">
                    <a:noFill/>
                  </a:rPr>
                  <a:t> </a:t>
                </a:r>
              </a:p>
            </p:txBody>
          </p:sp>
        </mc:Fallback>
      </mc:AlternateContent>
      <p:sp>
        <p:nvSpPr>
          <p:cNvPr id="3" name="Textfeld 2">
            <a:extLst>
              <a:ext uri="{FF2B5EF4-FFF2-40B4-BE49-F238E27FC236}">
                <a16:creationId xmlns:a16="http://schemas.microsoft.com/office/drawing/2014/main" id="{528700C7-A4CE-4FA5-BBF5-42D868869659}"/>
              </a:ext>
            </a:extLst>
          </p:cNvPr>
          <p:cNvSpPr txBox="1"/>
          <p:nvPr/>
        </p:nvSpPr>
        <p:spPr>
          <a:xfrm>
            <a:off x="540000" y="6120000"/>
            <a:ext cx="1507144" cy="369332"/>
          </a:xfrm>
          <a:prstGeom prst="rect">
            <a:avLst/>
          </a:prstGeom>
          <a:noFill/>
        </p:spPr>
        <p:txBody>
          <a:bodyPr wrap="none" rtlCol="0">
            <a:spAutoFit/>
          </a:bodyPr>
          <a:lstStyle/>
          <a:p>
            <a:r>
              <a:rPr lang="en-US" dirty="0"/>
              <a:t>B </a:t>
            </a:r>
            <a:r>
              <a:rPr lang="en-US" dirty="0">
                <a:latin typeface="Times New Roman" panose="02020603050405020304" pitchFamily="18" charset="0"/>
                <a:cs typeface="Times New Roman" panose="02020603050405020304" pitchFamily="18" charset="0"/>
              </a:rPr>
              <a:t>≡ branching</a:t>
            </a:r>
            <a:endParaRPr lang="en-US" dirty="0"/>
          </a:p>
        </p:txBody>
      </p:sp>
    </p:spTree>
    <p:extLst>
      <p:ext uri="{BB962C8B-B14F-4D97-AF65-F5344CB8AC3E}">
        <p14:creationId xmlns:p14="http://schemas.microsoft.com/office/powerpoint/2010/main" val="405324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2" grpId="0"/>
      <p:bldP spid="11"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Discovery of Strangeness</a:t>
            </a:r>
          </a:p>
        </p:txBody>
      </p:sp>
      <p:sp>
        <p:nvSpPr>
          <p:cNvPr id="3" name="Textfeld 2"/>
          <p:cNvSpPr txBox="1"/>
          <p:nvPr/>
        </p:nvSpPr>
        <p:spPr>
          <a:xfrm>
            <a:off x="540000" y="720000"/>
            <a:ext cx="8496496" cy="646331"/>
          </a:xfrm>
          <a:prstGeom prst="rect">
            <a:avLst/>
          </a:prstGeom>
          <a:noFill/>
        </p:spPr>
        <p:txBody>
          <a:bodyPr wrap="square" rtlCol="0">
            <a:spAutoFit/>
          </a:bodyPr>
          <a:lstStyle/>
          <a:p>
            <a:r>
              <a:rPr lang="en-US" b="1" dirty="0"/>
              <a:t>Solution</a:t>
            </a:r>
            <a:r>
              <a:rPr lang="en-US" dirty="0"/>
              <a:t>: to invent a new </a:t>
            </a:r>
            <a:r>
              <a:rPr lang="en-US" b="1" i="1" dirty="0">
                <a:solidFill>
                  <a:srgbClr val="0000CC"/>
                </a:solidFill>
              </a:rPr>
              <a:t>“strange” </a:t>
            </a:r>
            <a:r>
              <a:rPr lang="en-US" dirty="0"/>
              <a:t>quark, bearing a new quark number – </a:t>
            </a:r>
            <a:r>
              <a:rPr lang="en-US" b="1" i="1" dirty="0">
                <a:solidFill>
                  <a:srgbClr val="0000CC"/>
                </a:solidFill>
              </a:rPr>
              <a:t>“strangeness”, </a:t>
            </a:r>
            <a:r>
              <a:rPr lang="en-US" dirty="0"/>
              <a:t>which does not have to be conserved in weak interactions</a:t>
            </a:r>
          </a:p>
        </p:txBody>
      </p:sp>
      <mc:AlternateContent xmlns:mc="http://schemas.openxmlformats.org/markup-compatibility/2006" xmlns:a14="http://schemas.microsoft.com/office/drawing/2010/main">
        <mc:Choice Requires="a14">
          <p:graphicFrame>
            <p:nvGraphicFramePr>
              <p:cNvPr id="5" name="Tabelle 4"/>
              <p:cNvGraphicFramePr>
                <a:graphicFrameLocks noGrp="1"/>
              </p:cNvGraphicFramePr>
              <p:nvPr>
                <p:extLst>
                  <p:ext uri="{D42A27DB-BD31-4B8C-83A1-F6EECF244321}">
                    <p14:modId xmlns:p14="http://schemas.microsoft.com/office/powerpoint/2010/main" val="226047566"/>
                  </p:ext>
                </p:extLst>
              </p:nvPr>
            </p:nvGraphicFramePr>
            <p:xfrm>
              <a:off x="2771800" y="1422477"/>
              <a:ext cx="3264024" cy="1498854"/>
            </p:xfrm>
            <a:graphic>
              <a:graphicData uri="http://schemas.openxmlformats.org/drawingml/2006/table">
                <a:tbl>
                  <a:tblPr firstRow="1" bandRow="1">
                    <a:tableStyleId>{5940675A-B579-460E-94D1-54222C63F5DA}</a:tableStyleId>
                  </a:tblPr>
                  <a:tblGrid>
                    <a:gridCol w="1607840">
                      <a:extLst>
                        <a:ext uri="{9D8B030D-6E8A-4147-A177-3AD203B41FA5}">
                          <a16:colId xmlns:a16="http://schemas.microsoft.com/office/drawing/2014/main" val="20000"/>
                        </a:ext>
                      </a:extLst>
                    </a:gridCol>
                    <a:gridCol w="1656184">
                      <a:extLst>
                        <a:ext uri="{9D8B030D-6E8A-4147-A177-3AD203B41FA5}">
                          <a16:colId xmlns:a16="http://schemas.microsoft.com/office/drawing/2014/main" val="20001"/>
                        </a:ext>
                      </a:extLst>
                    </a:gridCol>
                  </a:tblGrid>
                  <a:tr h="370840">
                    <a:tc>
                      <a:txBody>
                        <a:bodyPr/>
                        <a:lstStyle/>
                        <a:p>
                          <a:pPr algn="ctr"/>
                          <a:r>
                            <a:rPr lang="en-US" b="1" dirty="0"/>
                            <a:t>S = 1</a:t>
                          </a:r>
                        </a:p>
                      </a:txBody>
                      <a:tcPr/>
                    </a:tc>
                    <a:tc>
                      <a:txBody>
                        <a:bodyPr/>
                        <a:lstStyle/>
                        <a:p>
                          <a:pPr algn="ctr"/>
                          <a:r>
                            <a:rPr lang="en-US" b="1" dirty="0"/>
                            <a:t>S = -1</a:t>
                          </a:r>
                        </a:p>
                      </a:txBody>
                      <a:tcPr/>
                    </a:tc>
                    <a:extLst>
                      <a:ext uri="{0D108BD9-81ED-4DB2-BD59-A6C34878D82A}">
                        <a16:rowId xmlns:a16="http://schemas.microsoft.com/office/drawing/2014/main" val="10000"/>
                      </a:ext>
                    </a:extLst>
                  </a:tr>
                  <a:tr h="370840">
                    <a:tc>
                      <a:txBody>
                        <a:bodyPr/>
                        <a:lstStyle/>
                        <a:p>
                          <a:endParaRPr lang="en-US" dirty="0"/>
                        </a:p>
                      </a:txBody>
                      <a:tcPr/>
                    </a:tc>
                    <a:tc>
                      <a:txBody>
                        <a:bodyPr/>
                        <a:lstStyle/>
                        <a:p>
                          <a:r>
                            <a:rPr lang="el-GR" dirty="0"/>
                            <a:t>Λ</a:t>
                          </a:r>
                          <a:r>
                            <a:rPr lang="de-DE" dirty="0"/>
                            <a:t> (1116) = </a:t>
                          </a:r>
                          <a14:m>
                            <m:oMath xmlns:m="http://schemas.openxmlformats.org/officeDocument/2006/math">
                              <m:r>
                                <a:rPr lang="de-DE" b="0" i="1" smtClean="0">
                                  <a:latin typeface="Cambria Math"/>
                                </a:rPr>
                                <m:t>𝑢𝑑𝑠</m:t>
                              </m:r>
                            </m:oMath>
                          </a14:m>
                          <a:endParaRPr lang="en-US" dirty="0"/>
                        </a:p>
                      </a:txBody>
                      <a:tcPr/>
                    </a:tc>
                    <a:extLst>
                      <a:ext uri="{0D108BD9-81ED-4DB2-BD59-A6C34878D82A}">
                        <a16:rowId xmlns:a16="http://schemas.microsoft.com/office/drawing/2014/main" val="10001"/>
                      </a:ext>
                    </a:extLst>
                  </a:tr>
                  <a:tr h="370840">
                    <a:tc>
                      <a:txBody>
                        <a:bodyPr/>
                        <a:lstStyle/>
                        <a:p>
                          <a:r>
                            <a:rPr lang="en-US" dirty="0"/>
                            <a:t>K</a:t>
                          </a:r>
                          <a:r>
                            <a:rPr lang="en-US" baseline="30000" dirty="0"/>
                            <a:t>+</a:t>
                          </a:r>
                          <a:r>
                            <a:rPr lang="en-US" dirty="0"/>
                            <a:t> (494) = </a:t>
                          </a:r>
                          <a14:m>
                            <m:oMath xmlns:m="http://schemas.openxmlformats.org/officeDocument/2006/math">
                              <m:r>
                                <a:rPr lang="de-DE" b="0" i="1" smtClean="0">
                                  <a:latin typeface="Cambria Math"/>
                                </a:rPr>
                                <m:t>𝑢</m:t>
                              </m:r>
                              <m:acc>
                                <m:accPr>
                                  <m:chr m:val="̅"/>
                                  <m:ctrlPr>
                                    <a:rPr lang="de-DE" b="0" i="1" smtClean="0">
                                      <a:latin typeface="Cambria Math" panose="02040503050406030204" pitchFamily="18" charset="0"/>
                                    </a:rPr>
                                  </m:ctrlPr>
                                </m:accPr>
                                <m:e>
                                  <m:r>
                                    <a:rPr lang="de-DE" b="0" i="1" smtClean="0">
                                      <a:latin typeface="Cambria Math"/>
                                    </a:rPr>
                                    <m:t>𝑠</m:t>
                                  </m:r>
                                </m:e>
                              </m:acc>
                            </m:oMath>
                          </a14:m>
                          <a:endParaRPr lang="en-US" dirty="0"/>
                        </a:p>
                      </a:txBody>
                      <a:tcPr/>
                    </a:tc>
                    <a:tc>
                      <a:txBody>
                        <a:bodyPr/>
                        <a:lstStyle/>
                        <a:p>
                          <a:r>
                            <a:rPr lang="en-US" dirty="0"/>
                            <a:t>K</a:t>
                          </a:r>
                          <a:r>
                            <a:rPr lang="en-US" baseline="30000" dirty="0"/>
                            <a:t>-</a:t>
                          </a:r>
                          <a:r>
                            <a:rPr lang="en-US" dirty="0"/>
                            <a:t> (494) = </a:t>
                          </a:r>
                          <a14:m>
                            <m:oMath xmlns:m="http://schemas.openxmlformats.org/officeDocument/2006/math">
                              <m:r>
                                <a:rPr lang="de-DE" b="0" i="1" smtClean="0">
                                  <a:latin typeface="Cambria Math"/>
                                </a:rPr>
                                <m:t>𝑠</m:t>
                              </m:r>
                              <m:acc>
                                <m:accPr>
                                  <m:chr m:val="̅"/>
                                  <m:ctrlPr>
                                    <a:rPr lang="de-DE" b="0" i="1" smtClean="0">
                                      <a:latin typeface="Cambria Math" panose="02040503050406030204" pitchFamily="18" charset="0"/>
                                    </a:rPr>
                                  </m:ctrlPr>
                                </m:accPr>
                                <m:e>
                                  <m:r>
                                    <a:rPr lang="de-DE" b="0" i="1" smtClean="0">
                                      <a:latin typeface="Cambria Math"/>
                                    </a:rPr>
                                    <m:t>𝑢</m:t>
                                  </m:r>
                                </m:e>
                              </m:acc>
                            </m:oMath>
                          </a14:m>
                          <a:endParaRPr lang="en-US" dirty="0"/>
                        </a:p>
                      </a:txBody>
                      <a:tcPr/>
                    </a:tc>
                    <a:extLst>
                      <a:ext uri="{0D108BD9-81ED-4DB2-BD59-A6C34878D82A}">
                        <a16:rowId xmlns:a16="http://schemas.microsoft.com/office/drawing/2014/main" val="10002"/>
                      </a:ext>
                    </a:extLst>
                  </a:tr>
                  <a:tr h="370840">
                    <a:tc>
                      <a:txBody>
                        <a:bodyPr/>
                        <a:lstStyle/>
                        <a:p>
                          <a:r>
                            <a:rPr lang="en-US" dirty="0"/>
                            <a:t>K</a:t>
                          </a:r>
                          <a:r>
                            <a:rPr lang="en-US" baseline="30000" dirty="0"/>
                            <a:t>0</a:t>
                          </a:r>
                          <a:r>
                            <a:rPr lang="en-US" dirty="0"/>
                            <a:t> (498) = </a:t>
                          </a:r>
                          <a14:m>
                            <m:oMath xmlns:m="http://schemas.openxmlformats.org/officeDocument/2006/math">
                              <m:r>
                                <a:rPr lang="de-DE" b="0" i="1" smtClean="0">
                                  <a:latin typeface="Cambria Math"/>
                                </a:rPr>
                                <m:t>𝑑</m:t>
                              </m:r>
                              <m:acc>
                                <m:accPr>
                                  <m:chr m:val="̅"/>
                                  <m:ctrlPr>
                                    <a:rPr lang="de-DE" b="0" i="1" smtClean="0">
                                      <a:latin typeface="Cambria Math" panose="02040503050406030204" pitchFamily="18" charset="0"/>
                                    </a:rPr>
                                  </m:ctrlPr>
                                </m:accPr>
                                <m:e>
                                  <m:r>
                                    <a:rPr lang="de-DE" b="0" i="1" smtClean="0">
                                      <a:latin typeface="Cambria Math"/>
                                    </a:rPr>
                                    <m:t>𝑠</m:t>
                                  </m:r>
                                </m:e>
                              </m:acc>
                            </m:oMath>
                          </a14:m>
                          <a:endParaRPr lang="en-US" dirty="0"/>
                        </a:p>
                      </a:txBody>
                      <a:tcPr/>
                    </a:tc>
                    <a:tc>
                      <a:txBody>
                        <a:bodyPr/>
                        <a:lstStyle/>
                        <a:p>
                          <a14:m>
                            <m:oMath xmlns:m="http://schemas.openxmlformats.org/officeDocument/2006/math">
                              <m:acc>
                                <m:accPr>
                                  <m:chr m:val="̅"/>
                                  <m:ctrlPr>
                                    <a:rPr lang="en-US" i="1" smtClean="0">
                                      <a:latin typeface="Cambria Math" panose="02040503050406030204" pitchFamily="18" charset="0"/>
                                    </a:rPr>
                                  </m:ctrlPr>
                                </m:accPr>
                                <m:e>
                                  <m:sSup>
                                    <m:sSupPr>
                                      <m:ctrlPr>
                                        <a:rPr lang="en-US" i="1" smtClean="0">
                                          <a:latin typeface="Cambria Math" panose="02040503050406030204" pitchFamily="18" charset="0"/>
                                        </a:rPr>
                                      </m:ctrlPr>
                                    </m:sSupPr>
                                    <m:e>
                                      <m:r>
                                        <a:rPr lang="de-DE" b="0" i="1" smtClean="0">
                                          <a:latin typeface="Cambria Math"/>
                                        </a:rPr>
                                        <m:t>𝐾</m:t>
                                      </m:r>
                                    </m:e>
                                    <m:sup>
                                      <m:r>
                                        <a:rPr lang="de-DE" b="0" i="1" smtClean="0">
                                          <a:latin typeface="Cambria Math"/>
                                        </a:rPr>
                                        <m:t>0</m:t>
                                      </m:r>
                                    </m:sup>
                                  </m:sSup>
                                </m:e>
                              </m:acc>
                            </m:oMath>
                          </a14:m>
                          <a:r>
                            <a:rPr lang="en-US" dirty="0"/>
                            <a:t> (498) = </a:t>
                          </a:r>
                          <a14:m>
                            <m:oMath xmlns:m="http://schemas.openxmlformats.org/officeDocument/2006/math">
                              <m:r>
                                <a:rPr lang="de-DE" b="0" i="1" smtClean="0">
                                  <a:latin typeface="Cambria Math"/>
                                </a:rPr>
                                <m:t>𝑠</m:t>
                              </m:r>
                              <m:acc>
                                <m:accPr>
                                  <m:chr m:val="̅"/>
                                  <m:ctrlPr>
                                    <a:rPr lang="de-DE" b="0" i="1" smtClean="0">
                                      <a:latin typeface="Cambria Math" panose="02040503050406030204" pitchFamily="18" charset="0"/>
                                    </a:rPr>
                                  </m:ctrlPr>
                                </m:accPr>
                                <m:e>
                                  <m:r>
                                    <a:rPr lang="de-DE" b="0" i="1" smtClean="0">
                                      <a:latin typeface="Cambria Math"/>
                                    </a:rPr>
                                    <m:t>𝑑</m:t>
                                  </m:r>
                                </m:e>
                              </m:acc>
                            </m:oMath>
                          </a14:m>
                          <a:endParaRPr lang="en-US" dirty="0"/>
                        </a:p>
                      </a:txBody>
                      <a:tcPr/>
                    </a:tc>
                    <a:extLst>
                      <a:ext uri="{0D108BD9-81ED-4DB2-BD59-A6C34878D82A}">
                        <a16:rowId xmlns:a16="http://schemas.microsoft.com/office/drawing/2014/main" val="10003"/>
                      </a:ext>
                    </a:extLst>
                  </a:tr>
                </a:tbl>
              </a:graphicData>
            </a:graphic>
          </p:graphicFrame>
        </mc:Choice>
        <mc:Fallback xmlns="">
          <p:graphicFrame>
            <p:nvGraphicFramePr>
              <p:cNvPr id="5" name="Tabelle 4"/>
              <p:cNvGraphicFramePr>
                <a:graphicFrameLocks noGrp="1"/>
              </p:cNvGraphicFramePr>
              <p:nvPr>
                <p:extLst>
                  <p:ext uri="{D42A27DB-BD31-4B8C-83A1-F6EECF244321}">
                    <p14:modId xmlns:p14="http://schemas.microsoft.com/office/powerpoint/2010/main" val="1847287037"/>
                  </p:ext>
                </p:extLst>
              </p:nvPr>
            </p:nvGraphicFramePr>
            <p:xfrm>
              <a:off x="2771800" y="1422477"/>
              <a:ext cx="3264024" cy="1498854"/>
            </p:xfrm>
            <a:graphic>
              <a:graphicData uri="http://schemas.openxmlformats.org/drawingml/2006/table">
                <a:tbl>
                  <a:tblPr firstRow="1" bandRow="1">
                    <a:tableStyleId>{5940675A-B579-460E-94D1-54222C63F5DA}</a:tableStyleId>
                  </a:tblPr>
                  <a:tblGrid>
                    <a:gridCol w="1607840"/>
                    <a:gridCol w="1656184"/>
                  </a:tblGrid>
                  <a:tr h="370840">
                    <a:tc>
                      <a:txBody>
                        <a:bodyPr/>
                        <a:lstStyle/>
                        <a:p>
                          <a:pPr algn="ctr"/>
                          <a:r>
                            <a:rPr lang="en-US" b="1" dirty="0" smtClean="0"/>
                            <a:t>S = 1</a:t>
                          </a:r>
                          <a:endParaRPr lang="en-US" b="1" dirty="0"/>
                        </a:p>
                      </a:txBody>
                      <a:tcPr/>
                    </a:tc>
                    <a:tc>
                      <a:txBody>
                        <a:bodyPr/>
                        <a:lstStyle/>
                        <a:p>
                          <a:pPr algn="ctr"/>
                          <a:r>
                            <a:rPr lang="en-US" b="1" dirty="0" smtClean="0"/>
                            <a:t>S = -1</a:t>
                          </a:r>
                          <a:endParaRPr lang="en-US" b="1" dirty="0"/>
                        </a:p>
                      </a:txBody>
                      <a:tcPr/>
                    </a:tc>
                  </a:tr>
                  <a:tr h="370840">
                    <a:tc>
                      <a:txBody>
                        <a:bodyPr/>
                        <a:lstStyle/>
                        <a:p>
                          <a:endParaRPr lang="en-US" dirty="0"/>
                        </a:p>
                      </a:txBody>
                      <a:tcPr/>
                    </a:tc>
                    <a:tc>
                      <a:txBody>
                        <a:bodyPr/>
                        <a:lstStyle/>
                        <a:p>
                          <a:endParaRPr lang="de-DE"/>
                        </a:p>
                      </a:txBody>
                      <a:tcPr>
                        <a:blipFill rotWithShape="1">
                          <a:blip r:embed="rId3"/>
                          <a:stretch>
                            <a:fillRect l="-97786" t="-108197" r="-369" b="-231148"/>
                          </a:stretch>
                        </a:blipFill>
                      </a:tcPr>
                    </a:tc>
                  </a:tr>
                  <a:tr h="370840">
                    <a:tc>
                      <a:txBody>
                        <a:bodyPr/>
                        <a:lstStyle/>
                        <a:p>
                          <a:endParaRPr lang="de-DE"/>
                        </a:p>
                      </a:txBody>
                      <a:tcPr>
                        <a:blipFill rotWithShape="1">
                          <a:blip r:embed="rId3"/>
                          <a:stretch>
                            <a:fillRect l="-379" t="-208197" r="-103030" b="-131148"/>
                          </a:stretch>
                        </a:blipFill>
                      </a:tcPr>
                    </a:tc>
                    <a:tc>
                      <a:txBody>
                        <a:bodyPr/>
                        <a:lstStyle/>
                        <a:p>
                          <a:endParaRPr lang="de-DE"/>
                        </a:p>
                      </a:txBody>
                      <a:tcPr>
                        <a:blipFill rotWithShape="1">
                          <a:blip r:embed="rId3"/>
                          <a:stretch>
                            <a:fillRect l="-97786" t="-208197" r="-369" b="-131148"/>
                          </a:stretch>
                        </a:blipFill>
                      </a:tcPr>
                    </a:tc>
                  </a:tr>
                  <a:tr h="386334">
                    <a:tc>
                      <a:txBody>
                        <a:bodyPr/>
                        <a:lstStyle/>
                        <a:p>
                          <a:endParaRPr lang="de-DE"/>
                        </a:p>
                      </a:txBody>
                      <a:tcPr>
                        <a:blipFill rotWithShape="1">
                          <a:blip r:embed="rId3"/>
                          <a:stretch>
                            <a:fillRect l="-379" t="-298413" r="-103030" b="-26984"/>
                          </a:stretch>
                        </a:blipFill>
                      </a:tcPr>
                    </a:tc>
                    <a:tc>
                      <a:txBody>
                        <a:bodyPr/>
                        <a:lstStyle/>
                        <a:p>
                          <a:endParaRPr lang="de-DE"/>
                        </a:p>
                      </a:txBody>
                      <a:tcPr>
                        <a:blipFill rotWithShape="1">
                          <a:blip r:embed="rId3"/>
                          <a:stretch>
                            <a:fillRect l="-97786" t="-298413" r="-369" b="-26984"/>
                          </a:stretch>
                        </a:blipFill>
                      </a:tcPr>
                    </a:tc>
                  </a:tr>
                </a:tbl>
              </a:graphicData>
            </a:graphic>
          </p:graphicFrame>
        </mc:Fallback>
      </mc:AlternateContent>
      <p:sp>
        <p:nvSpPr>
          <p:cNvPr id="7" name="Textfeld 6"/>
          <p:cNvSpPr txBox="1"/>
          <p:nvPr/>
        </p:nvSpPr>
        <p:spPr>
          <a:xfrm>
            <a:off x="540000" y="3240000"/>
            <a:ext cx="8136456" cy="646331"/>
          </a:xfrm>
          <a:prstGeom prst="rect">
            <a:avLst/>
          </a:prstGeom>
          <a:noFill/>
        </p:spPr>
        <p:txBody>
          <a:bodyPr wrap="square" rtlCol="0">
            <a:spAutoFit/>
          </a:bodyPr>
          <a:lstStyle/>
          <a:p>
            <a:pPr marL="285750" indent="-285750">
              <a:buFont typeface="Wingdings" panose="05000000000000000000" pitchFamily="2" charset="2"/>
              <a:buChar char="Ø"/>
            </a:pPr>
            <a:r>
              <a:rPr lang="en-US" dirty="0">
                <a:solidFill>
                  <a:srgbClr val="0000CC"/>
                </a:solidFill>
              </a:rPr>
              <a:t> </a:t>
            </a:r>
            <a:r>
              <a:rPr lang="en-US" dirty="0"/>
              <a:t>In strong interactions, strange particles have to be produced in pairs in order to conserve total strangeness </a:t>
            </a:r>
            <a:r>
              <a:rPr lang="en-US" b="1" i="1" dirty="0">
                <a:solidFill>
                  <a:srgbClr val="0000CC"/>
                </a:solidFill>
              </a:rPr>
              <a:t>(“associated production”</a:t>
            </a:r>
            <a:r>
              <a:rPr lang="en-US" dirty="0"/>
              <a:t>):</a:t>
            </a:r>
            <a:endParaRPr lang="en-US" b="1" i="1" dirty="0">
              <a:solidFill>
                <a:srgbClr val="0000CC"/>
              </a:solidFill>
            </a:endParaRPr>
          </a:p>
        </p:txBody>
      </p:sp>
      <mc:AlternateContent xmlns:mc="http://schemas.openxmlformats.org/markup-compatibility/2006" xmlns:a14="http://schemas.microsoft.com/office/drawing/2010/main">
        <mc:Choice Requires="a14">
          <p:sp>
            <p:nvSpPr>
              <p:cNvPr id="13" name="Textfeld 12"/>
              <p:cNvSpPr txBox="1"/>
              <p:nvPr/>
            </p:nvSpPr>
            <p:spPr>
              <a:xfrm>
                <a:off x="3600000" y="3888000"/>
                <a:ext cx="194828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i="1" smtClean="0">
                              <a:latin typeface="Cambria Math"/>
                              <a:ea typeface="Cambria Math"/>
                            </a:rPr>
                            <m:t>𝜋</m:t>
                          </m:r>
                        </m:e>
                        <m:sup>
                          <m:r>
                            <a:rPr lang="de-DE" b="0" i="1" smtClean="0">
                              <a:latin typeface="Cambria Math"/>
                            </a:rPr>
                            <m:t>−</m:t>
                          </m:r>
                        </m:sup>
                      </m:sSup>
                      <m:r>
                        <a:rPr lang="de-DE" b="0" i="1" smtClean="0">
                          <a:latin typeface="Cambria Math"/>
                        </a:rPr>
                        <m:t>+</m:t>
                      </m:r>
                      <m:r>
                        <a:rPr lang="de-DE" b="0" i="1" smtClean="0">
                          <a:latin typeface="Cambria Math"/>
                        </a:rPr>
                        <m:t>𝑝</m:t>
                      </m:r>
                      <m:r>
                        <a:rPr lang="de-DE" b="0" i="1" smtClean="0">
                          <a:latin typeface="Cambria Math"/>
                          <a:ea typeface="Cambria Math"/>
                        </a:rPr>
                        <m:t>→</m:t>
                      </m:r>
                      <m:sSup>
                        <m:sSupPr>
                          <m:ctrlPr>
                            <a:rPr lang="de-DE" b="0" i="1" smtClean="0">
                              <a:latin typeface="Cambria Math" panose="02040503050406030204" pitchFamily="18" charset="0"/>
                              <a:ea typeface="Cambria Math"/>
                            </a:rPr>
                          </m:ctrlPr>
                        </m:sSupPr>
                        <m:e>
                          <m:r>
                            <a:rPr lang="de-DE" b="0" i="1" smtClean="0">
                              <a:latin typeface="Cambria Math"/>
                              <a:ea typeface="Cambria Math"/>
                            </a:rPr>
                            <m:t>𝐾</m:t>
                          </m:r>
                        </m:e>
                        <m:sup>
                          <m:r>
                            <a:rPr lang="de-DE" b="0" i="1" smtClean="0">
                              <a:latin typeface="Cambria Math"/>
                              <a:ea typeface="Cambria Math"/>
                            </a:rPr>
                            <m:t>0</m:t>
                          </m:r>
                        </m:sup>
                      </m:sSup>
                      <m:r>
                        <a:rPr lang="de-DE" b="0" i="1" smtClean="0">
                          <a:latin typeface="Cambria Math"/>
                          <a:ea typeface="Cambria Math"/>
                        </a:rPr>
                        <m:t>+</m:t>
                      </m:r>
                      <m:r>
                        <m:rPr>
                          <m:sty m:val="p"/>
                        </m:rPr>
                        <a:rPr lang="el-GR" b="0" i="1" smtClean="0">
                          <a:latin typeface="Cambria Math"/>
                          <a:ea typeface="Cambria Math"/>
                        </a:rPr>
                        <m:t>Λ</m:t>
                      </m:r>
                    </m:oMath>
                  </m:oMathPara>
                </a14:m>
                <a:endParaRPr lang="en-US" dirty="0"/>
              </a:p>
            </p:txBody>
          </p:sp>
        </mc:Choice>
        <mc:Fallback xmlns="">
          <p:sp>
            <p:nvSpPr>
              <p:cNvPr id="13" name="Textfeld 12"/>
              <p:cNvSpPr txBox="1">
                <a:spLocks noRot="1" noChangeAspect="1" noMove="1" noResize="1" noEditPoints="1" noAdjustHandles="1" noChangeArrowheads="1" noChangeShapeType="1" noTextEdit="1"/>
              </p:cNvSpPr>
              <p:nvPr/>
            </p:nvSpPr>
            <p:spPr>
              <a:xfrm>
                <a:off x="3600000" y="3888000"/>
                <a:ext cx="1948289" cy="369332"/>
              </a:xfrm>
              <a:prstGeom prst="rect">
                <a:avLst/>
              </a:prstGeom>
              <a:blipFill rotWithShape="1">
                <a:blip r:embed="rId4"/>
                <a:stretch>
                  <a:fillRect b="-8333"/>
                </a:stretch>
              </a:blipFill>
            </p:spPr>
            <p:txBody>
              <a:bodyPr/>
              <a:lstStyle/>
              <a:p>
                <a:r>
                  <a:rPr lang="en-US">
                    <a:noFill/>
                  </a:rPr>
                  <a:t> </a:t>
                </a:r>
              </a:p>
            </p:txBody>
          </p:sp>
        </mc:Fallback>
      </mc:AlternateContent>
      <p:sp>
        <p:nvSpPr>
          <p:cNvPr id="14" name="Textfeld 13"/>
          <p:cNvSpPr txBox="1"/>
          <p:nvPr/>
        </p:nvSpPr>
        <p:spPr>
          <a:xfrm>
            <a:off x="540001" y="4320000"/>
            <a:ext cx="7992440" cy="646331"/>
          </a:xfrm>
          <a:prstGeom prst="rect">
            <a:avLst/>
          </a:prstGeom>
          <a:noFill/>
        </p:spPr>
        <p:txBody>
          <a:bodyPr wrap="square" rtlCol="0">
            <a:spAutoFit/>
          </a:bodyPr>
          <a:lstStyle/>
          <a:p>
            <a:r>
              <a:rPr lang="en-US" dirty="0"/>
              <a:t>In 1952, </a:t>
            </a:r>
            <a:r>
              <a:rPr lang="en-US" b="1" i="1" dirty="0">
                <a:solidFill>
                  <a:srgbClr val="0000CC"/>
                </a:solidFill>
              </a:rPr>
              <a:t>bubble chambers </a:t>
            </a:r>
            <a:r>
              <a:rPr lang="en-US" dirty="0"/>
              <a:t>were invented as particle detectors, and also worked as </a:t>
            </a:r>
            <a:r>
              <a:rPr lang="en-US" b="1" i="1" dirty="0">
                <a:solidFill>
                  <a:srgbClr val="0000CC"/>
                </a:solidFill>
              </a:rPr>
              <a:t>targets</a:t>
            </a:r>
            <a:r>
              <a:rPr lang="en-US" dirty="0"/>
              <a:t>, providing, for instance, the proton target for the above reaction.</a:t>
            </a:r>
          </a:p>
        </p:txBody>
      </p:sp>
    </p:spTree>
    <p:extLst>
      <p:ext uri="{BB962C8B-B14F-4D97-AF65-F5344CB8AC3E}">
        <p14:creationId xmlns:p14="http://schemas.microsoft.com/office/powerpoint/2010/main" val="33892815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Status in 1962 – (50 years after Hess ’balloon trip)</a:t>
            </a:r>
            <a:endParaRPr lang="en-US" dirty="0">
              <a:solidFill>
                <a:srgbClr val="FF0000"/>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096" y="1260000"/>
            <a:ext cx="3914286" cy="30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reihandform 7"/>
          <p:cNvSpPr/>
          <p:nvPr/>
        </p:nvSpPr>
        <p:spPr>
          <a:xfrm>
            <a:off x="5004000" y="1296000"/>
            <a:ext cx="1793174" cy="3123210"/>
          </a:xfrm>
          <a:custGeom>
            <a:avLst/>
            <a:gdLst>
              <a:gd name="connsiteX0" fmla="*/ 0 w 1793174"/>
              <a:gd name="connsiteY0" fmla="*/ 11875 h 3123210"/>
              <a:gd name="connsiteX1" fmla="*/ 23750 w 1793174"/>
              <a:gd name="connsiteY1" fmla="*/ 3099459 h 3123210"/>
              <a:gd name="connsiteX2" fmla="*/ 1793174 w 1793174"/>
              <a:gd name="connsiteY2" fmla="*/ 3123210 h 3123210"/>
              <a:gd name="connsiteX3" fmla="*/ 1769423 w 1793174"/>
              <a:gd name="connsiteY3" fmla="*/ 736270 h 3123210"/>
              <a:gd name="connsiteX4" fmla="*/ 1033153 w 1793174"/>
              <a:gd name="connsiteY4" fmla="*/ 736270 h 3123210"/>
              <a:gd name="connsiteX5" fmla="*/ 1033153 w 1793174"/>
              <a:gd name="connsiteY5" fmla="*/ 0 h 3123210"/>
              <a:gd name="connsiteX6" fmla="*/ 0 w 1793174"/>
              <a:gd name="connsiteY6" fmla="*/ 11875 h 31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174" h="3123210">
                <a:moveTo>
                  <a:pt x="0" y="11875"/>
                </a:moveTo>
                <a:lnTo>
                  <a:pt x="23750" y="3099459"/>
                </a:lnTo>
                <a:lnTo>
                  <a:pt x="1793174" y="3123210"/>
                </a:lnTo>
                <a:lnTo>
                  <a:pt x="1769423" y="736270"/>
                </a:lnTo>
                <a:lnTo>
                  <a:pt x="1033153" y="736270"/>
                </a:lnTo>
                <a:lnTo>
                  <a:pt x="1033153" y="0"/>
                </a:lnTo>
                <a:lnTo>
                  <a:pt x="0" y="11875"/>
                </a:lnTo>
                <a:close/>
              </a:path>
            </a:pathLst>
          </a:custGeom>
          <a:solidFill>
            <a:srgbClr val="0000CC">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hteck 8"/>
          <p:cNvSpPr/>
          <p:nvPr/>
        </p:nvSpPr>
        <p:spPr>
          <a:xfrm>
            <a:off x="7488000" y="2034000"/>
            <a:ext cx="756000" cy="756000"/>
          </a:xfrm>
          <a:prstGeom prst="rect">
            <a:avLst/>
          </a:prstGeom>
          <a:solidFill>
            <a:srgbClr val="0000CC">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feld 3"/>
          <p:cNvSpPr txBox="1"/>
          <p:nvPr/>
        </p:nvSpPr>
        <p:spPr>
          <a:xfrm>
            <a:off x="2123728" y="1052736"/>
            <a:ext cx="1691489" cy="369332"/>
          </a:xfrm>
          <a:prstGeom prst="rect">
            <a:avLst/>
          </a:prstGeom>
          <a:noFill/>
        </p:spPr>
        <p:txBody>
          <a:bodyPr wrap="none" rtlCol="0">
            <a:spAutoFit/>
          </a:bodyPr>
          <a:lstStyle/>
          <a:p>
            <a:r>
              <a:rPr lang="en-US" dirty="0">
                <a:solidFill>
                  <a:srgbClr val="0000CC"/>
                </a:solidFill>
              </a:rPr>
              <a:t>known fermions</a:t>
            </a:r>
          </a:p>
        </p:txBody>
      </p:sp>
      <p:sp>
        <p:nvSpPr>
          <p:cNvPr id="5" name="Textfeld 4"/>
          <p:cNvSpPr txBox="1"/>
          <p:nvPr/>
        </p:nvSpPr>
        <p:spPr>
          <a:xfrm>
            <a:off x="540000" y="1800000"/>
            <a:ext cx="3114955" cy="1754326"/>
          </a:xfrm>
          <a:prstGeom prst="rect">
            <a:avLst/>
          </a:prstGeom>
          <a:noFill/>
        </p:spPr>
        <p:txBody>
          <a:bodyPr wrap="none" rtlCol="0">
            <a:spAutoFit/>
          </a:bodyPr>
          <a:lstStyle/>
          <a:p>
            <a:r>
              <a:rPr lang="en-US" b="1" dirty="0"/>
              <a:t>M. Gell-Mann</a:t>
            </a:r>
            <a:r>
              <a:rPr lang="en-US" dirty="0"/>
              <a:t> and G. Zweig</a:t>
            </a:r>
          </a:p>
          <a:p>
            <a:r>
              <a:rPr lang="en-US" dirty="0"/>
              <a:t>hypnotized existence of quarks:</a:t>
            </a:r>
          </a:p>
          <a:p>
            <a:pPr marL="285750" indent="-285750">
              <a:buFont typeface="Arial" panose="020B0604020202020204" pitchFamily="34" charset="0"/>
              <a:buChar char="•"/>
            </a:pPr>
            <a:r>
              <a:rPr lang="en-US" dirty="0"/>
              <a:t>up-quark</a:t>
            </a:r>
          </a:p>
          <a:p>
            <a:pPr marL="285750" indent="-285750">
              <a:buFont typeface="Arial" panose="020B0604020202020204" pitchFamily="34" charset="0"/>
              <a:buChar char="•"/>
            </a:pPr>
            <a:r>
              <a:rPr lang="en-US" dirty="0"/>
              <a:t>down-quark</a:t>
            </a:r>
          </a:p>
          <a:p>
            <a:pPr marL="285750" indent="-285750">
              <a:buFont typeface="Arial" panose="020B0604020202020204" pitchFamily="34" charset="0"/>
              <a:buChar char="•"/>
            </a:pPr>
            <a:r>
              <a:rPr lang="en-US" dirty="0"/>
              <a:t>strange-quark</a:t>
            </a:r>
          </a:p>
          <a:p>
            <a:r>
              <a:rPr lang="en-US" dirty="0"/>
              <a:t>in the year 1964</a:t>
            </a:r>
          </a:p>
        </p:txBody>
      </p:sp>
      <p:sp>
        <p:nvSpPr>
          <p:cNvPr id="12" name="Textfeld 11"/>
          <p:cNvSpPr txBox="1"/>
          <p:nvPr/>
        </p:nvSpPr>
        <p:spPr>
          <a:xfrm>
            <a:off x="720000" y="6300000"/>
            <a:ext cx="1083951" cy="246221"/>
          </a:xfrm>
          <a:prstGeom prst="rect">
            <a:avLst/>
          </a:prstGeom>
          <a:noFill/>
        </p:spPr>
        <p:txBody>
          <a:bodyPr wrap="none" rtlCol="0">
            <a:spAutoFit/>
          </a:bodyPr>
          <a:lstStyle/>
          <a:p>
            <a:r>
              <a:rPr lang="en-US" sz="1000" dirty="0">
                <a:latin typeface="Times New Roman" panose="02020603050405020304" pitchFamily="18" charset="0"/>
                <a:cs typeface="Times New Roman" panose="02020603050405020304" pitchFamily="18" charset="0"/>
              </a:rPr>
              <a:t>Nobel Prize 1969</a:t>
            </a:r>
          </a:p>
        </p:txBody>
      </p:sp>
      <p:cxnSp>
        <p:nvCxnSpPr>
          <p:cNvPr id="10" name="Gerade Verbindung mit Pfeil 9"/>
          <p:cNvCxnSpPr/>
          <p:nvPr/>
        </p:nvCxnSpPr>
        <p:spPr>
          <a:xfrm>
            <a:off x="3815217" y="1296000"/>
            <a:ext cx="1044815" cy="319390"/>
          </a:xfrm>
          <a:prstGeom prst="straightConnector1">
            <a:avLst/>
          </a:prstGeom>
          <a:ln w="25400">
            <a:solidFill>
              <a:srgbClr val="0000CC"/>
            </a:solidFill>
            <a:tailEnd type="triangle" w="lg" len="lg"/>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000" y="3636000"/>
            <a:ext cx="1581150" cy="223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1619672" y="5868000"/>
            <a:ext cx="1556836" cy="523220"/>
          </a:xfrm>
          <a:prstGeom prst="rect">
            <a:avLst/>
          </a:prstGeom>
          <a:noFill/>
        </p:spPr>
        <p:txBody>
          <a:bodyPr wrap="none" rtlCol="0">
            <a:spAutoFit/>
          </a:bodyPr>
          <a:lstStyle/>
          <a:p>
            <a:r>
              <a:rPr lang="en-US" sz="1400" dirty="0"/>
              <a:t>Murray Gell-Mann</a:t>
            </a:r>
          </a:p>
          <a:p>
            <a:r>
              <a:rPr lang="en-US" sz="1400" dirty="0"/>
              <a:t>1929-</a:t>
            </a: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0000" y="3636000"/>
            <a:ext cx="1509026" cy="223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feld 14"/>
          <p:cNvSpPr txBox="1"/>
          <p:nvPr/>
        </p:nvSpPr>
        <p:spPr>
          <a:xfrm>
            <a:off x="3236580" y="5868000"/>
            <a:ext cx="1213730" cy="523220"/>
          </a:xfrm>
          <a:prstGeom prst="rect">
            <a:avLst/>
          </a:prstGeom>
          <a:noFill/>
        </p:spPr>
        <p:txBody>
          <a:bodyPr wrap="none" rtlCol="0">
            <a:spAutoFit/>
          </a:bodyPr>
          <a:lstStyle/>
          <a:p>
            <a:r>
              <a:rPr lang="en-US" sz="1400" dirty="0"/>
              <a:t>George Zweig</a:t>
            </a:r>
          </a:p>
          <a:p>
            <a:r>
              <a:rPr lang="en-US" sz="1400" dirty="0"/>
              <a:t>1937-</a:t>
            </a:r>
          </a:p>
        </p:txBody>
      </p:sp>
    </p:spTree>
    <p:extLst>
      <p:ext uri="{BB962C8B-B14F-4D97-AF65-F5344CB8AC3E}">
        <p14:creationId xmlns:p14="http://schemas.microsoft.com/office/powerpoint/2010/main" val="12075399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Prediction of the Charm-Quark</a:t>
            </a:r>
          </a:p>
        </p:txBody>
      </p:sp>
      <p:sp>
        <p:nvSpPr>
          <p:cNvPr id="8" name="Textfeld 7"/>
          <p:cNvSpPr txBox="1"/>
          <p:nvPr/>
        </p:nvSpPr>
        <p:spPr>
          <a:xfrm>
            <a:off x="540000" y="900000"/>
            <a:ext cx="6500497" cy="369332"/>
          </a:xfrm>
          <a:prstGeom prst="rect">
            <a:avLst/>
          </a:prstGeom>
          <a:noFill/>
        </p:spPr>
        <p:txBody>
          <a:bodyPr wrap="none" rtlCol="0">
            <a:spAutoFit/>
          </a:bodyPr>
          <a:lstStyle/>
          <a:p>
            <a:r>
              <a:rPr lang="en-US" dirty="0"/>
              <a:t>How explain non-observation of Flavor Changing Neutral Currents?</a:t>
            </a:r>
          </a:p>
        </p:txBody>
      </p:sp>
      <mc:AlternateContent xmlns:mc="http://schemas.openxmlformats.org/markup-compatibility/2006" xmlns:a14="http://schemas.microsoft.com/office/drawing/2010/main">
        <mc:Choice Requires="a14">
          <p:sp>
            <p:nvSpPr>
              <p:cNvPr id="9" name="Textfeld 8"/>
              <p:cNvSpPr txBox="1"/>
              <p:nvPr/>
            </p:nvSpPr>
            <p:spPr>
              <a:xfrm>
                <a:off x="7040497" y="900000"/>
                <a:ext cx="1156599" cy="369332"/>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a:rPr>
                        <m:t>𝐾</m:t>
                      </m:r>
                      <m:r>
                        <a:rPr lang="de-DE" b="0" i="1" smtClean="0">
                          <a:latin typeface="Cambria Math"/>
                        </a:rPr>
                        <m:t> ↛ </m:t>
                      </m:r>
                      <m:r>
                        <a:rPr lang="de-DE" b="0" i="1" smtClean="0">
                          <a:latin typeface="Cambria Math"/>
                          <a:ea typeface="Cambria Math"/>
                        </a:rPr>
                        <m:t>𝜋</m:t>
                      </m:r>
                      <m:r>
                        <a:rPr lang="de-DE" b="0" i="1" smtClean="0">
                          <a:latin typeface="Cambria Math"/>
                          <a:ea typeface="Cambria Math"/>
                        </a:rPr>
                        <m:t> </m:t>
                      </m:r>
                      <m:r>
                        <a:rPr lang="de-DE" b="0" i="1" smtClean="0">
                          <a:latin typeface="Cambria Math"/>
                          <a:ea typeface="Cambria Math"/>
                        </a:rPr>
                        <m:t>𝛾</m:t>
                      </m:r>
                    </m:oMath>
                  </m:oMathPara>
                </a14:m>
                <a:endParaRPr lang="en-US" dirty="0"/>
              </a:p>
            </p:txBody>
          </p:sp>
        </mc:Choice>
        <mc:Fallback xmlns="">
          <p:sp>
            <p:nvSpPr>
              <p:cNvPr id="9" name="Textfeld 8"/>
              <p:cNvSpPr txBox="1">
                <a:spLocks noRot="1" noChangeAspect="1" noMove="1" noResize="1" noEditPoints="1" noAdjustHandles="1" noChangeArrowheads="1" noChangeShapeType="1" noTextEdit="1"/>
              </p:cNvSpPr>
              <p:nvPr/>
            </p:nvSpPr>
            <p:spPr>
              <a:xfrm>
                <a:off x="7040497" y="900000"/>
                <a:ext cx="1156599" cy="369332"/>
              </a:xfrm>
              <a:prstGeom prst="rect">
                <a:avLst/>
              </a:prstGeom>
              <a:blipFill rotWithShape="1">
                <a:blip r:embed="rId2"/>
                <a:stretch>
                  <a:fillRect b="-4839"/>
                </a:stretch>
              </a:blipFill>
              <a:ln>
                <a:solidFill>
                  <a:srgbClr val="FF0000"/>
                </a:solidFill>
              </a:ln>
            </p:spPr>
            <p:txBody>
              <a:bodyPr/>
              <a:lstStyle/>
              <a:p>
                <a:r>
                  <a:rPr lang="en-US">
                    <a:noFill/>
                  </a:rPr>
                  <a:t> </a:t>
                </a:r>
              </a:p>
            </p:txBody>
          </p:sp>
        </mc:Fallback>
      </mc:AlternateContent>
      <p:grpSp>
        <p:nvGrpSpPr>
          <p:cNvPr id="26" name="Gruppieren 25"/>
          <p:cNvGrpSpPr/>
          <p:nvPr/>
        </p:nvGrpSpPr>
        <p:grpSpPr>
          <a:xfrm>
            <a:off x="1967408" y="1737032"/>
            <a:ext cx="3452138" cy="1980000"/>
            <a:chOff x="1967408" y="1737032"/>
            <a:chExt cx="3452138" cy="1980000"/>
          </a:xfrm>
        </p:grpSpPr>
        <p:sp>
          <p:nvSpPr>
            <p:cNvPr id="11" name="Ellipse 10"/>
            <p:cNvSpPr/>
            <p:nvPr/>
          </p:nvSpPr>
          <p:spPr>
            <a:xfrm>
              <a:off x="2520000" y="2457032"/>
              <a:ext cx="540000" cy="540000"/>
            </a:xfrm>
            <a:prstGeom prst="ellipse">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feld 11"/>
                <p:cNvSpPr txBox="1"/>
                <p:nvPr/>
              </p:nvSpPr>
              <p:spPr>
                <a:xfrm>
                  <a:off x="2484000" y="2457032"/>
                  <a:ext cx="59471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2400" b="0" i="1" smtClean="0">
                            <a:latin typeface="Cambria Math"/>
                          </a:rPr>
                          <m:t>𝑢</m:t>
                        </m:r>
                        <m:acc>
                          <m:accPr>
                            <m:chr m:val="̅"/>
                            <m:ctrlPr>
                              <a:rPr lang="de-DE" sz="2400" b="0" i="1" smtClean="0">
                                <a:latin typeface="Cambria Math" panose="02040503050406030204" pitchFamily="18" charset="0"/>
                              </a:rPr>
                            </m:ctrlPr>
                          </m:accPr>
                          <m:e>
                            <m:r>
                              <a:rPr lang="de-DE" sz="2400" b="0" i="1" smtClean="0">
                                <a:latin typeface="Cambria Math"/>
                              </a:rPr>
                              <m:t>𝑠</m:t>
                            </m:r>
                          </m:e>
                        </m:acc>
                      </m:oMath>
                    </m:oMathPara>
                  </a14:m>
                  <a:endParaRPr lang="en-US" sz="2400" dirty="0"/>
                </a:p>
              </p:txBody>
            </p:sp>
          </mc:Choice>
          <mc:Fallback xmlns="">
            <p:sp>
              <p:nvSpPr>
                <p:cNvPr id="12" name="Textfeld 11"/>
                <p:cNvSpPr txBox="1">
                  <a:spLocks noRot="1" noChangeAspect="1" noMove="1" noResize="1" noEditPoints="1" noAdjustHandles="1" noChangeArrowheads="1" noChangeShapeType="1" noTextEdit="1"/>
                </p:cNvSpPr>
                <p:nvPr/>
              </p:nvSpPr>
              <p:spPr>
                <a:xfrm>
                  <a:off x="2484000" y="2457032"/>
                  <a:ext cx="594715" cy="461665"/>
                </a:xfrm>
                <a:prstGeom prst="rect">
                  <a:avLst/>
                </a:prstGeom>
                <a:blipFill rotWithShape="1">
                  <a:blip r:embed="rId3"/>
                  <a:stretch>
                    <a:fillRect r="-52041"/>
                  </a:stretch>
                </a:blipFill>
              </p:spPr>
              <p:txBody>
                <a:bodyPr/>
                <a:lstStyle/>
                <a:p>
                  <a:r>
                    <a:rPr lang="en-US">
                      <a:noFill/>
                    </a:rPr>
                    <a:t> </a:t>
                  </a:r>
                </a:p>
              </p:txBody>
            </p:sp>
          </mc:Fallback>
        </mc:AlternateContent>
        <p:sp>
          <p:nvSpPr>
            <p:cNvPr id="13" name="Ellipse 12"/>
            <p:cNvSpPr/>
            <p:nvPr/>
          </p:nvSpPr>
          <p:spPr>
            <a:xfrm>
              <a:off x="3780000" y="3177032"/>
              <a:ext cx="540000" cy="540000"/>
            </a:xfrm>
            <a:prstGeom prst="ellipse">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llipse 13"/>
            <p:cNvSpPr/>
            <p:nvPr/>
          </p:nvSpPr>
          <p:spPr>
            <a:xfrm>
              <a:off x="3780000" y="1737032"/>
              <a:ext cx="540000" cy="540000"/>
            </a:xfrm>
            <a:prstGeom prst="ellipse">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 name="Textfeld 14"/>
                <p:cNvSpPr txBox="1"/>
                <p:nvPr/>
              </p:nvSpPr>
              <p:spPr>
                <a:xfrm>
                  <a:off x="3722533" y="3184215"/>
                  <a:ext cx="633443" cy="4698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2400" b="0" i="1" smtClean="0">
                            <a:latin typeface="Cambria Math"/>
                          </a:rPr>
                          <m:t>𝑢</m:t>
                        </m:r>
                        <m:acc>
                          <m:accPr>
                            <m:chr m:val="̅"/>
                            <m:ctrlPr>
                              <a:rPr lang="de-DE" sz="2400" b="0" i="1" smtClean="0">
                                <a:latin typeface="Cambria Math" panose="02040503050406030204" pitchFamily="18" charset="0"/>
                              </a:rPr>
                            </m:ctrlPr>
                          </m:accPr>
                          <m:e>
                            <m:r>
                              <a:rPr lang="de-DE" sz="2400" b="0" i="1" smtClean="0">
                                <a:latin typeface="Cambria Math"/>
                              </a:rPr>
                              <m:t>𝑑</m:t>
                            </m:r>
                          </m:e>
                        </m:acc>
                      </m:oMath>
                    </m:oMathPara>
                  </a14:m>
                  <a:endParaRPr lang="en-US" sz="2400" dirty="0"/>
                </a:p>
              </p:txBody>
            </p:sp>
          </mc:Choice>
          <mc:Fallback xmlns="">
            <p:sp>
              <p:nvSpPr>
                <p:cNvPr id="15" name="Textfeld 14"/>
                <p:cNvSpPr txBox="1">
                  <a:spLocks noRot="1" noChangeAspect="1" noMove="1" noResize="1" noEditPoints="1" noAdjustHandles="1" noChangeArrowheads="1" noChangeShapeType="1" noTextEdit="1"/>
                </p:cNvSpPr>
                <p:nvPr/>
              </p:nvSpPr>
              <p:spPr>
                <a:xfrm>
                  <a:off x="3722533" y="3184215"/>
                  <a:ext cx="633443" cy="469809"/>
                </a:xfrm>
                <a:prstGeom prst="rect">
                  <a:avLst/>
                </a:prstGeom>
                <a:blipFill rotWithShape="1">
                  <a:blip r:embed="rId4"/>
                  <a:stretch>
                    <a:fillRect r="-528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feld 15"/>
                <p:cNvSpPr txBox="1"/>
                <p:nvPr/>
              </p:nvSpPr>
              <p:spPr>
                <a:xfrm>
                  <a:off x="3852183" y="1752199"/>
                  <a:ext cx="43178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a:ea typeface="Cambria Math"/>
                          </a:rPr>
                          <m:t>𝛾</m:t>
                        </m:r>
                      </m:oMath>
                    </m:oMathPara>
                  </a14:m>
                  <a:endParaRPr lang="en-US" sz="2400" dirty="0"/>
                </a:p>
              </p:txBody>
            </p:sp>
          </mc:Choice>
          <mc:Fallback xmlns="">
            <p:sp>
              <p:nvSpPr>
                <p:cNvPr id="16" name="Textfeld 15"/>
                <p:cNvSpPr txBox="1">
                  <a:spLocks noRot="1" noChangeAspect="1" noMove="1" noResize="1" noEditPoints="1" noAdjustHandles="1" noChangeArrowheads="1" noChangeShapeType="1" noTextEdit="1"/>
                </p:cNvSpPr>
                <p:nvPr/>
              </p:nvSpPr>
              <p:spPr>
                <a:xfrm>
                  <a:off x="3852183" y="1752199"/>
                  <a:ext cx="431785" cy="461665"/>
                </a:xfrm>
                <a:prstGeom prst="rect">
                  <a:avLst/>
                </a:prstGeom>
                <a:blipFill rotWithShape="1">
                  <a:blip r:embed="rId5"/>
                  <a:stretch>
                    <a:fillRect b="-9211"/>
                  </a:stretch>
                </a:blipFill>
              </p:spPr>
              <p:txBody>
                <a:bodyPr/>
                <a:lstStyle/>
                <a:p>
                  <a:r>
                    <a:rPr lang="en-US">
                      <a:noFill/>
                    </a:rPr>
                    <a:t> </a:t>
                  </a:r>
                </a:p>
              </p:txBody>
            </p:sp>
          </mc:Fallback>
        </mc:AlternateContent>
        <p:cxnSp>
          <p:nvCxnSpPr>
            <p:cNvPr id="20" name="Gerade Verbindung mit Pfeil 19"/>
            <p:cNvCxnSpPr/>
            <p:nvPr/>
          </p:nvCxnSpPr>
          <p:spPr>
            <a:xfrm rot="19800000">
              <a:off x="3060000" y="2349032"/>
              <a:ext cx="720211" cy="0"/>
            </a:xfrm>
            <a:prstGeom prst="straightConnector1">
              <a:avLst/>
            </a:prstGeom>
            <a:ln w="19050">
              <a:solidFill>
                <a:srgbClr val="0000CC"/>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p:nvPr/>
          </p:nvCxnSpPr>
          <p:spPr>
            <a:xfrm rot="1800000">
              <a:off x="3060000" y="3105032"/>
              <a:ext cx="720211" cy="0"/>
            </a:xfrm>
            <a:prstGeom prst="straightConnector1">
              <a:avLst/>
            </a:prstGeom>
            <a:ln w="19050">
              <a:solidFill>
                <a:srgbClr val="0000CC"/>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Textfeld 21"/>
            <p:cNvSpPr txBox="1"/>
            <p:nvPr/>
          </p:nvSpPr>
          <p:spPr>
            <a:xfrm>
              <a:off x="1967408" y="2482732"/>
              <a:ext cx="444352" cy="523220"/>
            </a:xfrm>
            <a:prstGeom prst="rect">
              <a:avLst/>
            </a:prstGeom>
            <a:noFill/>
          </p:spPr>
          <p:txBody>
            <a:bodyPr wrap="none" rtlCol="0">
              <a:spAutoFit/>
            </a:bodyPr>
            <a:lstStyle/>
            <a:p>
              <a:r>
                <a:rPr lang="en-US" sz="2800" dirty="0"/>
                <a:t>K</a:t>
              </a:r>
            </a:p>
          </p:txBody>
        </p:sp>
        <p:sp>
          <p:nvSpPr>
            <p:cNvPr id="23" name="Textfeld 22"/>
            <p:cNvSpPr txBox="1"/>
            <p:nvPr/>
          </p:nvSpPr>
          <p:spPr>
            <a:xfrm>
              <a:off x="4427984" y="3130804"/>
              <a:ext cx="365806" cy="523220"/>
            </a:xfrm>
            <a:prstGeom prst="rect">
              <a:avLst/>
            </a:prstGeom>
            <a:noFill/>
          </p:spPr>
          <p:txBody>
            <a:bodyPr wrap="none" rtlCol="0">
              <a:spAutoFit/>
            </a:bodyPr>
            <a:lstStyle/>
            <a:p>
              <a:r>
                <a:rPr lang="en-US" sz="2800" dirty="0"/>
                <a:t>π</a:t>
              </a:r>
            </a:p>
          </p:txBody>
        </p:sp>
        <p:sp>
          <p:nvSpPr>
            <p:cNvPr id="25" name="Textfeld 24"/>
            <p:cNvSpPr txBox="1"/>
            <p:nvPr/>
          </p:nvSpPr>
          <p:spPr>
            <a:xfrm>
              <a:off x="5004048" y="2422629"/>
              <a:ext cx="415498" cy="646331"/>
            </a:xfrm>
            <a:prstGeom prst="rect">
              <a:avLst/>
            </a:prstGeom>
            <a:noFill/>
          </p:spPr>
          <p:txBody>
            <a:bodyPr wrap="none" rtlCol="0">
              <a:spAutoFit/>
            </a:bodyPr>
            <a:lstStyle/>
            <a:p>
              <a:r>
                <a:rPr lang="en-US" sz="3600" b="1" dirty="0">
                  <a:solidFill>
                    <a:srgbClr val="FF0000"/>
                  </a:solidFill>
                </a:rPr>
                <a:t>?</a:t>
              </a:r>
            </a:p>
          </p:txBody>
        </p:sp>
      </p:grpSp>
      <p:sp>
        <p:nvSpPr>
          <p:cNvPr id="27" name="Textfeld 26"/>
          <p:cNvSpPr txBox="1"/>
          <p:nvPr/>
        </p:nvSpPr>
        <p:spPr>
          <a:xfrm>
            <a:off x="540000" y="4500000"/>
            <a:ext cx="6457858" cy="646331"/>
          </a:xfrm>
          <a:prstGeom prst="rect">
            <a:avLst/>
          </a:prstGeom>
          <a:noFill/>
        </p:spPr>
        <p:txBody>
          <a:bodyPr wrap="none" rtlCol="0">
            <a:spAutoFit/>
          </a:bodyPr>
          <a:lstStyle/>
          <a:p>
            <a:r>
              <a:rPr lang="en-US" dirty="0"/>
              <a:t>Such a </a:t>
            </a:r>
            <a:r>
              <a:rPr lang="en-US" b="1" dirty="0"/>
              <a:t>flavor changing </a:t>
            </a:r>
            <a:r>
              <a:rPr lang="en-US" dirty="0"/>
              <a:t>decay is forbidden if a </a:t>
            </a:r>
            <a:r>
              <a:rPr lang="en-US" b="1" dirty="0"/>
              <a:t>fourth quark </a:t>
            </a:r>
            <a:r>
              <a:rPr lang="en-US" dirty="0"/>
              <a:t>exists</a:t>
            </a:r>
          </a:p>
          <a:p>
            <a:r>
              <a:rPr lang="en-US" dirty="0"/>
              <a:t>(Glashow, Iliopoulos, </a:t>
            </a:r>
            <a:r>
              <a:rPr lang="en-US" dirty="0" err="1"/>
              <a:t>Maiani</a:t>
            </a:r>
            <a:r>
              <a:rPr lang="en-US" dirty="0"/>
              <a:t>)</a:t>
            </a:r>
          </a:p>
        </p:txBody>
      </p:sp>
      <p:sp>
        <p:nvSpPr>
          <p:cNvPr id="28" name="Textfeld 27"/>
          <p:cNvSpPr txBox="1"/>
          <p:nvPr/>
        </p:nvSpPr>
        <p:spPr>
          <a:xfrm>
            <a:off x="5112000" y="5373216"/>
            <a:ext cx="1120820" cy="369332"/>
          </a:xfrm>
          <a:prstGeom prst="rect">
            <a:avLst/>
          </a:prstGeom>
          <a:noFill/>
        </p:spPr>
        <p:txBody>
          <a:bodyPr wrap="none" rtlCol="0">
            <a:spAutoFit/>
          </a:bodyPr>
          <a:lstStyle/>
          <a:p>
            <a:r>
              <a:rPr lang="en-US" dirty="0">
                <a:solidFill>
                  <a:srgbClr val="FF0000"/>
                </a:solidFill>
              </a:rPr>
              <a:t>prediction</a:t>
            </a:r>
          </a:p>
        </p:txBody>
      </p:sp>
      <p:cxnSp>
        <p:nvCxnSpPr>
          <p:cNvPr id="30" name="Gerade Verbindung mit Pfeil 29"/>
          <p:cNvCxnSpPr/>
          <p:nvPr/>
        </p:nvCxnSpPr>
        <p:spPr>
          <a:xfrm flipV="1">
            <a:off x="5652000" y="4823165"/>
            <a:ext cx="0" cy="550051"/>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1" name="Textfeld 30"/>
          <p:cNvSpPr txBox="1"/>
          <p:nvPr/>
        </p:nvSpPr>
        <p:spPr>
          <a:xfrm>
            <a:off x="540000" y="6120000"/>
            <a:ext cx="5115503" cy="369332"/>
          </a:xfrm>
          <a:prstGeom prst="rect">
            <a:avLst/>
          </a:prstGeom>
          <a:noFill/>
        </p:spPr>
        <p:txBody>
          <a:bodyPr wrap="none" rtlCol="0">
            <a:spAutoFit/>
          </a:bodyPr>
          <a:lstStyle/>
          <a:p>
            <a:r>
              <a:rPr lang="en-US" dirty="0"/>
              <a:t>Note: Kaon and Pion have similar quantum numbers!</a:t>
            </a:r>
          </a:p>
        </p:txBody>
      </p:sp>
    </p:spTree>
    <p:extLst>
      <p:ext uri="{BB962C8B-B14F-4D97-AF65-F5344CB8AC3E}">
        <p14:creationId xmlns:p14="http://schemas.microsoft.com/office/powerpoint/2010/main" val="5837057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Observation of Neutral Currents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996" y="575995"/>
            <a:ext cx="4123373" cy="4203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00" y="3600000"/>
            <a:ext cx="3810000" cy="25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1080000" y="6156000"/>
            <a:ext cx="2440540" cy="276999"/>
          </a:xfrm>
          <a:prstGeom prst="rect">
            <a:avLst/>
          </a:prstGeom>
          <a:noFill/>
        </p:spPr>
        <p:txBody>
          <a:bodyPr wrap="none" rtlCol="0">
            <a:spAutoFit/>
          </a:bodyPr>
          <a:lstStyle/>
          <a:p>
            <a:r>
              <a:rPr lang="en-US" sz="1200" dirty="0"/>
              <a:t>Bubble Chamber </a:t>
            </a:r>
            <a:r>
              <a:rPr lang="en-US" sz="1200" dirty="0" err="1"/>
              <a:t>Gargamelle</a:t>
            </a:r>
            <a:r>
              <a:rPr lang="en-US" sz="1200" dirty="0"/>
              <a:t> (1974)</a:t>
            </a:r>
          </a:p>
        </p:txBody>
      </p:sp>
      <mc:AlternateContent xmlns:mc="http://schemas.openxmlformats.org/markup-compatibility/2006" xmlns:a14="http://schemas.microsoft.com/office/drawing/2010/main">
        <mc:Choice Requires="a14">
          <p:sp>
            <p:nvSpPr>
              <p:cNvPr id="18" name="Textfeld 17"/>
              <p:cNvSpPr txBox="1"/>
              <p:nvPr/>
            </p:nvSpPr>
            <p:spPr>
              <a:xfrm>
                <a:off x="1296000" y="684000"/>
                <a:ext cx="184967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i="1" smtClean="0">
                              <a:solidFill>
                                <a:srgbClr val="0000CC"/>
                              </a:solidFill>
                              <a:latin typeface="Cambria Math" panose="02040503050406030204" pitchFamily="18" charset="0"/>
                            </a:rPr>
                          </m:ctrlPr>
                        </m:accPr>
                        <m:e>
                          <m:sSub>
                            <m:sSubPr>
                              <m:ctrlPr>
                                <a:rPr lang="en-US" sz="2400" i="1" smtClean="0">
                                  <a:solidFill>
                                    <a:srgbClr val="0000CC"/>
                                  </a:solidFill>
                                  <a:latin typeface="Cambria Math" panose="02040503050406030204" pitchFamily="18" charset="0"/>
                                </a:rPr>
                              </m:ctrlPr>
                            </m:sSubPr>
                            <m:e>
                              <m:r>
                                <a:rPr lang="en-US" sz="2400" i="1" smtClean="0">
                                  <a:solidFill>
                                    <a:srgbClr val="0000CC"/>
                                  </a:solidFill>
                                  <a:latin typeface="Cambria Math"/>
                                  <a:ea typeface="Cambria Math"/>
                                </a:rPr>
                                <m:t>𝜈</m:t>
                              </m:r>
                            </m:e>
                            <m:sub>
                              <m:r>
                                <a:rPr lang="de-DE" sz="2400" b="0" i="1" smtClean="0">
                                  <a:solidFill>
                                    <a:srgbClr val="0000CC"/>
                                  </a:solidFill>
                                  <a:latin typeface="Cambria Math"/>
                                </a:rPr>
                                <m:t>𝑒</m:t>
                              </m:r>
                            </m:sub>
                          </m:sSub>
                        </m:e>
                      </m:acc>
                      <m:r>
                        <a:rPr lang="de-DE" sz="2400" b="0" i="1" smtClean="0">
                          <a:solidFill>
                            <a:srgbClr val="0000CC"/>
                          </a:solidFill>
                          <a:latin typeface="Cambria Math"/>
                        </a:rPr>
                        <m:t> </m:t>
                      </m:r>
                      <m:r>
                        <a:rPr lang="de-DE" sz="2400" b="0" i="1" smtClean="0">
                          <a:solidFill>
                            <a:srgbClr val="0000CC"/>
                          </a:solidFill>
                          <a:latin typeface="Cambria Math"/>
                        </a:rPr>
                        <m:t>𝑒</m:t>
                      </m:r>
                      <m:r>
                        <a:rPr lang="de-DE" sz="2400" b="0" i="1" smtClean="0">
                          <a:solidFill>
                            <a:srgbClr val="0000CC"/>
                          </a:solidFill>
                          <a:latin typeface="Cambria Math"/>
                        </a:rPr>
                        <m:t> → </m:t>
                      </m:r>
                      <m:acc>
                        <m:accPr>
                          <m:chr m:val="̅"/>
                          <m:ctrlPr>
                            <a:rPr lang="de-DE" sz="2400" b="0" i="1" smtClean="0">
                              <a:solidFill>
                                <a:srgbClr val="0000CC"/>
                              </a:solidFill>
                              <a:latin typeface="Cambria Math" panose="02040503050406030204" pitchFamily="18" charset="0"/>
                              <a:ea typeface="Cambria Math"/>
                            </a:rPr>
                          </m:ctrlPr>
                        </m:accPr>
                        <m:e>
                          <m:sSub>
                            <m:sSubPr>
                              <m:ctrlPr>
                                <a:rPr lang="de-DE" sz="2400" b="0" i="1" smtClean="0">
                                  <a:solidFill>
                                    <a:srgbClr val="0000CC"/>
                                  </a:solidFill>
                                  <a:latin typeface="Cambria Math" panose="02040503050406030204" pitchFamily="18" charset="0"/>
                                  <a:ea typeface="Cambria Math"/>
                                </a:rPr>
                              </m:ctrlPr>
                            </m:sSubPr>
                            <m:e>
                              <m:r>
                                <a:rPr lang="de-DE" sz="2400" b="0" i="1" smtClean="0">
                                  <a:solidFill>
                                    <a:srgbClr val="0000CC"/>
                                  </a:solidFill>
                                  <a:latin typeface="Cambria Math"/>
                                  <a:ea typeface="Cambria Math"/>
                                </a:rPr>
                                <m:t>𝜈</m:t>
                              </m:r>
                            </m:e>
                            <m:sub>
                              <m:r>
                                <a:rPr lang="de-DE" sz="2400" b="0" i="1" smtClean="0">
                                  <a:solidFill>
                                    <a:srgbClr val="0000CC"/>
                                  </a:solidFill>
                                  <a:latin typeface="Cambria Math"/>
                                  <a:ea typeface="Cambria Math"/>
                                </a:rPr>
                                <m:t>𝑒</m:t>
                              </m:r>
                            </m:sub>
                          </m:sSub>
                        </m:e>
                      </m:acc>
                      <m:r>
                        <a:rPr lang="de-DE" sz="2400" b="0" i="1" smtClean="0">
                          <a:solidFill>
                            <a:srgbClr val="0000CC"/>
                          </a:solidFill>
                          <a:latin typeface="Cambria Math"/>
                        </a:rPr>
                        <m:t> </m:t>
                      </m:r>
                      <m:r>
                        <a:rPr lang="de-DE" sz="2400" b="0" i="1" smtClean="0">
                          <a:solidFill>
                            <a:srgbClr val="0000CC"/>
                          </a:solidFill>
                          <a:latin typeface="Cambria Math"/>
                        </a:rPr>
                        <m:t>𝑒</m:t>
                      </m:r>
                    </m:oMath>
                  </m:oMathPara>
                </a14:m>
                <a:endParaRPr lang="en-US" sz="2400" dirty="0">
                  <a:solidFill>
                    <a:srgbClr val="0000CC"/>
                  </a:solidFill>
                </a:endParaRPr>
              </a:p>
            </p:txBody>
          </p:sp>
        </mc:Choice>
        <mc:Fallback xmlns="">
          <p:sp>
            <p:nvSpPr>
              <p:cNvPr id="18" name="Textfeld 17"/>
              <p:cNvSpPr txBox="1">
                <a:spLocks noRot="1" noChangeAspect="1" noMove="1" noResize="1" noEditPoints="1" noAdjustHandles="1" noChangeArrowheads="1" noChangeShapeType="1" noTextEdit="1"/>
              </p:cNvSpPr>
              <p:nvPr/>
            </p:nvSpPr>
            <p:spPr>
              <a:xfrm>
                <a:off x="1296000" y="684000"/>
                <a:ext cx="1849674" cy="461665"/>
              </a:xfrm>
              <a:prstGeom prst="rect">
                <a:avLst/>
              </a:prstGeom>
              <a:blipFill rotWithShape="1">
                <a:blip r:embed="rId4"/>
                <a:stretch>
                  <a:fillRect r="-8251"/>
                </a:stretch>
              </a:blipFill>
            </p:spPr>
            <p:txBody>
              <a:bodyPr/>
              <a:lstStyle/>
              <a:p>
                <a:r>
                  <a:rPr lang="en-US">
                    <a:noFill/>
                  </a:rPr>
                  <a:t> </a:t>
                </a:r>
              </a:p>
            </p:txBody>
          </p:sp>
        </mc:Fallback>
      </mc:AlternateContent>
      <p:grpSp>
        <p:nvGrpSpPr>
          <p:cNvPr id="23" name="Gruppieren 22"/>
          <p:cNvGrpSpPr/>
          <p:nvPr/>
        </p:nvGrpSpPr>
        <p:grpSpPr>
          <a:xfrm>
            <a:off x="648000" y="1192866"/>
            <a:ext cx="3227894" cy="2020110"/>
            <a:chOff x="648000" y="1192866"/>
            <a:chExt cx="3227894" cy="2020110"/>
          </a:xfrm>
        </p:grpSpPr>
        <p:cxnSp>
          <p:nvCxnSpPr>
            <p:cNvPr id="10" name="Gerade Verbindung 9"/>
            <p:cNvCxnSpPr/>
            <p:nvPr/>
          </p:nvCxnSpPr>
          <p:spPr>
            <a:xfrm rot="1500000">
              <a:off x="1080000" y="1624866"/>
              <a:ext cx="12241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14"/>
            <p:cNvCxnSpPr/>
            <p:nvPr/>
          </p:nvCxnSpPr>
          <p:spPr>
            <a:xfrm rot="-1500000">
              <a:off x="1080000" y="2704866"/>
              <a:ext cx="12241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rot="1500000">
              <a:off x="2160000" y="2704866"/>
              <a:ext cx="12241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p:nvCxnSpPr>
          <p:spPr>
            <a:xfrm rot="-1500000">
              <a:off x="2160000" y="1624866"/>
              <a:ext cx="12241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11"/>
            <p:cNvCxnSpPr/>
            <p:nvPr/>
          </p:nvCxnSpPr>
          <p:spPr>
            <a:xfrm>
              <a:off x="2232000" y="1883538"/>
              <a:ext cx="0" cy="562656"/>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sp>
          <p:nvSpPr>
            <p:cNvPr id="19" name="Textfeld 18"/>
            <p:cNvSpPr txBox="1"/>
            <p:nvPr/>
          </p:nvSpPr>
          <p:spPr>
            <a:xfrm>
              <a:off x="3420000" y="2812866"/>
              <a:ext cx="298480" cy="400110"/>
            </a:xfrm>
            <a:prstGeom prst="rect">
              <a:avLst/>
            </a:prstGeom>
            <a:noFill/>
          </p:spPr>
          <p:txBody>
            <a:bodyPr wrap="none" rtlCol="0">
              <a:spAutoFit/>
            </a:bodyPr>
            <a:lstStyle/>
            <a:p>
              <a:r>
                <a:rPr lang="en-US" sz="2000" dirty="0"/>
                <a:t>e</a:t>
              </a:r>
            </a:p>
          </p:txBody>
        </p:sp>
        <p:sp>
          <p:nvSpPr>
            <p:cNvPr id="22" name="Textfeld 21"/>
            <p:cNvSpPr txBox="1"/>
            <p:nvPr/>
          </p:nvSpPr>
          <p:spPr>
            <a:xfrm>
              <a:off x="756000" y="2812866"/>
              <a:ext cx="298480" cy="400110"/>
            </a:xfrm>
            <a:prstGeom prst="rect">
              <a:avLst/>
            </a:prstGeom>
            <a:noFill/>
          </p:spPr>
          <p:txBody>
            <a:bodyPr wrap="none" rtlCol="0">
              <a:spAutoFit/>
            </a:bodyPr>
            <a:lstStyle/>
            <a:p>
              <a:r>
                <a:rPr lang="en-US" sz="2000" dirty="0"/>
                <a:t>e</a:t>
              </a:r>
            </a:p>
          </p:txBody>
        </p:sp>
        <mc:AlternateContent xmlns:mc="http://schemas.openxmlformats.org/markup-compatibility/2006" xmlns:a14="http://schemas.microsoft.com/office/drawing/2010/main">
          <mc:Choice Requires="a14">
            <p:sp>
              <p:nvSpPr>
                <p:cNvPr id="20" name="Textfeld 19"/>
                <p:cNvSpPr txBox="1"/>
                <p:nvPr/>
              </p:nvSpPr>
              <p:spPr>
                <a:xfrm>
                  <a:off x="648000" y="1192866"/>
                  <a:ext cx="45589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sSub>
                              <m:sSubPr>
                                <m:ctrlPr>
                                  <a:rPr lang="en-US" i="1" smtClean="0">
                                    <a:latin typeface="Cambria Math" panose="02040503050406030204" pitchFamily="18" charset="0"/>
                                  </a:rPr>
                                </m:ctrlPr>
                              </m:sSubPr>
                              <m:e>
                                <m:r>
                                  <a:rPr lang="en-US" i="1" smtClean="0">
                                    <a:latin typeface="Cambria Math"/>
                                    <a:ea typeface="Cambria Math"/>
                                  </a:rPr>
                                  <m:t>𝜈</m:t>
                                </m:r>
                              </m:e>
                              <m:sub>
                                <m:r>
                                  <a:rPr lang="de-DE" b="0" i="1" smtClean="0">
                                    <a:latin typeface="Cambria Math"/>
                                  </a:rPr>
                                  <m:t>𝑒</m:t>
                                </m:r>
                              </m:sub>
                            </m:sSub>
                          </m:e>
                        </m:acc>
                      </m:oMath>
                    </m:oMathPara>
                  </a14:m>
                  <a:endParaRPr lang="en-US" dirty="0"/>
                </a:p>
              </p:txBody>
            </p:sp>
          </mc:Choice>
          <mc:Fallback xmlns="">
            <p:sp>
              <p:nvSpPr>
                <p:cNvPr id="20" name="Textfeld 19"/>
                <p:cNvSpPr txBox="1">
                  <a:spLocks noRot="1" noChangeAspect="1" noMove="1" noResize="1" noEditPoints="1" noAdjustHandles="1" noChangeArrowheads="1" noChangeShapeType="1" noTextEdit="1"/>
                </p:cNvSpPr>
                <p:nvPr/>
              </p:nvSpPr>
              <p:spPr>
                <a:xfrm>
                  <a:off x="648000" y="1192866"/>
                  <a:ext cx="455894" cy="369332"/>
                </a:xfrm>
                <a:prstGeom prst="rect">
                  <a:avLst/>
                </a:prstGeom>
                <a:blipFill rotWithShape="1">
                  <a:blip r:embed="rId5"/>
                  <a:stretch>
                    <a:fillRect r="-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feld 23"/>
                <p:cNvSpPr txBox="1"/>
                <p:nvPr/>
              </p:nvSpPr>
              <p:spPr>
                <a:xfrm>
                  <a:off x="3420000" y="1192866"/>
                  <a:ext cx="45589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sSub>
                              <m:sSubPr>
                                <m:ctrlPr>
                                  <a:rPr lang="en-US" i="1" smtClean="0">
                                    <a:latin typeface="Cambria Math" panose="02040503050406030204" pitchFamily="18" charset="0"/>
                                  </a:rPr>
                                </m:ctrlPr>
                              </m:sSubPr>
                              <m:e>
                                <m:r>
                                  <a:rPr lang="en-US" i="1" smtClean="0">
                                    <a:latin typeface="Cambria Math"/>
                                    <a:ea typeface="Cambria Math"/>
                                  </a:rPr>
                                  <m:t>𝜈</m:t>
                                </m:r>
                              </m:e>
                              <m:sub>
                                <m:r>
                                  <a:rPr lang="de-DE" b="0" i="1" smtClean="0">
                                    <a:latin typeface="Cambria Math"/>
                                  </a:rPr>
                                  <m:t>𝑒</m:t>
                                </m:r>
                              </m:sub>
                            </m:sSub>
                          </m:e>
                        </m:acc>
                      </m:oMath>
                    </m:oMathPara>
                  </a14:m>
                  <a:endParaRPr lang="en-US" dirty="0"/>
                </a:p>
              </p:txBody>
            </p:sp>
          </mc:Choice>
          <mc:Fallback xmlns="">
            <p:sp>
              <p:nvSpPr>
                <p:cNvPr id="24" name="Textfeld 23"/>
                <p:cNvSpPr txBox="1">
                  <a:spLocks noRot="1" noChangeAspect="1" noMove="1" noResize="1" noEditPoints="1" noAdjustHandles="1" noChangeArrowheads="1" noChangeShapeType="1" noTextEdit="1"/>
                </p:cNvSpPr>
                <p:nvPr/>
              </p:nvSpPr>
              <p:spPr>
                <a:xfrm>
                  <a:off x="3420000" y="1192866"/>
                  <a:ext cx="455894" cy="369332"/>
                </a:xfrm>
                <a:prstGeom prst="rect">
                  <a:avLst/>
                </a:prstGeom>
                <a:blipFill rotWithShape="1">
                  <a:blip r:embed="rId6"/>
                  <a:stretch>
                    <a:fillRect r="-1333"/>
                  </a:stretch>
                </a:blipFill>
              </p:spPr>
              <p:txBody>
                <a:bodyPr/>
                <a:lstStyle/>
                <a:p>
                  <a:r>
                    <a:rPr lang="en-US">
                      <a:noFill/>
                    </a:rPr>
                    <a:t> </a:t>
                  </a:r>
                </a:p>
              </p:txBody>
            </p:sp>
          </mc:Fallback>
        </mc:AlternateContent>
        <p:sp>
          <p:nvSpPr>
            <p:cNvPr id="21" name="Textfeld 20"/>
            <p:cNvSpPr txBox="1"/>
            <p:nvPr/>
          </p:nvSpPr>
          <p:spPr>
            <a:xfrm>
              <a:off x="2304000" y="1930866"/>
              <a:ext cx="372218" cy="461665"/>
            </a:xfrm>
            <a:prstGeom prst="rect">
              <a:avLst/>
            </a:prstGeom>
            <a:noFill/>
          </p:spPr>
          <p:txBody>
            <a:bodyPr wrap="none" rtlCol="0">
              <a:spAutoFit/>
            </a:bodyPr>
            <a:lstStyle/>
            <a:p>
              <a:r>
                <a:rPr lang="en-US" sz="2400" dirty="0"/>
                <a:t>Z</a:t>
              </a:r>
            </a:p>
          </p:txBody>
        </p:sp>
      </p:grpSp>
      <p:sp>
        <p:nvSpPr>
          <p:cNvPr id="3" name="Textfeld 2"/>
          <p:cNvSpPr txBox="1"/>
          <p:nvPr/>
        </p:nvSpPr>
        <p:spPr>
          <a:xfrm>
            <a:off x="4860000" y="4824000"/>
            <a:ext cx="4123369" cy="523220"/>
          </a:xfrm>
          <a:prstGeom prst="rect">
            <a:avLst/>
          </a:prstGeom>
          <a:noFill/>
        </p:spPr>
        <p:txBody>
          <a:bodyPr wrap="square" rtlCol="0">
            <a:spAutoFit/>
          </a:bodyPr>
          <a:lstStyle/>
          <a:p>
            <a:r>
              <a:rPr lang="en-US" sz="1400" dirty="0"/>
              <a:t>We find interactions without visible incoming or </a:t>
            </a:r>
            <a:r>
              <a:rPr lang="en-US" sz="1400"/>
              <a:t>outgoing particle.</a:t>
            </a:r>
            <a:endParaRPr lang="en-US" sz="1400" dirty="0"/>
          </a:p>
        </p:txBody>
      </p:sp>
    </p:spTree>
    <p:extLst>
      <p:ext uri="{BB962C8B-B14F-4D97-AF65-F5344CB8AC3E}">
        <p14:creationId xmlns:p14="http://schemas.microsoft.com/office/powerpoint/2010/main" val="1053996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Particle Physics</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 y="554400"/>
            <a:ext cx="4177665" cy="5955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Gleichschenkliges Dreieck 5"/>
          <p:cNvSpPr/>
          <p:nvPr/>
        </p:nvSpPr>
        <p:spPr>
          <a:xfrm rot="5400000">
            <a:off x="3697200" y="1602092"/>
            <a:ext cx="2052000" cy="1080000"/>
          </a:xfrm>
          <a:prstGeom prst="triangl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leichschenkliges Dreieck 9"/>
          <p:cNvSpPr/>
          <p:nvPr/>
        </p:nvSpPr>
        <p:spPr>
          <a:xfrm rot="5400000">
            <a:off x="3067200" y="4284000"/>
            <a:ext cx="3312000" cy="1080000"/>
          </a:xfrm>
          <a:prstGeom prst="triangl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6"/>
          <p:cNvSpPr txBox="1"/>
          <p:nvPr/>
        </p:nvSpPr>
        <p:spPr>
          <a:xfrm>
            <a:off x="5580000" y="1980000"/>
            <a:ext cx="177484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era of gravitation</a:t>
            </a:r>
          </a:p>
        </p:txBody>
      </p:sp>
      <p:sp>
        <p:nvSpPr>
          <p:cNvPr id="12" name="Textfeld 11"/>
          <p:cNvSpPr txBox="1"/>
          <p:nvPr/>
        </p:nvSpPr>
        <p:spPr>
          <a:xfrm>
            <a:off x="5580000" y="4644000"/>
            <a:ext cx="221727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era of particle physics</a:t>
            </a:r>
          </a:p>
        </p:txBody>
      </p:sp>
      <mc:AlternateContent xmlns:mc="http://schemas.openxmlformats.org/markup-compatibility/2006" xmlns:a14="http://schemas.microsoft.com/office/drawing/2010/main">
        <mc:Choice Requires="a14">
          <p:sp>
            <p:nvSpPr>
              <p:cNvPr id="8" name="Textfeld 3"/>
              <p:cNvSpPr txBox="1"/>
              <p:nvPr/>
            </p:nvSpPr>
            <p:spPr>
              <a:xfrm>
                <a:off x="4500000" y="2988000"/>
                <a:ext cx="862480" cy="369332"/>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14:m>
                  <m:oMath xmlns:m="http://schemas.openxmlformats.org/officeDocument/2006/math">
                    <m:sSup>
                      <m:sSupPr>
                        <m:ctrlPr>
                          <a:rPr lang="en-US" i="1" smtClean="0">
                            <a:latin typeface="Cambria Math" panose="02040503050406030204" pitchFamily="18" charset="0"/>
                          </a:rPr>
                        </m:ctrlPr>
                      </m:sSupPr>
                      <m:e>
                        <m:r>
                          <a:rPr lang="de-DE" b="0" i="1" smtClean="0">
                            <a:latin typeface="Cambria Math"/>
                          </a:rPr>
                          <m:t>10</m:t>
                        </m:r>
                      </m:e>
                      <m:sup>
                        <m:r>
                          <a:rPr lang="de-DE" b="0" i="1" smtClean="0">
                            <a:latin typeface="Cambria Math"/>
                          </a:rPr>
                          <m:t>13</m:t>
                        </m:r>
                      </m:sup>
                    </m:sSup>
                    <m:r>
                      <a:rPr lang="de-DE" b="0" i="1" smtClean="0">
                        <a:latin typeface="Cambria Math"/>
                      </a:rPr>
                      <m:t> </m:t>
                    </m:r>
                    <m:r>
                      <a:rPr lang="de-DE" b="0" i="1" smtClean="0">
                        <a:latin typeface="Cambria Math"/>
                      </a:rPr>
                      <m:t>𝑠</m:t>
                    </m:r>
                  </m:oMath>
                </a14:m>
                <a:r>
                  <a:rPr lang="en-US" dirty="0"/>
                  <a:t> </a:t>
                </a:r>
              </a:p>
            </p:txBody>
          </p:sp>
        </mc:Choice>
        <mc:Fallback xmlns="">
          <p:sp>
            <p:nvSpPr>
              <p:cNvPr id="8" name="Textfeld 3"/>
              <p:cNvSpPr txBox="1">
                <a:spLocks noRot="1" noChangeAspect="1" noMove="1" noResize="1" noEditPoints="1" noAdjustHandles="1" noChangeArrowheads="1" noChangeShapeType="1" noTextEdit="1"/>
              </p:cNvSpPr>
              <p:nvPr/>
            </p:nvSpPr>
            <p:spPr>
              <a:xfrm>
                <a:off x="4500000" y="2988000"/>
                <a:ext cx="862480" cy="369332"/>
              </a:xfrm>
              <a:prstGeom prst="rect">
                <a:avLst/>
              </a:prstGeom>
              <a:blipFill>
                <a:blip r:embed="rId4"/>
                <a:stretch>
                  <a:fillRect/>
                </a:stretch>
              </a:blipFill>
            </p:spPr>
            <p:txBody>
              <a:bodyPr/>
              <a:lstStyle/>
              <a:p>
                <a:r>
                  <a:rPr lang="en-US">
                    <a:noFill/>
                  </a:rPr>
                  <a:t> </a:t>
                </a:r>
              </a:p>
            </p:txBody>
          </p:sp>
        </mc:Fallback>
      </mc:AlternateContent>
      <p:sp>
        <p:nvSpPr>
          <p:cNvPr id="9" name="Textfeld 3">
            <a:extLst>
              <a:ext uri="{FF2B5EF4-FFF2-40B4-BE49-F238E27FC236}">
                <a16:creationId xmlns:a16="http://schemas.microsoft.com/office/drawing/2014/main" id="{7C25C894-925F-4D62-B8C3-B8655E3DD7B9}"/>
              </a:ext>
            </a:extLst>
          </p:cNvPr>
          <p:cNvSpPr txBox="1"/>
          <p:nvPr/>
        </p:nvSpPr>
        <p:spPr>
          <a:xfrm>
            <a:off x="5220000" y="2988000"/>
            <a:ext cx="1664238" cy="369332"/>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00CC"/>
                </a:solidFill>
              </a:rPr>
              <a:t>≈ 300 000 years</a:t>
            </a:r>
          </a:p>
        </p:txBody>
      </p:sp>
    </p:spTree>
    <p:extLst>
      <p:ext uri="{BB962C8B-B14F-4D97-AF65-F5344CB8AC3E}">
        <p14:creationId xmlns:p14="http://schemas.microsoft.com/office/powerpoint/2010/main" val="254464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Observation of the Charm-Quark</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0" y="558023"/>
            <a:ext cx="2766060" cy="4840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9" y="582894"/>
            <a:ext cx="3047045" cy="3104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000" y="3708000"/>
            <a:ext cx="1963996" cy="435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2000" y="4248000"/>
            <a:ext cx="3036071" cy="1225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uppieren 4"/>
          <p:cNvGrpSpPr/>
          <p:nvPr/>
        </p:nvGrpSpPr>
        <p:grpSpPr>
          <a:xfrm>
            <a:off x="3780000" y="1412776"/>
            <a:ext cx="1107996" cy="772896"/>
            <a:chOff x="3563888" y="1873308"/>
            <a:chExt cx="1107996" cy="772896"/>
          </a:xfrm>
        </p:grpSpPr>
        <mc:AlternateContent xmlns:mc="http://schemas.openxmlformats.org/markup-compatibility/2006" xmlns:a14="http://schemas.microsoft.com/office/drawing/2010/main">
          <mc:Choice Requires="a14">
            <p:sp>
              <p:nvSpPr>
                <p:cNvPr id="3" name="Textfeld 2"/>
                <p:cNvSpPr txBox="1"/>
                <p:nvPr/>
              </p:nvSpPr>
              <p:spPr>
                <a:xfrm>
                  <a:off x="3801060" y="1873308"/>
                  <a:ext cx="627479"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2800" b="0" i="1" smtClean="0">
                            <a:solidFill>
                              <a:srgbClr val="FF0000"/>
                            </a:solidFill>
                            <a:latin typeface="Cambria Math"/>
                          </a:rPr>
                          <m:t>𝑐</m:t>
                        </m:r>
                        <m:acc>
                          <m:accPr>
                            <m:chr m:val="̅"/>
                            <m:ctrlPr>
                              <a:rPr lang="de-DE" sz="2800" b="0" i="1" smtClean="0">
                                <a:solidFill>
                                  <a:srgbClr val="FF0000"/>
                                </a:solidFill>
                                <a:latin typeface="Cambria Math" panose="02040503050406030204" pitchFamily="18" charset="0"/>
                              </a:rPr>
                            </m:ctrlPr>
                          </m:accPr>
                          <m:e>
                            <m:r>
                              <a:rPr lang="de-DE" sz="2800" b="0" i="1" smtClean="0">
                                <a:solidFill>
                                  <a:srgbClr val="FF0000"/>
                                </a:solidFill>
                                <a:latin typeface="Cambria Math"/>
                              </a:rPr>
                              <m:t>𝑐</m:t>
                            </m:r>
                          </m:e>
                        </m:acc>
                      </m:oMath>
                    </m:oMathPara>
                  </a14:m>
                  <a:endParaRPr lang="en-US" sz="2800" dirty="0">
                    <a:solidFill>
                      <a:srgbClr val="FF0000"/>
                    </a:solidFill>
                  </a:endParaRPr>
                </a:p>
              </p:txBody>
            </p:sp>
          </mc:Choice>
          <mc:Fallback xmlns="">
            <p:sp>
              <p:nvSpPr>
                <p:cNvPr id="3" name="Textfeld 2"/>
                <p:cNvSpPr txBox="1">
                  <a:spLocks noRot="1" noChangeAspect="1" noMove="1" noResize="1" noEditPoints="1" noAdjustHandles="1" noChangeArrowheads="1" noChangeShapeType="1" noTextEdit="1"/>
                </p:cNvSpPr>
                <p:nvPr/>
              </p:nvSpPr>
              <p:spPr>
                <a:xfrm>
                  <a:off x="3801060" y="1873308"/>
                  <a:ext cx="627479" cy="523220"/>
                </a:xfrm>
                <a:prstGeom prst="rect">
                  <a:avLst/>
                </a:prstGeom>
                <a:blipFill rotWithShape="1">
                  <a:blip r:embed="rId6"/>
                  <a:stretch>
                    <a:fillRect/>
                  </a:stretch>
                </a:blipFill>
              </p:spPr>
              <p:txBody>
                <a:bodyPr/>
                <a:lstStyle/>
                <a:p>
                  <a:r>
                    <a:rPr lang="en-US">
                      <a:noFill/>
                    </a:rPr>
                    <a:t> </a:t>
                  </a:r>
                </a:p>
              </p:txBody>
            </p:sp>
          </mc:Fallback>
        </mc:AlternateContent>
        <p:sp>
          <p:nvSpPr>
            <p:cNvPr id="4" name="Textfeld 3"/>
            <p:cNvSpPr txBox="1"/>
            <p:nvPr/>
          </p:nvSpPr>
          <p:spPr>
            <a:xfrm>
              <a:off x="3563888" y="2276872"/>
              <a:ext cx="1107996" cy="369332"/>
            </a:xfrm>
            <a:prstGeom prst="rect">
              <a:avLst/>
            </a:prstGeom>
            <a:noFill/>
          </p:spPr>
          <p:txBody>
            <a:bodyPr wrap="none" rtlCol="0">
              <a:spAutoFit/>
            </a:bodyPr>
            <a:lstStyle/>
            <a:p>
              <a:r>
                <a:rPr lang="en-US" dirty="0">
                  <a:solidFill>
                    <a:srgbClr val="FF0000"/>
                  </a:solidFill>
                </a:rPr>
                <a:t>resonance</a:t>
              </a:r>
            </a:p>
          </p:txBody>
        </p:sp>
      </p:grpSp>
      <p:cxnSp>
        <p:nvCxnSpPr>
          <p:cNvPr id="7" name="Gerade Verbindung mit Pfeil 6"/>
          <p:cNvCxnSpPr/>
          <p:nvPr/>
        </p:nvCxnSpPr>
        <p:spPr>
          <a:xfrm>
            <a:off x="4680000" y="1800000"/>
            <a:ext cx="1440000" cy="0"/>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Gerade Verbindung mit Pfeil 31"/>
          <p:cNvCxnSpPr/>
          <p:nvPr/>
        </p:nvCxnSpPr>
        <p:spPr>
          <a:xfrm rot="10800000">
            <a:off x="2556000" y="1800000"/>
            <a:ext cx="1440000" cy="0"/>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3" name="Textfeld 32"/>
          <p:cNvSpPr txBox="1"/>
          <p:nvPr/>
        </p:nvSpPr>
        <p:spPr>
          <a:xfrm>
            <a:off x="720000" y="6300000"/>
            <a:ext cx="1083951" cy="246221"/>
          </a:xfrm>
          <a:prstGeom prst="rect">
            <a:avLst/>
          </a:prstGeom>
          <a:noFill/>
        </p:spPr>
        <p:txBody>
          <a:bodyPr wrap="none" rtlCol="0">
            <a:spAutoFit/>
          </a:bodyPr>
          <a:lstStyle/>
          <a:p>
            <a:r>
              <a:rPr lang="en-US" sz="1000" dirty="0">
                <a:latin typeface="Times New Roman" panose="02020603050405020304" pitchFamily="18" charset="0"/>
                <a:cs typeface="Times New Roman" panose="02020603050405020304" pitchFamily="18" charset="0"/>
              </a:rPr>
              <a:t>Nobel Prize 1976</a:t>
            </a:r>
          </a:p>
        </p:txBody>
      </p:sp>
      <p:sp>
        <p:nvSpPr>
          <p:cNvPr id="10" name="Textfeld 9"/>
          <p:cNvSpPr txBox="1"/>
          <p:nvPr/>
        </p:nvSpPr>
        <p:spPr>
          <a:xfrm>
            <a:off x="720000" y="5508000"/>
            <a:ext cx="2644955" cy="646331"/>
          </a:xfrm>
          <a:prstGeom prst="rect">
            <a:avLst/>
          </a:prstGeom>
          <a:noFill/>
        </p:spPr>
        <p:txBody>
          <a:bodyPr wrap="none" rtlCol="0">
            <a:spAutoFit/>
          </a:bodyPr>
          <a:lstStyle/>
          <a:p>
            <a:r>
              <a:rPr lang="en-US" dirty="0">
                <a:solidFill>
                  <a:srgbClr val="0000CC"/>
                </a:solidFill>
              </a:rPr>
              <a:t>p Be → X J/Psi → X </a:t>
            </a:r>
            <a:r>
              <a:rPr lang="en-US" dirty="0" err="1">
                <a:solidFill>
                  <a:srgbClr val="0000CC"/>
                </a:solidFill>
              </a:rPr>
              <a:t>e</a:t>
            </a:r>
            <a:r>
              <a:rPr lang="en-US" baseline="30000" dirty="0" err="1">
                <a:solidFill>
                  <a:srgbClr val="0000CC"/>
                </a:solidFill>
              </a:rPr>
              <a:t>+</a:t>
            </a:r>
            <a:r>
              <a:rPr lang="en-US" dirty="0" err="1">
                <a:solidFill>
                  <a:srgbClr val="0000CC"/>
                </a:solidFill>
              </a:rPr>
              <a:t>e</a:t>
            </a:r>
            <a:r>
              <a:rPr lang="en-US" baseline="30000" dirty="0">
                <a:solidFill>
                  <a:srgbClr val="0000CC"/>
                </a:solidFill>
              </a:rPr>
              <a:t>-</a:t>
            </a:r>
          </a:p>
          <a:p>
            <a:r>
              <a:rPr lang="en-US" dirty="0"/>
              <a:t>BNL: </a:t>
            </a:r>
            <a:r>
              <a:rPr lang="en-US" b="1" dirty="0"/>
              <a:t>S. Ting </a:t>
            </a:r>
            <a:r>
              <a:rPr lang="en-US" dirty="0"/>
              <a:t>et al. (1974)</a:t>
            </a:r>
          </a:p>
        </p:txBody>
      </p:sp>
      <p:sp>
        <p:nvSpPr>
          <p:cNvPr id="35" name="Textfeld 34"/>
          <p:cNvSpPr txBox="1"/>
          <p:nvPr/>
        </p:nvSpPr>
        <p:spPr>
          <a:xfrm>
            <a:off x="5400000" y="5508000"/>
            <a:ext cx="3305713" cy="646331"/>
          </a:xfrm>
          <a:prstGeom prst="rect">
            <a:avLst/>
          </a:prstGeom>
          <a:noFill/>
        </p:spPr>
        <p:txBody>
          <a:bodyPr wrap="none" rtlCol="0">
            <a:spAutoFit/>
          </a:bodyPr>
          <a:lstStyle/>
          <a:p>
            <a:r>
              <a:rPr lang="en-US" dirty="0" err="1">
                <a:solidFill>
                  <a:srgbClr val="0000CC"/>
                </a:solidFill>
              </a:rPr>
              <a:t>e</a:t>
            </a:r>
            <a:r>
              <a:rPr lang="en-US" baseline="30000" dirty="0" err="1">
                <a:solidFill>
                  <a:srgbClr val="0000CC"/>
                </a:solidFill>
              </a:rPr>
              <a:t>+</a:t>
            </a:r>
            <a:r>
              <a:rPr lang="en-US" dirty="0" err="1">
                <a:solidFill>
                  <a:srgbClr val="0000CC"/>
                </a:solidFill>
              </a:rPr>
              <a:t>e</a:t>
            </a:r>
            <a:r>
              <a:rPr lang="en-US" baseline="30000" dirty="0">
                <a:solidFill>
                  <a:srgbClr val="0000CC"/>
                </a:solidFill>
              </a:rPr>
              <a:t>-</a:t>
            </a:r>
            <a:r>
              <a:rPr lang="en-US" dirty="0">
                <a:solidFill>
                  <a:srgbClr val="0000CC"/>
                </a:solidFill>
              </a:rPr>
              <a:t> → J/Psi → </a:t>
            </a:r>
            <a:r>
              <a:rPr lang="en-US" dirty="0" err="1">
                <a:solidFill>
                  <a:srgbClr val="0000CC"/>
                </a:solidFill>
              </a:rPr>
              <a:t>e</a:t>
            </a:r>
            <a:r>
              <a:rPr lang="en-US" baseline="30000" dirty="0" err="1">
                <a:solidFill>
                  <a:srgbClr val="0000CC"/>
                </a:solidFill>
              </a:rPr>
              <a:t>+</a:t>
            </a:r>
            <a:r>
              <a:rPr lang="en-US" dirty="0" err="1">
                <a:solidFill>
                  <a:srgbClr val="0000CC"/>
                </a:solidFill>
              </a:rPr>
              <a:t>e</a:t>
            </a:r>
            <a:r>
              <a:rPr lang="en-US" baseline="30000" dirty="0">
                <a:solidFill>
                  <a:srgbClr val="0000CC"/>
                </a:solidFill>
              </a:rPr>
              <a:t>-</a:t>
            </a:r>
            <a:r>
              <a:rPr lang="en-US" dirty="0">
                <a:solidFill>
                  <a:srgbClr val="0000CC"/>
                </a:solidFill>
              </a:rPr>
              <a:t> (</a:t>
            </a:r>
            <a:r>
              <a:rPr lang="el-GR" dirty="0">
                <a:solidFill>
                  <a:srgbClr val="0000CC"/>
                </a:solidFill>
              </a:rPr>
              <a:t>μ</a:t>
            </a:r>
            <a:r>
              <a:rPr lang="de-DE" baseline="30000" dirty="0">
                <a:solidFill>
                  <a:srgbClr val="0000CC"/>
                </a:solidFill>
              </a:rPr>
              <a:t>+</a:t>
            </a:r>
            <a:r>
              <a:rPr lang="el-GR" dirty="0">
                <a:solidFill>
                  <a:srgbClr val="0000CC"/>
                </a:solidFill>
              </a:rPr>
              <a:t>μ</a:t>
            </a:r>
            <a:r>
              <a:rPr lang="de-DE" baseline="30000" dirty="0">
                <a:solidFill>
                  <a:srgbClr val="0000CC"/>
                </a:solidFill>
              </a:rPr>
              <a:t>-</a:t>
            </a:r>
            <a:r>
              <a:rPr lang="de-DE" dirty="0">
                <a:solidFill>
                  <a:srgbClr val="0000CC"/>
                </a:solidFill>
              </a:rPr>
              <a:t>), (</a:t>
            </a:r>
            <a:r>
              <a:rPr lang="el-GR" dirty="0">
                <a:solidFill>
                  <a:srgbClr val="0000CC"/>
                </a:solidFill>
              </a:rPr>
              <a:t>π</a:t>
            </a:r>
            <a:r>
              <a:rPr lang="de-DE" baseline="30000" dirty="0">
                <a:solidFill>
                  <a:srgbClr val="0000CC"/>
                </a:solidFill>
              </a:rPr>
              <a:t>+</a:t>
            </a:r>
            <a:r>
              <a:rPr lang="el-GR" dirty="0">
                <a:solidFill>
                  <a:srgbClr val="0000CC"/>
                </a:solidFill>
              </a:rPr>
              <a:t>π</a:t>
            </a:r>
            <a:r>
              <a:rPr lang="de-DE" baseline="30000" dirty="0">
                <a:solidFill>
                  <a:srgbClr val="0000CC"/>
                </a:solidFill>
              </a:rPr>
              <a:t>-</a:t>
            </a:r>
            <a:r>
              <a:rPr lang="de-DE" dirty="0">
                <a:solidFill>
                  <a:srgbClr val="0000CC"/>
                </a:solidFill>
              </a:rPr>
              <a:t>)</a:t>
            </a:r>
            <a:endParaRPr lang="en-US" baseline="30000" dirty="0">
              <a:solidFill>
                <a:srgbClr val="0000CC"/>
              </a:solidFill>
            </a:endParaRPr>
          </a:p>
          <a:p>
            <a:r>
              <a:rPr lang="en-US" dirty="0"/>
              <a:t>SLAC: B. Richter et al. (1974)</a:t>
            </a:r>
          </a:p>
        </p:txBody>
      </p:sp>
    </p:spTree>
    <p:extLst>
      <p:ext uri="{BB962C8B-B14F-4D97-AF65-F5344CB8AC3E}">
        <p14:creationId xmlns:p14="http://schemas.microsoft.com/office/powerpoint/2010/main" val="30886555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Discovery of Charm-Quark</a:t>
            </a:r>
          </a:p>
        </p:txBody>
      </p:sp>
      <p:sp>
        <p:nvSpPr>
          <p:cNvPr id="3" name="Textfeld 2"/>
          <p:cNvSpPr txBox="1"/>
          <p:nvPr/>
        </p:nvSpPr>
        <p:spPr>
          <a:xfrm>
            <a:off x="540000" y="720000"/>
            <a:ext cx="7920432" cy="1600438"/>
          </a:xfrm>
          <a:prstGeom prst="rect">
            <a:avLst/>
          </a:prstGeom>
          <a:noFill/>
        </p:spPr>
        <p:txBody>
          <a:bodyPr wrap="square" rtlCol="0">
            <a:spAutoFit/>
          </a:bodyPr>
          <a:lstStyle/>
          <a:p>
            <a:pPr marL="285750" indent="-285750">
              <a:buFont typeface="Wingdings" panose="05000000000000000000" pitchFamily="2" charset="2"/>
              <a:buChar char="v"/>
            </a:pPr>
            <a:r>
              <a:rPr lang="en-US" dirty="0">
                <a:solidFill>
                  <a:srgbClr val="0000CC"/>
                </a:solidFill>
              </a:rPr>
              <a:t> </a:t>
            </a:r>
            <a:r>
              <a:rPr lang="en-US" dirty="0"/>
              <a:t>Bubble chambers were great tools of particle discovery, providing physicists with numerous hadrons, all of them fitting </a:t>
            </a:r>
            <a:r>
              <a:rPr lang="en-US" i="1" dirty="0"/>
              <a:t>u-d-s </a:t>
            </a:r>
            <a:r>
              <a:rPr lang="en-US" dirty="0"/>
              <a:t>quark scheme until 1974.</a:t>
            </a:r>
          </a:p>
          <a:p>
            <a:endParaRPr lang="en-US" sz="800" dirty="0">
              <a:solidFill>
                <a:srgbClr val="0000CC"/>
              </a:solidFill>
            </a:endParaRPr>
          </a:p>
          <a:p>
            <a:pPr marL="285750" indent="-285750">
              <a:buFont typeface="Wingdings" panose="05000000000000000000" pitchFamily="2" charset="2"/>
              <a:buChar char="v"/>
            </a:pPr>
            <a:r>
              <a:rPr lang="en-US" dirty="0">
                <a:solidFill>
                  <a:srgbClr val="0000CC"/>
                </a:solidFill>
              </a:rPr>
              <a:t> </a:t>
            </a:r>
            <a:r>
              <a:rPr lang="en-US" dirty="0"/>
              <a:t>In 1974, a new particle was discovered, which demanded a new </a:t>
            </a:r>
            <a:r>
              <a:rPr lang="en-US" dirty="0" err="1"/>
              <a:t>flavour</a:t>
            </a:r>
            <a:r>
              <a:rPr lang="en-US" dirty="0"/>
              <a:t> to be introduced. Since it was detected simultaneously by two rival groups in Brookhaven (BNL) and Stanford (SLAC), it received a double name:</a:t>
            </a:r>
            <a:endParaRPr lang="en-US" dirty="0">
              <a:solidFill>
                <a:srgbClr val="0000CC"/>
              </a:solidFill>
            </a:endParaRPr>
          </a:p>
        </p:txBody>
      </p:sp>
      <mc:AlternateContent xmlns:mc="http://schemas.openxmlformats.org/markup-compatibility/2006" xmlns:a14="http://schemas.microsoft.com/office/drawing/2010/main">
        <mc:Choice Requires="a14">
          <p:sp>
            <p:nvSpPr>
              <p:cNvPr id="5" name="Textfeld 4"/>
              <p:cNvSpPr txBox="1"/>
              <p:nvPr/>
            </p:nvSpPr>
            <p:spPr>
              <a:xfrm>
                <a:off x="3600000" y="2448000"/>
                <a:ext cx="19145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type m:val="lin"/>
                          <m:ctrlPr>
                            <a:rPr lang="en-US" i="1" smtClean="0">
                              <a:latin typeface="Cambria Math" panose="02040503050406030204" pitchFamily="18" charset="0"/>
                            </a:rPr>
                          </m:ctrlPr>
                        </m:fPr>
                        <m:num>
                          <m:r>
                            <a:rPr lang="de-DE" b="0" i="1" smtClean="0">
                              <a:latin typeface="Cambria Math"/>
                            </a:rPr>
                            <m:t>𝐽</m:t>
                          </m:r>
                        </m:num>
                        <m:den>
                          <m:r>
                            <m:rPr>
                              <m:sty m:val="p"/>
                            </m:rPr>
                            <a:rPr lang="el-GR" i="1" smtClean="0">
                              <a:latin typeface="Cambria Math"/>
                              <a:ea typeface="Cambria Math"/>
                            </a:rPr>
                            <m:t>Ψ</m:t>
                          </m:r>
                        </m:den>
                      </m:f>
                      <m:d>
                        <m:dPr>
                          <m:ctrlPr>
                            <a:rPr lang="en-US" i="1" smtClean="0">
                              <a:latin typeface="Cambria Math" panose="02040503050406030204" pitchFamily="18" charset="0"/>
                            </a:rPr>
                          </m:ctrlPr>
                        </m:dPr>
                        <m:e>
                          <m:r>
                            <a:rPr lang="de-DE" b="0" i="1" smtClean="0">
                              <a:latin typeface="Cambria Math"/>
                            </a:rPr>
                            <m:t>3097</m:t>
                          </m:r>
                        </m:e>
                      </m:d>
                      <m:r>
                        <a:rPr lang="de-DE" b="0" i="1" smtClean="0">
                          <a:latin typeface="Cambria Math"/>
                        </a:rPr>
                        <m:t>=</m:t>
                      </m:r>
                      <m:r>
                        <a:rPr lang="de-DE" b="0" i="1" smtClean="0">
                          <a:latin typeface="Cambria Math"/>
                        </a:rPr>
                        <m:t>𝑐</m:t>
                      </m:r>
                      <m:acc>
                        <m:accPr>
                          <m:chr m:val="̅"/>
                          <m:ctrlPr>
                            <a:rPr lang="de-DE" b="0" i="1" smtClean="0">
                              <a:latin typeface="Cambria Math" panose="02040503050406030204" pitchFamily="18" charset="0"/>
                            </a:rPr>
                          </m:ctrlPr>
                        </m:accPr>
                        <m:e>
                          <m:r>
                            <a:rPr lang="de-DE" b="0" i="1" smtClean="0">
                              <a:latin typeface="Cambria Math"/>
                            </a:rPr>
                            <m:t>𝑐</m:t>
                          </m:r>
                        </m:e>
                      </m:acc>
                    </m:oMath>
                  </m:oMathPara>
                </a14:m>
                <a:endParaRPr lang="en-US" dirty="0"/>
              </a:p>
            </p:txBody>
          </p:sp>
        </mc:Choice>
        <mc:Fallback xmlns="">
          <p:sp>
            <p:nvSpPr>
              <p:cNvPr id="5" name="Textfeld 4"/>
              <p:cNvSpPr txBox="1">
                <a:spLocks noRot="1" noChangeAspect="1" noMove="1" noResize="1" noEditPoints="1" noAdjustHandles="1" noChangeArrowheads="1" noChangeShapeType="1" noTextEdit="1"/>
              </p:cNvSpPr>
              <p:nvPr/>
            </p:nvSpPr>
            <p:spPr>
              <a:xfrm>
                <a:off x="3600000" y="2448000"/>
                <a:ext cx="1914563" cy="369332"/>
              </a:xfrm>
              <a:prstGeom prst="rect">
                <a:avLst/>
              </a:prstGeom>
              <a:blipFill rotWithShape="1">
                <a:blip r:embed="rId3"/>
                <a:stretch>
                  <a:fillRect l="-10510" t="-116667" r="-12420" b="-18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feld 6"/>
              <p:cNvSpPr txBox="1"/>
              <p:nvPr/>
            </p:nvSpPr>
            <p:spPr>
              <a:xfrm>
                <a:off x="540001" y="2880000"/>
                <a:ext cx="7920432" cy="1200329"/>
              </a:xfrm>
              <a:prstGeom prst="rect">
                <a:avLst/>
              </a:prstGeom>
              <a:noFill/>
            </p:spPr>
            <p:txBody>
              <a:bodyPr wrap="square" rtlCol="0">
                <a:spAutoFit/>
              </a:bodyPr>
              <a:lstStyle/>
              <a:p>
                <a:r>
                  <a:rPr lang="en-US" dirty="0"/>
                  <a:t>The new quark was called </a:t>
                </a:r>
                <a:r>
                  <a:rPr lang="en-US" b="1" i="1" dirty="0">
                    <a:solidFill>
                      <a:srgbClr val="0000CC"/>
                    </a:solidFill>
                  </a:rPr>
                  <a:t>“charmed”</a:t>
                </a:r>
                <a:r>
                  <a:rPr lang="en-US" dirty="0"/>
                  <a:t>, and the corresponding quark number is </a:t>
                </a:r>
                <a:r>
                  <a:rPr lang="en-US" b="1" i="1" dirty="0">
                    <a:solidFill>
                      <a:srgbClr val="0000CC"/>
                    </a:solidFill>
                  </a:rPr>
                  <a:t>charm</a:t>
                </a:r>
                <a:r>
                  <a:rPr lang="en-US" dirty="0"/>
                  <a:t>, C. Since </a:t>
                </a:r>
                <a14:m>
                  <m:oMath xmlns:m="http://schemas.openxmlformats.org/officeDocument/2006/math">
                    <m:f>
                      <m:fPr>
                        <m:type m:val="lin"/>
                        <m:ctrlPr>
                          <a:rPr lang="en-US" i="1" smtClean="0">
                            <a:latin typeface="Cambria Math" panose="02040503050406030204" pitchFamily="18" charset="0"/>
                          </a:rPr>
                        </m:ctrlPr>
                      </m:fPr>
                      <m:num>
                        <m:r>
                          <a:rPr lang="de-DE" b="0" i="1" smtClean="0">
                            <a:latin typeface="Cambria Math"/>
                          </a:rPr>
                          <m:t>𝐽</m:t>
                        </m:r>
                      </m:num>
                      <m:den>
                        <m:r>
                          <m:rPr>
                            <m:sty m:val="p"/>
                          </m:rPr>
                          <a:rPr lang="el-GR" i="1" smtClean="0">
                            <a:latin typeface="Cambria Math"/>
                            <a:ea typeface="Cambria Math"/>
                          </a:rPr>
                          <m:t>Ψ</m:t>
                        </m:r>
                      </m:den>
                    </m:f>
                  </m:oMath>
                </a14:m>
                <a:r>
                  <a:rPr lang="en-US" dirty="0"/>
                  <a:t> itself has C = 0, it is said to contain “hidden charm”.</a:t>
                </a:r>
              </a:p>
              <a:p>
                <a:endParaRPr lang="en-US" dirty="0"/>
              </a:p>
              <a:p>
                <a:r>
                  <a:rPr lang="en-US" dirty="0"/>
                  <a:t>Shortly after that particles with “naked charm” were discovered as well:</a:t>
                </a:r>
              </a:p>
            </p:txBody>
          </p:sp>
        </mc:Choice>
        <mc:Fallback xmlns="">
          <p:sp>
            <p:nvSpPr>
              <p:cNvPr id="7" name="Textfeld 6"/>
              <p:cNvSpPr txBox="1">
                <a:spLocks noRot="1" noChangeAspect="1" noMove="1" noResize="1" noEditPoints="1" noAdjustHandles="1" noChangeArrowheads="1" noChangeShapeType="1" noTextEdit="1"/>
              </p:cNvSpPr>
              <p:nvPr/>
            </p:nvSpPr>
            <p:spPr>
              <a:xfrm>
                <a:off x="540001" y="2880000"/>
                <a:ext cx="7920432" cy="1200329"/>
              </a:xfrm>
              <a:prstGeom prst="rect">
                <a:avLst/>
              </a:prstGeom>
              <a:blipFill rotWithShape="1">
                <a:blip r:embed="rId4"/>
                <a:stretch>
                  <a:fillRect l="-693" t="-12690" b="-86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feld 7"/>
              <p:cNvSpPr txBox="1"/>
              <p:nvPr/>
            </p:nvSpPr>
            <p:spPr>
              <a:xfrm>
                <a:off x="2520000" y="4140000"/>
                <a:ext cx="3996094" cy="37542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de-DE" b="0" i="1" smtClean="0">
                              <a:latin typeface="Cambria Math"/>
                            </a:rPr>
                            <m:t>𝐷</m:t>
                          </m:r>
                        </m:e>
                        <m:sup>
                          <m:r>
                            <a:rPr lang="de-DE" b="0" i="1" smtClean="0">
                              <a:latin typeface="Cambria Math"/>
                            </a:rPr>
                            <m:t>+</m:t>
                          </m:r>
                        </m:sup>
                      </m:sSup>
                      <m:d>
                        <m:dPr>
                          <m:ctrlPr>
                            <a:rPr lang="en-US" i="1" smtClean="0">
                              <a:latin typeface="Cambria Math" panose="02040503050406030204" pitchFamily="18" charset="0"/>
                            </a:rPr>
                          </m:ctrlPr>
                        </m:dPr>
                        <m:e>
                          <m:r>
                            <a:rPr lang="de-DE" b="0" i="1" smtClean="0">
                              <a:latin typeface="Cambria Math"/>
                            </a:rPr>
                            <m:t>1869</m:t>
                          </m:r>
                        </m:e>
                      </m:d>
                      <m:r>
                        <a:rPr lang="de-DE" b="0" i="1" smtClean="0">
                          <a:latin typeface="Cambria Math"/>
                        </a:rPr>
                        <m:t>=</m:t>
                      </m:r>
                      <m:r>
                        <a:rPr lang="de-DE" b="0" i="1" smtClean="0">
                          <a:latin typeface="Cambria Math"/>
                        </a:rPr>
                        <m:t>𝑐</m:t>
                      </m:r>
                      <m:acc>
                        <m:accPr>
                          <m:chr m:val="̅"/>
                          <m:ctrlPr>
                            <a:rPr lang="de-DE" b="0" i="1" smtClean="0">
                              <a:latin typeface="Cambria Math" panose="02040503050406030204" pitchFamily="18" charset="0"/>
                            </a:rPr>
                          </m:ctrlPr>
                        </m:accPr>
                        <m:e>
                          <m:r>
                            <a:rPr lang="de-DE" b="0" i="1" smtClean="0">
                              <a:latin typeface="Cambria Math"/>
                            </a:rPr>
                            <m:t>𝑑</m:t>
                          </m:r>
                        </m:e>
                      </m:acc>
                      <m:r>
                        <a:rPr lang="de-DE" b="0" i="1" smtClean="0">
                          <a:latin typeface="Cambria Math"/>
                        </a:rPr>
                        <m:t>,     </m:t>
                      </m:r>
                      <m:sSup>
                        <m:sSupPr>
                          <m:ctrlPr>
                            <a:rPr lang="de-DE" b="0" i="1" smtClean="0">
                              <a:latin typeface="Cambria Math" panose="02040503050406030204" pitchFamily="18" charset="0"/>
                            </a:rPr>
                          </m:ctrlPr>
                        </m:sSupPr>
                        <m:e>
                          <m:r>
                            <a:rPr lang="de-DE" b="0" i="1" smtClean="0">
                              <a:latin typeface="Cambria Math"/>
                            </a:rPr>
                            <m:t>𝐷</m:t>
                          </m:r>
                        </m:e>
                        <m:sup>
                          <m:r>
                            <a:rPr lang="de-DE" b="0" i="1" smtClean="0">
                              <a:latin typeface="Cambria Math"/>
                            </a:rPr>
                            <m:t>0</m:t>
                          </m:r>
                        </m:sup>
                      </m:sSup>
                      <m:d>
                        <m:dPr>
                          <m:ctrlPr>
                            <a:rPr lang="de-DE" b="0" i="1" smtClean="0">
                              <a:latin typeface="Cambria Math" panose="02040503050406030204" pitchFamily="18" charset="0"/>
                            </a:rPr>
                          </m:ctrlPr>
                        </m:dPr>
                        <m:e>
                          <m:r>
                            <a:rPr lang="de-DE" b="0" i="1" smtClean="0">
                              <a:latin typeface="Cambria Math"/>
                            </a:rPr>
                            <m:t>1865</m:t>
                          </m:r>
                        </m:e>
                      </m:d>
                      <m:r>
                        <a:rPr lang="de-DE" b="0" i="1" smtClean="0">
                          <a:latin typeface="Cambria Math"/>
                        </a:rPr>
                        <m:t>=</m:t>
                      </m:r>
                      <m:r>
                        <a:rPr lang="de-DE" b="0" i="1" smtClean="0">
                          <a:latin typeface="Cambria Math"/>
                        </a:rPr>
                        <m:t>𝑐</m:t>
                      </m:r>
                      <m:acc>
                        <m:accPr>
                          <m:chr m:val="̅"/>
                          <m:ctrlPr>
                            <a:rPr lang="de-DE" b="0" i="1" smtClean="0">
                              <a:latin typeface="Cambria Math" panose="02040503050406030204" pitchFamily="18" charset="0"/>
                            </a:rPr>
                          </m:ctrlPr>
                        </m:accPr>
                        <m:e>
                          <m:r>
                            <a:rPr lang="de-DE" b="0" i="1" smtClean="0">
                              <a:latin typeface="Cambria Math"/>
                            </a:rPr>
                            <m:t>𝑢</m:t>
                          </m:r>
                        </m:e>
                      </m:acc>
                    </m:oMath>
                  </m:oMathPara>
                </a14:m>
                <a:endParaRPr lang="en-US" dirty="0"/>
              </a:p>
            </p:txBody>
          </p:sp>
        </mc:Choice>
        <mc:Fallback xmlns="">
          <p:sp>
            <p:nvSpPr>
              <p:cNvPr id="8" name="Textfeld 7"/>
              <p:cNvSpPr txBox="1">
                <a:spLocks noRot="1" noChangeAspect="1" noMove="1" noResize="1" noEditPoints="1" noAdjustHandles="1" noChangeArrowheads="1" noChangeShapeType="1" noTextEdit="1"/>
              </p:cNvSpPr>
              <p:nvPr/>
            </p:nvSpPr>
            <p:spPr>
              <a:xfrm>
                <a:off x="2520000" y="4140000"/>
                <a:ext cx="3996094" cy="375424"/>
              </a:xfrm>
              <a:prstGeom prst="rect">
                <a:avLst/>
              </a:prstGeom>
              <a:blipFill rotWithShape="1">
                <a:blip r:embed="rId5"/>
                <a:stretch>
                  <a:fillRect r="-47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feld 9"/>
              <p:cNvSpPr txBox="1"/>
              <p:nvPr/>
            </p:nvSpPr>
            <p:spPr>
              <a:xfrm>
                <a:off x="2520000" y="4500000"/>
                <a:ext cx="397031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de-DE" b="0" i="1" smtClean="0">
                              <a:latin typeface="Cambria Math"/>
                            </a:rPr>
                            <m:t>𝐷</m:t>
                          </m:r>
                        </m:e>
                        <m:sup>
                          <m:r>
                            <a:rPr lang="de-DE" b="0" i="1" smtClean="0">
                              <a:latin typeface="Cambria Math"/>
                            </a:rPr>
                            <m:t>−</m:t>
                          </m:r>
                        </m:sup>
                      </m:sSup>
                      <m:d>
                        <m:dPr>
                          <m:ctrlPr>
                            <a:rPr lang="en-US" i="1" smtClean="0">
                              <a:latin typeface="Cambria Math" panose="02040503050406030204" pitchFamily="18" charset="0"/>
                            </a:rPr>
                          </m:ctrlPr>
                        </m:dPr>
                        <m:e>
                          <m:r>
                            <a:rPr lang="de-DE" b="0" i="1" smtClean="0">
                              <a:latin typeface="Cambria Math"/>
                            </a:rPr>
                            <m:t>1869</m:t>
                          </m:r>
                        </m:e>
                      </m:d>
                      <m:r>
                        <a:rPr lang="de-DE" b="0" i="1" smtClean="0">
                          <a:latin typeface="Cambria Math"/>
                        </a:rPr>
                        <m:t>=</m:t>
                      </m:r>
                      <m:r>
                        <a:rPr lang="de-DE" b="0" i="1" smtClean="0">
                          <a:latin typeface="Cambria Math"/>
                        </a:rPr>
                        <m:t>𝑑</m:t>
                      </m:r>
                      <m:acc>
                        <m:accPr>
                          <m:chr m:val="̅"/>
                          <m:ctrlPr>
                            <a:rPr lang="de-DE" b="0" i="1" smtClean="0">
                              <a:latin typeface="Cambria Math" panose="02040503050406030204" pitchFamily="18" charset="0"/>
                            </a:rPr>
                          </m:ctrlPr>
                        </m:accPr>
                        <m:e>
                          <m:r>
                            <a:rPr lang="de-DE" b="0" i="1" smtClean="0">
                              <a:latin typeface="Cambria Math"/>
                            </a:rPr>
                            <m:t>𝑐</m:t>
                          </m:r>
                        </m:e>
                      </m:acc>
                      <m:r>
                        <a:rPr lang="de-DE" b="0" i="1" smtClean="0">
                          <a:latin typeface="Cambria Math"/>
                        </a:rPr>
                        <m:t>,     </m:t>
                      </m:r>
                      <m:sSup>
                        <m:sSupPr>
                          <m:ctrlPr>
                            <a:rPr lang="de-DE" b="0" i="1" smtClean="0">
                              <a:latin typeface="Cambria Math" panose="02040503050406030204" pitchFamily="18" charset="0"/>
                            </a:rPr>
                          </m:ctrlPr>
                        </m:sSupPr>
                        <m:e>
                          <m:r>
                            <a:rPr lang="de-DE" b="0" i="1" smtClean="0">
                              <a:latin typeface="Cambria Math"/>
                            </a:rPr>
                            <m:t>𝐷</m:t>
                          </m:r>
                        </m:e>
                        <m:sup>
                          <m:r>
                            <a:rPr lang="de-DE" b="0" i="1" smtClean="0">
                              <a:latin typeface="Cambria Math"/>
                            </a:rPr>
                            <m:t>0</m:t>
                          </m:r>
                        </m:sup>
                      </m:sSup>
                      <m:d>
                        <m:dPr>
                          <m:ctrlPr>
                            <a:rPr lang="de-DE" b="0" i="1" smtClean="0">
                              <a:latin typeface="Cambria Math" panose="02040503050406030204" pitchFamily="18" charset="0"/>
                            </a:rPr>
                          </m:ctrlPr>
                        </m:dPr>
                        <m:e>
                          <m:r>
                            <a:rPr lang="de-DE" b="0" i="1" smtClean="0">
                              <a:latin typeface="Cambria Math"/>
                            </a:rPr>
                            <m:t>1865</m:t>
                          </m:r>
                        </m:e>
                      </m:d>
                      <m:r>
                        <a:rPr lang="de-DE" b="0" i="1" smtClean="0">
                          <a:latin typeface="Cambria Math"/>
                        </a:rPr>
                        <m:t>=</m:t>
                      </m:r>
                      <m:r>
                        <a:rPr lang="de-DE" b="0" i="1" smtClean="0">
                          <a:latin typeface="Cambria Math"/>
                        </a:rPr>
                        <m:t>𝑐𝑢</m:t>
                      </m:r>
                    </m:oMath>
                  </m:oMathPara>
                </a14:m>
                <a:endParaRPr lang="en-US" dirty="0"/>
              </a:p>
            </p:txBody>
          </p:sp>
        </mc:Choice>
        <mc:Fallback xmlns="">
          <p:sp>
            <p:nvSpPr>
              <p:cNvPr id="10" name="Textfeld 9"/>
              <p:cNvSpPr txBox="1">
                <a:spLocks noRot="1" noChangeAspect="1" noMove="1" noResize="1" noEditPoints="1" noAdjustHandles="1" noChangeArrowheads="1" noChangeShapeType="1" noTextEdit="1"/>
              </p:cNvSpPr>
              <p:nvPr/>
            </p:nvSpPr>
            <p:spPr>
              <a:xfrm>
                <a:off x="2520000" y="4500000"/>
                <a:ext cx="3970318" cy="369332"/>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feld 8"/>
              <p:cNvSpPr txBox="1"/>
              <p:nvPr/>
            </p:nvSpPr>
            <p:spPr>
              <a:xfrm>
                <a:off x="3688803" y="5044534"/>
                <a:ext cx="189045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ea typeface="Cambria Math"/>
                            </a:rPr>
                          </m:ctrlPr>
                        </m:sSubSupPr>
                        <m:e>
                          <m:r>
                            <m:rPr>
                              <m:sty m:val="p"/>
                            </m:rPr>
                            <a:rPr lang="el-GR" i="1" smtClean="0">
                              <a:latin typeface="Cambria Math"/>
                              <a:ea typeface="Cambria Math"/>
                            </a:rPr>
                            <m:t>Λ</m:t>
                          </m:r>
                        </m:e>
                        <m:sub>
                          <m:r>
                            <a:rPr lang="de-DE" b="0" i="1" smtClean="0">
                              <a:latin typeface="Cambria Math"/>
                            </a:rPr>
                            <m:t>𝑐</m:t>
                          </m:r>
                        </m:sub>
                        <m:sup>
                          <m:r>
                            <a:rPr lang="de-DE" b="0" i="1" smtClean="0">
                              <a:latin typeface="Cambria Math"/>
                            </a:rPr>
                            <m:t>+</m:t>
                          </m:r>
                        </m:sup>
                      </m:sSubSup>
                      <m:d>
                        <m:dPr>
                          <m:ctrlPr>
                            <a:rPr lang="en-US" i="1" smtClean="0">
                              <a:latin typeface="Cambria Math" panose="02040503050406030204" pitchFamily="18" charset="0"/>
                            </a:rPr>
                          </m:ctrlPr>
                        </m:dPr>
                        <m:e>
                          <m:r>
                            <a:rPr lang="de-DE" b="0" i="1" smtClean="0">
                              <a:latin typeface="Cambria Math"/>
                            </a:rPr>
                            <m:t>2285</m:t>
                          </m:r>
                        </m:e>
                      </m:d>
                      <m:r>
                        <a:rPr lang="de-DE" b="0" i="1" smtClean="0">
                          <a:latin typeface="Cambria Math"/>
                        </a:rPr>
                        <m:t>=</m:t>
                      </m:r>
                      <m:r>
                        <a:rPr lang="de-DE" b="0" i="1" smtClean="0">
                          <a:latin typeface="Cambria Math"/>
                        </a:rPr>
                        <m:t>𝑢𝑑𝑐</m:t>
                      </m:r>
                    </m:oMath>
                  </m:oMathPara>
                </a14:m>
                <a:endParaRPr lang="en-US" dirty="0"/>
              </a:p>
            </p:txBody>
          </p:sp>
        </mc:Choice>
        <mc:Fallback xmlns="">
          <p:sp>
            <p:nvSpPr>
              <p:cNvPr id="9" name="Textfeld 8"/>
              <p:cNvSpPr txBox="1">
                <a:spLocks noRot="1" noChangeAspect="1" noMove="1" noResize="1" noEditPoints="1" noAdjustHandles="1" noChangeArrowheads="1" noChangeShapeType="1" noTextEdit="1"/>
              </p:cNvSpPr>
              <p:nvPr/>
            </p:nvSpPr>
            <p:spPr>
              <a:xfrm>
                <a:off x="3688803" y="5044534"/>
                <a:ext cx="1890454" cy="369332"/>
              </a:xfrm>
              <a:prstGeom prst="rect">
                <a:avLst/>
              </a:prstGeom>
              <a:blipFill rotWithShape="1">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0341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Status in 1975</a:t>
            </a:r>
          </a:p>
        </p:txBody>
      </p:sp>
      <p:sp>
        <p:nvSpPr>
          <p:cNvPr id="33" name="Textfeld 32"/>
          <p:cNvSpPr txBox="1"/>
          <p:nvPr/>
        </p:nvSpPr>
        <p:spPr>
          <a:xfrm>
            <a:off x="720000" y="6300000"/>
            <a:ext cx="1083951" cy="246221"/>
          </a:xfrm>
          <a:prstGeom prst="rect">
            <a:avLst/>
          </a:prstGeom>
          <a:noFill/>
        </p:spPr>
        <p:txBody>
          <a:bodyPr wrap="none" rtlCol="0">
            <a:spAutoFit/>
          </a:bodyPr>
          <a:lstStyle/>
          <a:p>
            <a:r>
              <a:rPr lang="en-US" sz="1000" dirty="0">
                <a:latin typeface="Times New Roman" panose="02020603050405020304" pitchFamily="18" charset="0"/>
                <a:cs typeface="Times New Roman" panose="02020603050405020304" pitchFamily="18" charset="0"/>
              </a:rPr>
              <a:t>Nobel Prize 2008</a:t>
            </a:r>
          </a:p>
        </p:txBody>
      </p:sp>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096" y="1260000"/>
            <a:ext cx="3914286" cy="30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eck 16"/>
          <p:cNvSpPr/>
          <p:nvPr/>
        </p:nvSpPr>
        <p:spPr>
          <a:xfrm>
            <a:off x="7488000" y="2034000"/>
            <a:ext cx="756000" cy="756000"/>
          </a:xfrm>
          <a:prstGeom prst="rect">
            <a:avLst/>
          </a:prstGeom>
          <a:solidFill>
            <a:srgbClr val="0000CC">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feld 17"/>
          <p:cNvSpPr txBox="1"/>
          <p:nvPr/>
        </p:nvSpPr>
        <p:spPr>
          <a:xfrm>
            <a:off x="2123728" y="1052736"/>
            <a:ext cx="1691489" cy="369332"/>
          </a:xfrm>
          <a:prstGeom prst="rect">
            <a:avLst/>
          </a:prstGeom>
          <a:noFill/>
        </p:spPr>
        <p:txBody>
          <a:bodyPr wrap="none" rtlCol="0">
            <a:spAutoFit/>
          </a:bodyPr>
          <a:lstStyle/>
          <a:p>
            <a:r>
              <a:rPr lang="en-US" dirty="0">
                <a:solidFill>
                  <a:srgbClr val="0000CC"/>
                </a:solidFill>
              </a:rPr>
              <a:t>known fermions</a:t>
            </a:r>
          </a:p>
        </p:txBody>
      </p:sp>
      <p:cxnSp>
        <p:nvCxnSpPr>
          <p:cNvPr id="21" name="Gerade Verbindung mit Pfeil 20"/>
          <p:cNvCxnSpPr/>
          <p:nvPr/>
        </p:nvCxnSpPr>
        <p:spPr>
          <a:xfrm>
            <a:off x="3815217" y="1296000"/>
            <a:ext cx="1044815" cy="319390"/>
          </a:xfrm>
          <a:prstGeom prst="straightConnector1">
            <a:avLst/>
          </a:prstGeom>
          <a:ln w="25400">
            <a:solidFill>
              <a:srgbClr val="0000CC"/>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Rechteck 7"/>
          <p:cNvSpPr/>
          <p:nvPr/>
        </p:nvSpPr>
        <p:spPr>
          <a:xfrm>
            <a:off x="5004000" y="1296000"/>
            <a:ext cx="1793174" cy="3123210"/>
          </a:xfrm>
          <a:prstGeom prst="rect">
            <a:avLst/>
          </a:prstGeom>
          <a:solidFill>
            <a:srgbClr val="0000CC">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804" y="1571208"/>
            <a:ext cx="3681413"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p:cNvSpPr txBox="1"/>
          <p:nvPr/>
        </p:nvSpPr>
        <p:spPr>
          <a:xfrm>
            <a:off x="720000" y="3960000"/>
            <a:ext cx="2640466" cy="369332"/>
          </a:xfrm>
          <a:prstGeom prst="rect">
            <a:avLst/>
          </a:prstGeom>
          <a:noFill/>
        </p:spPr>
        <p:txBody>
          <a:bodyPr wrap="none" rtlCol="0">
            <a:spAutoFit/>
          </a:bodyPr>
          <a:lstStyle/>
          <a:p>
            <a:r>
              <a:rPr lang="en-US" dirty="0">
                <a:solidFill>
                  <a:srgbClr val="0000CC"/>
                </a:solidFill>
              </a:rPr>
              <a:t>no anti-matter in universe!</a:t>
            </a:r>
          </a:p>
        </p:txBody>
      </p:sp>
      <p:sp>
        <p:nvSpPr>
          <p:cNvPr id="11" name="Textfeld 10"/>
          <p:cNvSpPr txBox="1"/>
          <p:nvPr/>
        </p:nvSpPr>
        <p:spPr>
          <a:xfrm>
            <a:off x="360000" y="4500000"/>
            <a:ext cx="3693575" cy="523220"/>
          </a:xfrm>
          <a:prstGeom prst="rect">
            <a:avLst/>
          </a:prstGeom>
          <a:noFill/>
        </p:spPr>
        <p:txBody>
          <a:bodyPr wrap="none" rtlCol="0">
            <a:spAutoFit/>
          </a:bodyPr>
          <a:lstStyle/>
          <a:p>
            <a:pPr algn="ctr"/>
            <a:r>
              <a:rPr lang="en-US" sz="1400" dirty="0"/>
              <a:t>Charge and Parity Conservation must be broken!</a:t>
            </a:r>
          </a:p>
          <a:p>
            <a:pPr algn="ctr"/>
            <a:r>
              <a:rPr lang="en-US" sz="1400" dirty="0"/>
              <a:t>(2</a:t>
            </a:r>
            <a:r>
              <a:rPr lang="en-US" sz="1400" baseline="30000" dirty="0"/>
              <a:t>nd</a:t>
            </a:r>
            <a:r>
              <a:rPr lang="en-US" sz="1400" dirty="0"/>
              <a:t> A. </a:t>
            </a:r>
            <a:r>
              <a:rPr lang="en-US" sz="1400" dirty="0" err="1"/>
              <a:t>Sakharovs</a:t>
            </a:r>
            <a:r>
              <a:rPr lang="en-US" sz="1400" dirty="0"/>
              <a:t> condition)</a:t>
            </a:r>
          </a:p>
        </p:txBody>
      </p:sp>
      <p:sp>
        <p:nvSpPr>
          <p:cNvPr id="12" name="Textfeld 11"/>
          <p:cNvSpPr txBox="1"/>
          <p:nvPr/>
        </p:nvSpPr>
        <p:spPr>
          <a:xfrm>
            <a:off x="540000" y="5184000"/>
            <a:ext cx="6603090" cy="646331"/>
          </a:xfrm>
          <a:prstGeom prst="rect">
            <a:avLst/>
          </a:prstGeom>
          <a:noFill/>
        </p:spPr>
        <p:txBody>
          <a:bodyPr wrap="none" rtlCol="0">
            <a:spAutoFit/>
          </a:bodyPr>
          <a:lstStyle/>
          <a:p>
            <a:r>
              <a:rPr lang="en-US" b="1" dirty="0"/>
              <a:t>→ third quark family </a:t>
            </a:r>
            <a:r>
              <a:rPr lang="en-US" dirty="0"/>
              <a:t>could explain matter – anti-matter asymmetry</a:t>
            </a:r>
          </a:p>
          <a:p>
            <a:r>
              <a:rPr lang="en-US" dirty="0" err="1"/>
              <a:t>Nambu</a:t>
            </a:r>
            <a:r>
              <a:rPr lang="en-US" dirty="0"/>
              <a:t>, Kobayashi, </a:t>
            </a:r>
            <a:r>
              <a:rPr lang="en-US" dirty="0" err="1"/>
              <a:t>Maskawa</a:t>
            </a:r>
            <a:endParaRPr lang="en-US" dirty="0"/>
          </a:p>
        </p:txBody>
      </p:sp>
      <p:sp>
        <p:nvSpPr>
          <p:cNvPr id="13" name="Textfeld 12"/>
          <p:cNvSpPr txBox="1"/>
          <p:nvPr/>
        </p:nvSpPr>
        <p:spPr>
          <a:xfrm>
            <a:off x="540000" y="5940000"/>
            <a:ext cx="5040162" cy="307777"/>
          </a:xfrm>
          <a:prstGeom prst="rect">
            <a:avLst/>
          </a:prstGeom>
          <a:noFill/>
        </p:spPr>
        <p:txBody>
          <a:bodyPr wrap="none" rtlCol="0">
            <a:spAutoFit/>
          </a:bodyPr>
          <a:lstStyle/>
          <a:p>
            <a:r>
              <a:rPr lang="en-US" sz="1400" dirty="0"/>
              <a:t>Note: particle physics and evolution of universe are closely related!</a:t>
            </a:r>
          </a:p>
        </p:txBody>
      </p:sp>
    </p:spTree>
    <p:extLst>
      <p:ext uri="{BB962C8B-B14F-4D97-AF65-F5344CB8AC3E}">
        <p14:creationId xmlns:p14="http://schemas.microsoft.com/office/powerpoint/2010/main" val="15666671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Discovery of Charm- and Bottom-Quark</a:t>
            </a:r>
          </a:p>
        </p:txBody>
      </p:sp>
      <p:sp>
        <p:nvSpPr>
          <p:cNvPr id="4" name="Textfeld 3"/>
          <p:cNvSpPr txBox="1"/>
          <p:nvPr/>
        </p:nvSpPr>
        <p:spPr>
          <a:xfrm>
            <a:off x="540000" y="720000"/>
            <a:ext cx="8411277" cy="369332"/>
          </a:xfrm>
          <a:prstGeom prst="rect">
            <a:avLst/>
          </a:prstGeom>
          <a:noFill/>
        </p:spPr>
        <p:txBody>
          <a:bodyPr wrap="none" rtlCol="0">
            <a:spAutoFit/>
          </a:bodyPr>
          <a:lstStyle/>
          <a:p>
            <a:r>
              <a:rPr lang="en-US" dirty="0"/>
              <a:t>Even heavier charmed mesons were found – those which contained strange quark as well:</a:t>
            </a:r>
          </a:p>
        </p:txBody>
      </p:sp>
      <mc:AlternateContent xmlns:mc="http://schemas.openxmlformats.org/markup-compatibility/2006" xmlns:a14="http://schemas.microsoft.com/office/drawing/2010/main">
        <mc:Choice Requires="a14">
          <p:sp>
            <p:nvSpPr>
              <p:cNvPr id="6" name="Textfeld 5"/>
              <p:cNvSpPr txBox="1"/>
              <p:nvPr/>
            </p:nvSpPr>
            <p:spPr>
              <a:xfrm>
                <a:off x="2880000" y="1109803"/>
                <a:ext cx="38145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de-DE" b="0" i="1" smtClean="0">
                              <a:latin typeface="Cambria Math"/>
                            </a:rPr>
                            <m:t>𝐷</m:t>
                          </m:r>
                        </m:e>
                        <m:sub>
                          <m:r>
                            <a:rPr lang="de-DE" b="0" i="1" smtClean="0">
                              <a:latin typeface="Cambria Math"/>
                            </a:rPr>
                            <m:t>𝑆</m:t>
                          </m:r>
                        </m:sub>
                        <m:sup>
                          <m:r>
                            <a:rPr lang="de-DE" b="0" i="1" smtClean="0">
                              <a:latin typeface="Cambria Math"/>
                            </a:rPr>
                            <m:t>+</m:t>
                          </m:r>
                        </m:sup>
                      </m:sSubSup>
                      <m:d>
                        <m:dPr>
                          <m:ctrlPr>
                            <a:rPr lang="en-US" i="1" smtClean="0">
                              <a:latin typeface="Cambria Math" panose="02040503050406030204" pitchFamily="18" charset="0"/>
                            </a:rPr>
                          </m:ctrlPr>
                        </m:dPr>
                        <m:e>
                          <m:r>
                            <a:rPr lang="de-DE" b="0" i="1" smtClean="0">
                              <a:latin typeface="Cambria Math"/>
                            </a:rPr>
                            <m:t>1969</m:t>
                          </m:r>
                        </m:e>
                      </m:d>
                      <m:r>
                        <a:rPr lang="de-DE" b="0" i="1" smtClean="0">
                          <a:latin typeface="Cambria Math"/>
                        </a:rPr>
                        <m:t>=</m:t>
                      </m:r>
                      <m:r>
                        <a:rPr lang="de-DE" b="0" i="1" smtClean="0">
                          <a:latin typeface="Cambria Math"/>
                        </a:rPr>
                        <m:t>𝑐</m:t>
                      </m:r>
                      <m:acc>
                        <m:accPr>
                          <m:chr m:val="̅"/>
                          <m:ctrlPr>
                            <a:rPr lang="de-DE" b="0" i="1" smtClean="0">
                              <a:latin typeface="Cambria Math" panose="02040503050406030204" pitchFamily="18" charset="0"/>
                            </a:rPr>
                          </m:ctrlPr>
                        </m:accPr>
                        <m:e>
                          <m:r>
                            <a:rPr lang="de-DE" b="0" i="1" smtClean="0">
                              <a:latin typeface="Cambria Math"/>
                            </a:rPr>
                            <m:t>𝑠</m:t>
                          </m:r>
                        </m:e>
                      </m:acc>
                      <m:r>
                        <a:rPr lang="de-DE" b="0" i="1" smtClean="0">
                          <a:latin typeface="Cambria Math"/>
                        </a:rPr>
                        <m:t>          </m:t>
                      </m:r>
                      <m:sSubSup>
                        <m:sSubSupPr>
                          <m:ctrlPr>
                            <a:rPr lang="de-DE" b="0" i="1" smtClean="0">
                              <a:latin typeface="Cambria Math" panose="02040503050406030204" pitchFamily="18" charset="0"/>
                            </a:rPr>
                          </m:ctrlPr>
                        </m:sSubSupPr>
                        <m:e>
                          <m:r>
                            <a:rPr lang="de-DE" b="0" i="1" smtClean="0">
                              <a:latin typeface="Cambria Math"/>
                            </a:rPr>
                            <m:t>𝐷</m:t>
                          </m:r>
                        </m:e>
                        <m:sub>
                          <m:r>
                            <a:rPr lang="de-DE" b="0" i="1" smtClean="0">
                              <a:latin typeface="Cambria Math"/>
                            </a:rPr>
                            <m:t>𝑆</m:t>
                          </m:r>
                        </m:sub>
                        <m:sup>
                          <m:r>
                            <a:rPr lang="de-DE" b="0" i="1" smtClean="0">
                              <a:latin typeface="Cambria Math"/>
                            </a:rPr>
                            <m:t>−</m:t>
                          </m:r>
                        </m:sup>
                      </m:sSubSup>
                      <m:d>
                        <m:dPr>
                          <m:ctrlPr>
                            <a:rPr lang="de-DE" b="0" i="1" smtClean="0">
                              <a:latin typeface="Cambria Math" panose="02040503050406030204" pitchFamily="18" charset="0"/>
                            </a:rPr>
                          </m:ctrlPr>
                        </m:dPr>
                        <m:e>
                          <m:r>
                            <a:rPr lang="de-DE" b="0" i="1" smtClean="0">
                              <a:latin typeface="Cambria Math"/>
                            </a:rPr>
                            <m:t>1969</m:t>
                          </m:r>
                        </m:e>
                      </m:d>
                      <m:r>
                        <a:rPr lang="de-DE" b="0" i="1" smtClean="0">
                          <a:latin typeface="Cambria Math"/>
                        </a:rPr>
                        <m:t>=</m:t>
                      </m:r>
                      <m:r>
                        <a:rPr lang="de-DE" b="0" i="1" smtClean="0">
                          <a:latin typeface="Cambria Math"/>
                        </a:rPr>
                        <m:t>𝑠</m:t>
                      </m:r>
                      <m:acc>
                        <m:accPr>
                          <m:chr m:val="̅"/>
                          <m:ctrlPr>
                            <a:rPr lang="de-DE" b="0" i="1" smtClean="0">
                              <a:latin typeface="Cambria Math" panose="02040503050406030204" pitchFamily="18" charset="0"/>
                            </a:rPr>
                          </m:ctrlPr>
                        </m:accPr>
                        <m:e>
                          <m:r>
                            <a:rPr lang="de-DE" b="0" i="1" smtClean="0">
                              <a:latin typeface="Cambria Math"/>
                            </a:rPr>
                            <m:t>𝑐</m:t>
                          </m:r>
                        </m:e>
                      </m:acc>
                    </m:oMath>
                  </m:oMathPara>
                </a14:m>
                <a:endParaRPr lang="en-US" dirty="0"/>
              </a:p>
            </p:txBody>
          </p:sp>
        </mc:Choice>
        <mc:Fallback xmlns="">
          <p:sp>
            <p:nvSpPr>
              <p:cNvPr id="6" name="Textfeld 5"/>
              <p:cNvSpPr txBox="1">
                <a:spLocks noRot="1" noChangeAspect="1" noMove="1" noResize="1" noEditPoints="1" noAdjustHandles="1" noChangeArrowheads="1" noChangeShapeType="1" noTextEdit="1"/>
              </p:cNvSpPr>
              <p:nvPr/>
            </p:nvSpPr>
            <p:spPr>
              <a:xfrm>
                <a:off x="2880000" y="1109803"/>
                <a:ext cx="3814506" cy="369332"/>
              </a:xfrm>
              <a:prstGeom prst="rect">
                <a:avLst/>
              </a:prstGeom>
              <a:blipFill rotWithShape="1">
                <a:blip r:embed="rId3"/>
                <a:stretch>
                  <a:fillRect r="-6230" b="-1639"/>
                </a:stretch>
              </a:blipFill>
            </p:spPr>
            <p:txBody>
              <a:bodyPr/>
              <a:lstStyle/>
              <a:p>
                <a:r>
                  <a:rPr lang="en-US">
                    <a:noFill/>
                  </a:rPr>
                  <a:t> </a:t>
                </a:r>
              </a:p>
            </p:txBody>
          </p:sp>
        </mc:Fallback>
      </mc:AlternateContent>
      <p:sp>
        <p:nvSpPr>
          <p:cNvPr id="11" name="Textfeld 10"/>
          <p:cNvSpPr txBox="1"/>
          <p:nvPr/>
        </p:nvSpPr>
        <p:spPr>
          <a:xfrm>
            <a:off x="540000" y="1620000"/>
            <a:ext cx="8064448" cy="1723549"/>
          </a:xfrm>
          <a:prstGeom prst="rect">
            <a:avLst/>
          </a:prstGeom>
          <a:noFill/>
        </p:spPr>
        <p:txBody>
          <a:bodyPr wrap="square" rtlCol="0">
            <a:spAutoFit/>
          </a:bodyPr>
          <a:lstStyle/>
          <a:p>
            <a:r>
              <a:rPr lang="en-US" dirty="0"/>
              <a:t>Lifetimes of the lightest charmed particles are of order 10</a:t>
            </a:r>
            <a:r>
              <a:rPr lang="en-US" baseline="30000" dirty="0"/>
              <a:t>-13</a:t>
            </a:r>
            <a:r>
              <a:rPr lang="en-US" dirty="0"/>
              <a:t> s, well in the expected range of weak decays.</a:t>
            </a:r>
          </a:p>
          <a:p>
            <a:endParaRPr lang="en-US" sz="800" dirty="0"/>
          </a:p>
          <a:p>
            <a:pPr marL="285750" indent="-285750">
              <a:buFont typeface="Wingdings" panose="05000000000000000000" pitchFamily="2" charset="2"/>
              <a:buChar char="v"/>
            </a:pPr>
            <a:r>
              <a:rPr lang="en-US" dirty="0">
                <a:solidFill>
                  <a:srgbClr val="0000CC"/>
                </a:solidFill>
              </a:rPr>
              <a:t> </a:t>
            </a:r>
            <a:r>
              <a:rPr lang="en-US" dirty="0"/>
              <a:t>Discovery of “charmed” particles was a triumph for the electroweak theory, which demanded number of quarks and leptons to be equal.</a:t>
            </a:r>
          </a:p>
          <a:p>
            <a:endParaRPr lang="en-US" sz="800" dirty="0">
              <a:solidFill>
                <a:srgbClr val="0000CC"/>
              </a:solidFill>
            </a:endParaRPr>
          </a:p>
          <a:p>
            <a:r>
              <a:rPr lang="en-US" dirty="0"/>
              <a:t>In 1977, </a:t>
            </a:r>
            <a:r>
              <a:rPr lang="en-US" b="1" i="1" dirty="0">
                <a:solidFill>
                  <a:srgbClr val="0000CC"/>
                </a:solidFill>
              </a:rPr>
              <a:t>“beautiful” </a:t>
            </a:r>
            <a:r>
              <a:rPr lang="en-US" dirty="0"/>
              <a:t>mesons were discovered:</a:t>
            </a:r>
          </a:p>
        </p:txBody>
      </p:sp>
      <mc:AlternateContent xmlns:mc="http://schemas.openxmlformats.org/markup-compatibility/2006" xmlns:a14="http://schemas.microsoft.com/office/drawing/2010/main">
        <mc:Choice Requires="a14">
          <p:sp>
            <p:nvSpPr>
              <p:cNvPr id="12" name="Textfeld 11"/>
              <p:cNvSpPr txBox="1"/>
              <p:nvPr/>
            </p:nvSpPr>
            <p:spPr>
              <a:xfrm>
                <a:off x="2880000" y="3312000"/>
                <a:ext cx="1653594" cy="37542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a:rPr>
                        <m:t>𝑌</m:t>
                      </m:r>
                      <m:d>
                        <m:dPr>
                          <m:ctrlPr>
                            <a:rPr lang="de-DE" b="0" i="1" smtClean="0">
                              <a:latin typeface="Cambria Math" panose="02040503050406030204" pitchFamily="18" charset="0"/>
                            </a:rPr>
                          </m:ctrlPr>
                        </m:dPr>
                        <m:e>
                          <m:r>
                            <a:rPr lang="de-DE" b="0" i="1" smtClean="0">
                              <a:latin typeface="Cambria Math"/>
                            </a:rPr>
                            <m:t>9460</m:t>
                          </m:r>
                        </m:e>
                      </m:d>
                      <m:r>
                        <a:rPr lang="de-DE" b="0" i="1" smtClean="0">
                          <a:latin typeface="Cambria Math"/>
                        </a:rPr>
                        <m:t>=</m:t>
                      </m:r>
                      <m:r>
                        <a:rPr lang="de-DE" b="0" i="1" smtClean="0">
                          <a:latin typeface="Cambria Math"/>
                        </a:rPr>
                        <m:t>𝑏</m:t>
                      </m:r>
                      <m:acc>
                        <m:accPr>
                          <m:chr m:val="̅"/>
                          <m:ctrlPr>
                            <a:rPr lang="de-DE" b="0" i="1" smtClean="0">
                              <a:latin typeface="Cambria Math" panose="02040503050406030204" pitchFamily="18" charset="0"/>
                            </a:rPr>
                          </m:ctrlPr>
                        </m:accPr>
                        <m:e>
                          <m:r>
                            <a:rPr lang="de-DE" b="0" i="1" smtClean="0">
                              <a:latin typeface="Cambria Math"/>
                            </a:rPr>
                            <m:t>𝑏</m:t>
                          </m:r>
                        </m:e>
                      </m:acc>
                    </m:oMath>
                  </m:oMathPara>
                </a14:m>
                <a:endParaRPr lang="en-US" dirty="0"/>
              </a:p>
            </p:txBody>
          </p:sp>
        </mc:Choice>
        <mc:Fallback xmlns="">
          <p:sp>
            <p:nvSpPr>
              <p:cNvPr id="12" name="Textfeld 11"/>
              <p:cNvSpPr txBox="1">
                <a:spLocks noRot="1" noChangeAspect="1" noMove="1" noResize="1" noEditPoints="1" noAdjustHandles="1" noChangeArrowheads="1" noChangeShapeType="1" noTextEdit="1"/>
              </p:cNvSpPr>
              <p:nvPr/>
            </p:nvSpPr>
            <p:spPr>
              <a:xfrm>
                <a:off x="2880000" y="3312000"/>
                <a:ext cx="1653594" cy="375424"/>
              </a:xfrm>
              <a:prstGeom prst="rect">
                <a:avLst/>
              </a:prstGeom>
              <a:blipFill rotWithShape="1">
                <a:blip r:embed="rId4"/>
                <a:stretch>
                  <a:fillRect r="-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feld 12"/>
              <p:cNvSpPr txBox="1"/>
              <p:nvPr/>
            </p:nvSpPr>
            <p:spPr>
              <a:xfrm>
                <a:off x="2880000" y="3960000"/>
                <a:ext cx="3862339" cy="37542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de-DE" b="0" i="1" smtClean="0">
                              <a:latin typeface="Cambria Math"/>
                            </a:rPr>
                            <m:t>𝐵</m:t>
                          </m:r>
                        </m:e>
                        <m:sup>
                          <m:r>
                            <a:rPr lang="de-DE" b="0" i="1" smtClean="0">
                              <a:latin typeface="Cambria Math"/>
                            </a:rPr>
                            <m:t>+</m:t>
                          </m:r>
                        </m:sup>
                      </m:sSup>
                      <m:d>
                        <m:dPr>
                          <m:ctrlPr>
                            <a:rPr lang="en-US" i="1" smtClean="0">
                              <a:latin typeface="Cambria Math" panose="02040503050406030204" pitchFamily="18" charset="0"/>
                            </a:rPr>
                          </m:ctrlPr>
                        </m:dPr>
                        <m:e>
                          <m:r>
                            <a:rPr lang="de-DE" b="0" i="1" smtClean="0">
                              <a:latin typeface="Cambria Math"/>
                            </a:rPr>
                            <m:t>5279</m:t>
                          </m:r>
                        </m:e>
                      </m:d>
                      <m:r>
                        <a:rPr lang="de-DE" b="0" i="1" smtClean="0">
                          <a:latin typeface="Cambria Math"/>
                        </a:rPr>
                        <m:t>=</m:t>
                      </m:r>
                      <m:r>
                        <a:rPr lang="de-DE" b="0" i="1" smtClean="0">
                          <a:latin typeface="Cambria Math"/>
                        </a:rPr>
                        <m:t>𝑢</m:t>
                      </m:r>
                      <m:acc>
                        <m:accPr>
                          <m:chr m:val="̅"/>
                          <m:ctrlPr>
                            <a:rPr lang="de-DE" b="0" i="1" smtClean="0">
                              <a:latin typeface="Cambria Math" panose="02040503050406030204" pitchFamily="18" charset="0"/>
                            </a:rPr>
                          </m:ctrlPr>
                        </m:accPr>
                        <m:e>
                          <m:r>
                            <a:rPr lang="de-DE" b="0" i="1" smtClean="0">
                              <a:latin typeface="Cambria Math"/>
                            </a:rPr>
                            <m:t>𝑏</m:t>
                          </m:r>
                        </m:e>
                      </m:acc>
                      <m:r>
                        <a:rPr lang="de-DE" b="0" i="1" smtClean="0">
                          <a:latin typeface="Cambria Math"/>
                        </a:rPr>
                        <m:t>          </m:t>
                      </m:r>
                      <m:sSup>
                        <m:sSupPr>
                          <m:ctrlPr>
                            <a:rPr lang="de-DE" b="0" i="1" smtClean="0">
                              <a:latin typeface="Cambria Math" panose="02040503050406030204" pitchFamily="18" charset="0"/>
                            </a:rPr>
                          </m:ctrlPr>
                        </m:sSupPr>
                        <m:e>
                          <m:r>
                            <a:rPr lang="de-DE" b="0" i="1" smtClean="0">
                              <a:latin typeface="Cambria Math"/>
                            </a:rPr>
                            <m:t>𝐵</m:t>
                          </m:r>
                        </m:e>
                        <m:sup>
                          <m:r>
                            <a:rPr lang="de-DE" b="0" i="1" smtClean="0">
                              <a:latin typeface="Cambria Math"/>
                            </a:rPr>
                            <m:t>0</m:t>
                          </m:r>
                        </m:sup>
                      </m:sSup>
                      <m:d>
                        <m:dPr>
                          <m:ctrlPr>
                            <a:rPr lang="de-DE" b="0" i="1" smtClean="0">
                              <a:latin typeface="Cambria Math" panose="02040503050406030204" pitchFamily="18" charset="0"/>
                            </a:rPr>
                          </m:ctrlPr>
                        </m:dPr>
                        <m:e>
                          <m:r>
                            <a:rPr lang="de-DE" b="0" i="1" smtClean="0">
                              <a:latin typeface="Cambria Math"/>
                            </a:rPr>
                            <m:t>5279</m:t>
                          </m:r>
                        </m:e>
                      </m:d>
                      <m:r>
                        <a:rPr lang="de-DE" b="0" i="1" smtClean="0">
                          <a:latin typeface="Cambria Math"/>
                        </a:rPr>
                        <m:t>=</m:t>
                      </m:r>
                      <m:r>
                        <a:rPr lang="de-DE" b="0" i="1" smtClean="0">
                          <a:latin typeface="Cambria Math"/>
                        </a:rPr>
                        <m:t>𝑑</m:t>
                      </m:r>
                      <m:acc>
                        <m:accPr>
                          <m:chr m:val="̅"/>
                          <m:ctrlPr>
                            <a:rPr lang="de-DE" b="0" i="1" smtClean="0">
                              <a:latin typeface="Cambria Math" panose="02040503050406030204" pitchFamily="18" charset="0"/>
                            </a:rPr>
                          </m:ctrlPr>
                        </m:accPr>
                        <m:e>
                          <m:r>
                            <a:rPr lang="de-DE" b="0" i="1" smtClean="0">
                              <a:latin typeface="Cambria Math"/>
                            </a:rPr>
                            <m:t>𝑏</m:t>
                          </m:r>
                        </m:e>
                      </m:acc>
                    </m:oMath>
                  </m:oMathPara>
                </a14:m>
                <a:endParaRPr lang="en-US" dirty="0"/>
              </a:p>
            </p:txBody>
          </p:sp>
        </mc:Choice>
        <mc:Fallback xmlns="">
          <p:sp>
            <p:nvSpPr>
              <p:cNvPr id="13" name="Textfeld 12"/>
              <p:cNvSpPr txBox="1">
                <a:spLocks noRot="1" noChangeAspect="1" noMove="1" noResize="1" noEditPoints="1" noAdjustHandles="1" noChangeArrowheads="1" noChangeShapeType="1" noTextEdit="1"/>
              </p:cNvSpPr>
              <p:nvPr/>
            </p:nvSpPr>
            <p:spPr>
              <a:xfrm>
                <a:off x="2880000" y="3960000"/>
                <a:ext cx="3862339" cy="375424"/>
              </a:xfrm>
              <a:prstGeom prst="rect">
                <a:avLst/>
              </a:prstGeom>
              <a:blipFill rotWithShape="1">
                <a:blip r:embed="rId5"/>
                <a:stretch>
                  <a:fillRect r="-52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feld 13"/>
              <p:cNvSpPr txBox="1"/>
              <p:nvPr/>
            </p:nvSpPr>
            <p:spPr>
              <a:xfrm>
                <a:off x="2880000" y="4320000"/>
                <a:ext cx="3862339" cy="37542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de-DE" b="0" i="1" smtClean="0">
                              <a:latin typeface="Cambria Math"/>
                            </a:rPr>
                            <m:t>𝐵</m:t>
                          </m:r>
                        </m:e>
                        <m:sup>
                          <m:r>
                            <a:rPr lang="de-DE" b="0" i="1" smtClean="0">
                              <a:latin typeface="Cambria Math"/>
                            </a:rPr>
                            <m:t>−</m:t>
                          </m:r>
                        </m:sup>
                      </m:sSup>
                      <m:d>
                        <m:dPr>
                          <m:ctrlPr>
                            <a:rPr lang="en-US" i="1" smtClean="0">
                              <a:latin typeface="Cambria Math" panose="02040503050406030204" pitchFamily="18" charset="0"/>
                            </a:rPr>
                          </m:ctrlPr>
                        </m:dPr>
                        <m:e>
                          <m:r>
                            <a:rPr lang="de-DE" b="0" i="1" smtClean="0">
                              <a:latin typeface="Cambria Math"/>
                            </a:rPr>
                            <m:t>5279</m:t>
                          </m:r>
                        </m:e>
                      </m:d>
                      <m:r>
                        <a:rPr lang="de-DE" b="0" i="1" smtClean="0">
                          <a:latin typeface="Cambria Math"/>
                        </a:rPr>
                        <m:t>=</m:t>
                      </m:r>
                      <m:r>
                        <a:rPr lang="de-DE" b="0" i="1" smtClean="0">
                          <a:latin typeface="Cambria Math"/>
                        </a:rPr>
                        <m:t>𝑏</m:t>
                      </m:r>
                      <m:acc>
                        <m:accPr>
                          <m:chr m:val="̅"/>
                          <m:ctrlPr>
                            <a:rPr lang="de-DE" b="0" i="1" smtClean="0">
                              <a:latin typeface="Cambria Math" panose="02040503050406030204" pitchFamily="18" charset="0"/>
                            </a:rPr>
                          </m:ctrlPr>
                        </m:accPr>
                        <m:e>
                          <m:r>
                            <a:rPr lang="de-DE" b="0" i="1" smtClean="0">
                              <a:latin typeface="Cambria Math"/>
                            </a:rPr>
                            <m:t>𝑢</m:t>
                          </m:r>
                        </m:e>
                      </m:acc>
                      <m:r>
                        <a:rPr lang="de-DE" b="0" i="1" smtClean="0">
                          <a:latin typeface="Cambria Math"/>
                        </a:rPr>
                        <m:t>          </m:t>
                      </m:r>
                      <m:sSup>
                        <m:sSupPr>
                          <m:ctrlPr>
                            <a:rPr lang="de-DE" b="0" i="1" smtClean="0">
                              <a:latin typeface="Cambria Math" panose="02040503050406030204" pitchFamily="18" charset="0"/>
                            </a:rPr>
                          </m:ctrlPr>
                        </m:sSupPr>
                        <m:e>
                          <m:r>
                            <a:rPr lang="de-DE" b="0" i="1" smtClean="0">
                              <a:latin typeface="Cambria Math"/>
                            </a:rPr>
                            <m:t>𝐵</m:t>
                          </m:r>
                        </m:e>
                        <m:sup>
                          <m:r>
                            <a:rPr lang="de-DE" b="0" i="1" smtClean="0">
                              <a:latin typeface="Cambria Math"/>
                            </a:rPr>
                            <m:t>0</m:t>
                          </m:r>
                        </m:sup>
                      </m:sSup>
                      <m:d>
                        <m:dPr>
                          <m:ctrlPr>
                            <a:rPr lang="de-DE" b="0" i="1" smtClean="0">
                              <a:latin typeface="Cambria Math" panose="02040503050406030204" pitchFamily="18" charset="0"/>
                            </a:rPr>
                          </m:ctrlPr>
                        </m:dPr>
                        <m:e>
                          <m:r>
                            <a:rPr lang="de-DE" b="0" i="1" smtClean="0">
                              <a:latin typeface="Cambria Math"/>
                            </a:rPr>
                            <m:t>5279</m:t>
                          </m:r>
                        </m:e>
                      </m:d>
                      <m:r>
                        <a:rPr lang="de-DE" b="0" i="1" smtClean="0">
                          <a:latin typeface="Cambria Math"/>
                        </a:rPr>
                        <m:t>=</m:t>
                      </m:r>
                      <m:r>
                        <a:rPr lang="de-DE" b="0" i="1" smtClean="0">
                          <a:latin typeface="Cambria Math"/>
                        </a:rPr>
                        <m:t>𝑏</m:t>
                      </m:r>
                      <m:acc>
                        <m:accPr>
                          <m:chr m:val="̅"/>
                          <m:ctrlPr>
                            <a:rPr lang="de-DE" b="0" i="1" smtClean="0">
                              <a:latin typeface="Cambria Math" panose="02040503050406030204" pitchFamily="18" charset="0"/>
                            </a:rPr>
                          </m:ctrlPr>
                        </m:accPr>
                        <m:e>
                          <m:r>
                            <a:rPr lang="de-DE" b="0" i="1" smtClean="0">
                              <a:latin typeface="Cambria Math"/>
                            </a:rPr>
                            <m:t>𝑑</m:t>
                          </m:r>
                        </m:e>
                      </m:acc>
                    </m:oMath>
                  </m:oMathPara>
                </a14:m>
                <a:endParaRPr lang="en-US" dirty="0"/>
              </a:p>
            </p:txBody>
          </p:sp>
        </mc:Choice>
        <mc:Fallback xmlns="">
          <p:sp>
            <p:nvSpPr>
              <p:cNvPr id="14" name="Textfeld 13"/>
              <p:cNvSpPr txBox="1">
                <a:spLocks noRot="1" noChangeAspect="1" noMove="1" noResize="1" noEditPoints="1" noAdjustHandles="1" noChangeArrowheads="1" noChangeShapeType="1" noTextEdit="1"/>
              </p:cNvSpPr>
              <p:nvPr/>
            </p:nvSpPr>
            <p:spPr>
              <a:xfrm>
                <a:off x="2880000" y="4320000"/>
                <a:ext cx="3862339" cy="375424"/>
              </a:xfrm>
              <a:prstGeom prst="rect">
                <a:avLst/>
              </a:prstGeom>
              <a:blipFill rotWithShape="1">
                <a:blip r:embed="rId6"/>
                <a:stretch>
                  <a:fillRect r="-58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feld 14"/>
              <p:cNvSpPr txBox="1"/>
              <p:nvPr/>
            </p:nvSpPr>
            <p:spPr>
              <a:xfrm>
                <a:off x="540000" y="5040000"/>
                <a:ext cx="4380430" cy="382028"/>
              </a:xfrm>
              <a:prstGeom prst="rect">
                <a:avLst/>
              </a:prstGeom>
              <a:noFill/>
            </p:spPr>
            <p:txBody>
              <a:bodyPr wrap="none" rtlCol="0">
                <a:spAutoFit/>
              </a:bodyPr>
              <a:lstStyle/>
              <a:p>
                <a:r>
                  <a:rPr lang="en-US" dirty="0"/>
                  <a:t>and the lightest b-baryon:   </a:t>
                </a:r>
                <a14:m>
                  <m:oMath xmlns:m="http://schemas.openxmlformats.org/officeDocument/2006/math">
                    <m:sSubSup>
                      <m:sSubSupPr>
                        <m:ctrlPr>
                          <a:rPr lang="en-US" i="1" smtClean="0">
                            <a:latin typeface="Cambria Math" panose="02040503050406030204" pitchFamily="18" charset="0"/>
                            <a:ea typeface="Cambria Math"/>
                          </a:rPr>
                        </m:ctrlPr>
                      </m:sSubSupPr>
                      <m:e>
                        <m:r>
                          <m:rPr>
                            <m:sty m:val="p"/>
                          </m:rPr>
                          <a:rPr lang="el-GR" i="1" smtClean="0">
                            <a:latin typeface="Cambria Math"/>
                            <a:ea typeface="Cambria Math"/>
                          </a:rPr>
                          <m:t>Λ</m:t>
                        </m:r>
                      </m:e>
                      <m:sub>
                        <m:r>
                          <a:rPr lang="de-DE" b="0" i="1" smtClean="0">
                            <a:latin typeface="Cambria Math"/>
                          </a:rPr>
                          <m:t>𝑏</m:t>
                        </m:r>
                      </m:sub>
                      <m:sup>
                        <m:r>
                          <a:rPr lang="de-DE" b="0" i="1" smtClean="0">
                            <a:latin typeface="Cambria Math"/>
                          </a:rPr>
                          <m:t>0</m:t>
                        </m:r>
                      </m:sup>
                    </m:sSubSup>
                    <m:d>
                      <m:dPr>
                        <m:ctrlPr>
                          <a:rPr lang="en-US" i="1" smtClean="0">
                            <a:latin typeface="Cambria Math" panose="02040503050406030204" pitchFamily="18" charset="0"/>
                          </a:rPr>
                        </m:ctrlPr>
                      </m:dPr>
                      <m:e>
                        <m:r>
                          <a:rPr lang="de-DE" b="0" i="1" smtClean="0">
                            <a:latin typeface="Cambria Math"/>
                          </a:rPr>
                          <m:t>5461</m:t>
                        </m:r>
                      </m:e>
                    </m:d>
                    <m:r>
                      <a:rPr lang="de-DE" b="0" i="1" smtClean="0">
                        <a:latin typeface="Cambria Math"/>
                      </a:rPr>
                      <m:t>=</m:t>
                    </m:r>
                    <m:r>
                      <a:rPr lang="de-DE" b="0" i="1" smtClean="0">
                        <a:latin typeface="Cambria Math"/>
                      </a:rPr>
                      <m:t>𝑢𝑑𝑏</m:t>
                    </m:r>
                  </m:oMath>
                </a14:m>
                <a:endParaRPr lang="en-US" dirty="0"/>
              </a:p>
            </p:txBody>
          </p:sp>
        </mc:Choice>
        <mc:Fallback xmlns="">
          <p:sp>
            <p:nvSpPr>
              <p:cNvPr id="15" name="Textfeld 14"/>
              <p:cNvSpPr txBox="1">
                <a:spLocks noRot="1" noChangeAspect="1" noMove="1" noResize="1" noEditPoints="1" noAdjustHandles="1" noChangeArrowheads="1" noChangeShapeType="1" noTextEdit="1"/>
              </p:cNvSpPr>
              <p:nvPr/>
            </p:nvSpPr>
            <p:spPr>
              <a:xfrm>
                <a:off x="540000" y="5040000"/>
                <a:ext cx="4380430" cy="382028"/>
              </a:xfrm>
              <a:prstGeom prst="rect">
                <a:avLst/>
              </a:prstGeom>
              <a:blipFill rotWithShape="1">
                <a:blip r:embed="rId7"/>
                <a:stretch>
                  <a:fillRect l="-1253" t="-4839" b="-25806"/>
                </a:stretch>
              </a:blipFill>
            </p:spPr>
            <p:txBody>
              <a:bodyPr/>
              <a:lstStyle/>
              <a:p>
                <a:r>
                  <a:rPr lang="en-US">
                    <a:noFill/>
                  </a:rPr>
                  <a:t> </a:t>
                </a:r>
              </a:p>
            </p:txBody>
          </p:sp>
        </mc:Fallback>
      </mc:AlternateContent>
      <p:sp>
        <p:nvSpPr>
          <p:cNvPr id="16" name="Textfeld 15"/>
          <p:cNvSpPr txBox="1"/>
          <p:nvPr/>
        </p:nvSpPr>
        <p:spPr>
          <a:xfrm>
            <a:off x="540000" y="5760000"/>
            <a:ext cx="7019870" cy="369332"/>
          </a:xfrm>
          <a:prstGeom prst="rect">
            <a:avLst/>
          </a:prstGeom>
          <a:noFill/>
        </p:spPr>
        <p:txBody>
          <a:bodyPr wrap="none" rtlCol="0">
            <a:spAutoFit/>
          </a:bodyPr>
          <a:lstStyle/>
          <a:p>
            <a:r>
              <a:rPr lang="en-US" dirty="0">
                <a:solidFill>
                  <a:srgbClr val="FF0000"/>
                </a:solidFill>
              </a:rPr>
              <a:t>And this is the limit: top-quark is too unstable to form observable hadrons</a:t>
            </a:r>
          </a:p>
        </p:txBody>
      </p:sp>
    </p:spTree>
    <p:extLst>
      <p:ext uri="{BB962C8B-B14F-4D97-AF65-F5344CB8AC3E}">
        <p14:creationId xmlns:p14="http://schemas.microsoft.com/office/powerpoint/2010/main" val="16913289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Discovery of the Third Family</a:t>
            </a:r>
          </a:p>
        </p:txBody>
      </p:sp>
      <p:sp>
        <p:nvSpPr>
          <p:cNvPr id="3" name="Textfeld 2"/>
          <p:cNvSpPr txBox="1"/>
          <p:nvPr/>
        </p:nvSpPr>
        <p:spPr>
          <a:xfrm>
            <a:off x="540000" y="720000"/>
            <a:ext cx="5748369" cy="369332"/>
          </a:xfrm>
          <a:prstGeom prst="rect">
            <a:avLst/>
          </a:prstGeom>
          <a:noFill/>
        </p:spPr>
        <p:txBody>
          <a:bodyPr wrap="none" rtlCol="0">
            <a:spAutoFit/>
          </a:bodyPr>
          <a:lstStyle/>
          <a:p>
            <a:r>
              <a:rPr lang="en-US" b="1" dirty="0">
                <a:solidFill>
                  <a:srgbClr val="0000CC"/>
                </a:solidFill>
              </a:rPr>
              <a:t>Tau Lepton </a:t>
            </a:r>
            <a:r>
              <a:rPr lang="en-US" dirty="0"/>
              <a:t>discovered by MARK1 at SPEAR (1974-1976)</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000" y="1260000"/>
            <a:ext cx="3709035" cy="3726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4" name="Textfeld 3"/>
              <p:cNvSpPr txBox="1"/>
              <p:nvPr/>
            </p:nvSpPr>
            <p:spPr>
              <a:xfrm>
                <a:off x="5040000" y="1556792"/>
                <a:ext cx="204960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400" i="1" smtClean="0">
                              <a:latin typeface="Cambria Math" panose="02040503050406030204" pitchFamily="18" charset="0"/>
                            </a:rPr>
                          </m:ctrlPr>
                        </m:sSupPr>
                        <m:e>
                          <m:r>
                            <a:rPr lang="de-DE" sz="2400" b="0" i="1" smtClean="0">
                              <a:latin typeface="Cambria Math"/>
                            </a:rPr>
                            <m:t>𝑒</m:t>
                          </m:r>
                        </m:e>
                        <m:sup>
                          <m:r>
                            <a:rPr lang="de-DE" sz="2400" b="0" i="1" smtClean="0">
                              <a:latin typeface="Cambria Math"/>
                            </a:rPr>
                            <m:t>+</m:t>
                          </m:r>
                        </m:sup>
                      </m:sSup>
                      <m:sSup>
                        <m:sSupPr>
                          <m:ctrlPr>
                            <a:rPr lang="en-US" sz="2400" i="1" smtClean="0">
                              <a:latin typeface="Cambria Math" panose="02040503050406030204" pitchFamily="18" charset="0"/>
                            </a:rPr>
                          </m:ctrlPr>
                        </m:sSupPr>
                        <m:e>
                          <m:r>
                            <a:rPr lang="de-DE" sz="2400" b="0" i="1" smtClean="0">
                              <a:latin typeface="Cambria Math"/>
                            </a:rPr>
                            <m:t>𝑒</m:t>
                          </m:r>
                        </m:e>
                        <m:sup>
                          <m:r>
                            <a:rPr lang="de-DE" sz="2400" b="0" i="1" smtClean="0">
                              <a:latin typeface="Cambria Math"/>
                            </a:rPr>
                            <m:t>−</m:t>
                          </m:r>
                        </m:sup>
                      </m:sSup>
                      <m:r>
                        <a:rPr lang="en-US" sz="2400" i="1" smtClean="0">
                          <a:latin typeface="Cambria Math"/>
                          <a:ea typeface="Cambria Math"/>
                        </a:rPr>
                        <m:t>→</m:t>
                      </m:r>
                      <m:sSup>
                        <m:sSupPr>
                          <m:ctrlPr>
                            <a:rPr lang="en-US" sz="2400" i="1" smtClean="0">
                              <a:latin typeface="Cambria Math" panose="02040503050406030204" pitchFamily="18" charset="0"/>
                              <a:ea typeface="Cambria Math"/>
                            </a:rPr>
                          </m:ctrlPr>
                        </m:sSupPr>
                        <m:e>
                          <m:r>
                            <a:rPr lang="en-US" sz="2400" i="1" smtClean="0">
                              <a:latin typeface="Cambria Math"/>
                              <a:ea typeface="Cambria Math"/>
                            </a:rPr>
                            <m:t>𝜏</m:t>
                          </m:r>
                        </m:e>
                        <m:sup>
                          <m:r>
                            <a:rPr lang="de-DE" sz="2400" b="0" i="1" smtClean="0">
                              <a:latin typeface="Cambria Math"/>
                              <a:ea typeface="Cambria Math"/>
                            </a:rPr>
                            <m:t>+</m:t>
                          </m:r>
                        </m:sup>
                      </m:sSup>
                      <m:sSup>
                        <m:sSupPr>
                          <m:ctrlPr>
                            <a:rPr lang="en-US" sz="2400" i="1" smtClean="0">
                              <a:latin typeface="Cambria Math" panose="02040503050406030204" pitchFamily="18" charset="0"/>
                              <a:ea typeface="Cambria Math"/>
                            </a:rPr>
                          </m:ctrlPr>
                        </m:sSupPr>
                        <m:e>
                          <m:r>
                            <a:rPr lang="en-US" sz="2400" i="1" smtClean="0">
                              <a:latin typeface="Cambria Math"/>
                              <a:ea typeface="Cambria Math"/>
                            </a:rPr>
                            <m:t>𝜏</m:t>
                          </m:r>
                        </m:e>
                        <m:sup>
                          <m:r>
                            <a:rPr lang="de-DE" sz="2400" b="0" i="1" smtClean="0">
                              <a:latin typeface="Cambria Math"/>
                              <a:ea typeface="Cambria Math"/>
                            </a:rPr>
                            <m:t>−</m:t>
                          </m:r>
                        </m:sup>
                      </m:sSup>
                    </m:oMath>
                  </m:oMathPara>
                </a14:m>
                <a:endParaRPr lang="en-US" sz="2400" dirty="0"/>
              </a:p>
            </p:txBody>
          </p:sp>
        </mc:Choice>
        <mc:Fallback xmlns="">
          <p:sp>
            <p:nvSpPr>
              <p:cNvPr id="4" name="Textfeld 3"/>
              <p:cNvSpPr txBox="1">
                <a:spLocks noRot="1" noChangeAspect="1" noMove="1" noResize="1" noEditPoints="1" noAdjustHandles="1" noChangeArrowheads="1" noChangeShapeType="1" noTextEdit="1"/>
              </p:cNvSpPr>
              <p:nvPr/>
            </p:nvSpPr>
            <p:spPr>
              <a:xfrm>
                <a:off x="5040000" y="1556792"/>
                <a:ext cx="2049600" cy="461665"/>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feld 4"/>
              <p:cNvSpPr txBox="1"/>
              <p:nvPr/>
            </p:nvSpPr>
            <p:spPr>
              <a:xfrm>
                <a:off x="6120000" y="2052000"/>
                <a:ext cx="138787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a:ea typeface="Cambria Math"/>
                        </a:rPr>
                        <m:t>𝜏</m:t>
                      </m:r>
                      <m:r>
                        <a:rPr lang="en-US" sz="2400" i="1" smtClean="0">
                          <a:latin typeface="Cambria Math"/>
                          <a:ea typeface="Cambria Math"/>
                        </a:rPr>
                        <m:t>→</m:t>
                      </m:r>
                      <m:r>
                        <a:rPr lang="de-DE" sz="2400" b="0" i="1" smtClean="0">
                          <a:latin typeface="Cambria Math"/>
                          <a:ea typeface="Cambria Math"/>
                        </a:rPr>
                        <m:t>𝑒</m:t>
                      </m:r>
                      <m:r>
                        <a:rPr lang="de-DE" sz="2400" b="0" i="1" smtClean="0">
                          <a:latin typeface="Cambria Math"/>
                          <a:ea typeface="Cambria Math"/>
                        </a:rPr>
                        <m:t> </m:t>
                      </m:r>
                      <m:r>
                        <a:rPr lang="de-DE" sz="2400" b="0" i="1" smtClean="0">
                          <a:latin typeface="Cambria Math"/>
                          <a:ea typeface="Cambria Math"/>
                        </a:rPr>
                        <m:t>𝜈𝜈</m:t>
                      </m:r>
                    </m:oMath>
                  </m:oMathPara>
                </a14:m>
                <a:endParaRPr lang="en-US" sz="2400" dirty="0"/>
              </a:p>
            </p:txBody>
          </p:sp>
        </mc:Choice>
        <mc:Fallback xmlns="">
          <p:sp>
            <p:nvSpPr>
              <p:cNvPr id="5" name="Textfeld 4"/>
              <p:cNvSpPr txBox="1">
                <a:spLocks noRot="1" noChangeAspect="1" noMove="1" noResize="1" noEditPoints="1" noAdjustHandles="1" noChangeArrowheads="1" noChangeShapeType="1" noTextEdit="1"/>
              </p:cNvSpPr>
              <p:nvPr/>
            </p:nvSpPr>
            <p:spPr>
              <a:xfrm>
                <a:off x="6120000" y="2052000"/>
                <a:ext cx="1387879" cy="461665"/>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feld 18"/>
              <p:cNvSpPr txBox="1"/>
              <p:nvPr/>
            </p:nvSpPr>
            <p:spPr>
              <a:xfrm>
                <a:off x="6120000" y="2520000"/>
                <a:ext cx="140544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a:ea typeface="Cambria Math"/>
                        </a:rPr>
                        <m:t>𝜏</m:t>
                      </m:r>
                      <m:r>
                        <a:rPr lang="en-US" sz="2400" i="1" smtClean="0">
                          <a:latin typeface="Cambria Math"/>
                          <a:ea typeface="Cambria Math"/>
                        </a:rPr>
                        <m:t>→</m:t>
                      </m:r>
                      <m:r>
                        <a:rPr lang="en-US" sz="2400" i="1" smtClean="0">
                          <a:latin typeface="Cambria Math"/>
                          <a:ea typeface="Cambria Math"/>
                        </a:rPr>
                        <m:t>𝜇</m:t>
                      </m:r>
                      <m:r>
                        <a:rPr lang="de-DE" sz="2400" b="0" i="1" smtClean="0">
                          <a:latin typeface="Cambria Math"/>
                          <a:ea typeface="Cambria Math"/>
                        </a:rPr>
                        <m:t> </m:t>
                      </m:r>
                      <m:r>
                        <a:rPr lang="de-DE" sz="2400" b="0" i="1" smtClean="0">
                          <a:latin typeface="Cambria Math"/>
                          <a:ea typeface="Cambria Math"/>
                        </a:rPr>
                        <m:t>𝜈𝜈</m:t>
                      </m:r>
                    </m:oMath>
                  </m:oMathPara>
                </a14:m>
                <a:endParaRPr lang="en-US" sz="2400" dirty="0"/>
              </a:p>
            </p:txBody>
          </p:sp>
        </mc:Choice>
        <mc:Fallback xmlns="">
          <p:sp>
            <p:nvSpPr>
              <p:cNvPr id="19" name="Textfeld 18"/>
              <p:cNvSpPr txBox="1">
                <a:spLocks noRot="1" noChangeAspect="1" noMove="1" noResize="1" noEditPoints="1" noAdjustHandles="1" noChangeArrowheads="1" noChangeShapeType="1" noTextEdit="1"/>
              </p:cNvSpPr>
              <p:nvPr/>
            </p:nvSpPr>
            <p:spPr>
              <a:xfrm>
                <a:off x="6120000" y="2520000"/>
                <a:ext cx="1405448" cy="461665"/>
              </a:xfrm>
              <a:prstGeom prst="rect">
                <a:avLst/>
              </a:prstGeom>
              <a:blipFill rotWithShape="1">
                <a:blip r:embed="rId5"/>
                <a:stretch>
                  <a:fillRect b="-9211"/>
                </a:stretch>
              </a:blipFill>
            </p:spPr>
            <p:txBody>
              <a:bodyPr/>
              <a:lstStyle/>
              <a:p>
                <a:r>
                  <a:rPr lang="en-US">
                    <a:noFill/>
                  </a:rPr>
                  <a:t> </a:t>
                </a:r>
              </a:p>
            </p:txBody>
          </p:sp>
        </mc:Fallback>
      </mc:AlternateContent>
      <p:sp>
        <p:nvSpPr>
          <p:cNvPr id="6" name="Textfeld 5"/>
          <p:cNvSpPr txBox="1"/>
          <p:nvPr/>
        </p:nvSpPr>
        <p:spPr>
          <a:xfrm>
            <a:off x="5148000" y="3960000"/>
            <a:ext cx="3315331" cy="769441"/>
          </a:xfrm>
          <a:prstGeom prst="rect">
            <a:avLst/>
          </a:prstGeom>
          <a:noFill/>
        </p:spPr>
        <p:txBody>
          <a:bodyPr wrap="none" rtlCol="0">
            <a:spAutoFit/>
          </a:bodyPr>
          <a:lstStyle/>
          <a:p>
            <a:r>
              <a:rPr lang="en-US" dirty="0">
                <a:solidFill>
                  <a:srgbClr val="0000CC"/>
                </a:solidFill>
              </a:rPr>
              <a:t>discovery of </a:t>
            </a:r>
            <a:r>
              <a:rPr lang="en-US" b="1" i="1" dirty="0">
                <a:solidFill>
                  <a:srgbClr val="0000CC"/>
                </a:solidFill>
              </a:rPr>
              <a:t>tau-lepton</a:t>
            </a:r>
          </a:p>
          <a:p>
            <a:endParaRPr lang="en-US" sz="800" dirty="0">
              <a:solidFill>
                <a:srgbClr val="0000CC"/>
              </a:solidFill>
            </a:endParaRPr>
          </a:p>
          <a:p>
            <a:r>
              <a:rPr lang="en-US" b="1" dirty="0"/>
              <a:t>(</a:t>
            </a:r>
            <a:r>
              <a:rPr lang="en-US" b="1" dirty="0" err="1"/>
              <a:t>Reines</a:t>
            </a:r>
            <a:r>
              <a:rPr lang="en-US" b="1" dirty="0"/>
              <a:t> et al., M. Perl</a:t>
            </a:r>
            <a:r>
              <a:rPr lang="en-US" sz="1000" dirty="0"/>
              <a:t> Nobel Prize 1995</a:t>
            </a:r>
            <a:r>
              <a:rPr lang="en-US" b="1" dirty="0"/>
              <a:t>)</a:t>
            </a:r>
          </a:p>
        </p:txBody>
      </p:sp>
      <p:sp>
        <p:nvSpPr>
          <p:cNvPr id="7" name="Textfeld 6"/>
          <p:cNvSpPr txBox="1"/>
          <p:nvPr/>
        </p:nvSpPr>
        <p:spPr>
          <a:xfrm>
            <a:off x="540000" y="5580000"/>
            <a:ext cx="7239482" cy="369332"/>
          </a:xfrm>
          <a:prstGeom prst="rect">
            <a:avLst/>
          </a:prstGeom>
          <a:noFill/>
        </p:spPr>
        <p:txBody>
          <a:bodyPr wrap="none" rtlCol="0">
            <a:spAutoFit/>
          </a:bodyPr>
          <a:lstStyle/>
          <a:p>
            <a:r>
              <a:rPr lang="en-US" dirty="0"/>
              <a:t>Discovery of the </a:t>
            </a:r>
            <a:r>
              <a:rPr lang="en-US" b="1" i="1" dirty="0">
                <a:solidFill>
                  <a:srgbClr val="0000CC"/>
                </a:solidFill>
              </a:rPr>
              <a:t>Bottom-Quark</a:t>
            </a:r>
            <a:r>
              <a:rPr lang="en-US" dirty="0"/>
              <a:t> (1977) by </a:t>
            </a:r>
            <a:r>
              <a:rPr lang="en-US" b="1" dirty="0"/>
              <a:t>M. Ledermann et al. </a:t>
            </a:r>
            <a:r>
              <a:rPr lang="en-US" sz="1000" dirty="0"/>
              <a:t>Nobel Prize 1988</a:t>
            </a:r>
          </a:p>
        </p:txBody>
      </p:sp>
      <mc:AlternateContent xmlns:mc="http://schemas.openxmlformats.org/markup-compatibility/2006" xmlns:a14="http://schemas.microsoft.com/office/drawing/2010/main">
        <mc:Choice Requires="a14">
          <p:sp>
            <p:nvSpPr>
              <p:cNvPr id="10" name="Textfeld 9"/>
              <p:cNvSpPr txBox="1"/>
              <p:nvPr/>
            </p:nvSpPr>
            <p:spPr>
              <a:xfrm>
                <a:off x="5220000" y="3240000"/>
                <a:ext cx="1859419" cy="369332"/>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a:rPr>
                            <m:t>𝑚</m:t>
                          </m:r>
                        </m:e>
                        <m:sub>
                          <m:r>
                            <a:rPr lang="en-US" i="1" smtClean="0">
                              <a:latin typeface="Cambria Math"/>
                              <a:ea typeface="Cambria Math"/>
                            </a:rPr>
                            <m:t>𝜏</m:t>
                          </m:r>
                        </m:sub>
                      </m:sSub>
                      <m:r>
                        <a:rPr lang="de-DE" b="0" i="1" smtClean="0">
                          <a:latin typeface="Cambria Math"/>
                        </a:rPr>
                        <m:t>=1.777 </m:t>
                      </m:r>
                      <m:r>
                        <a:rPr lang="de-DE" b="0" i="1" smtClean="0">
                          <a:latin typeface="Cambria Math"/>
                        </a:rPr>
                        <m:t>𝐺𝑒𝑉</m:t>
                      </m:r>
                    </m:oMath>
                  </m:oMathPara>
                </a14:m>
                <a:endParaRPr lang="en-US" dirty="0"/>
              </a:p>
            </p:txBody>
          </p:sp>
        </mc:Choice>
        <mc:Fallback xmlns="">
          <p:sp>
            <p:nvSpPr>
              <p:cNvPr id="10" name="Textfeld 9"/>
              <p:cNvSpPr txBox="1">
                <a:spLocks noRot="1" noChangeAspect="1" noMove="1" noResize="1" noEditPoints="1" noAdjustHandles="1" noChangeArrowheads="1" noChangeShapeType="1" noTextEdit="1"/>
              </p:cNvSpPr>
              <p:nvPr/>
            </p:nvSpPr>
            <p:spPr>
              <a:xfrm>
                <a:off x="5220000" y="3240000"/>
                <a:ext cx="1859419" cy="369332"/>
              </a:xfrm>
              <a:prstGeom prst="rect">
                <a:avLst/>
              </a:prstGeom>
              <a:blipFill rotWithShape="1">
                <a:blip r:embed="rId6"/>
                <a:stretch>
                  <a:fillRect/>
                </a:stretch>
              </a:blipFill>
              <a:ln>
                <a:solidFill>
                  <a:srgbClr val="FF0000"/>
                </a:solidFill>
              </a:ln>
            </p:spPr>
            <p:txBody>
              <a:bodyPr/>
              <a:lstStyle/>
              <a:p>
                <a:r>
                  <a:rPr lang="en-US">
                    <a:noFill/>
                  </a:rPr>
                  <a:t> </a:t>
                </a:r>
              </a:p>
            </p:txBody>
          </p:sp>
        </mc:Fallback>
      </mc:AlternateContent>
    </p:spTree>
    <p:extLst>
      <p:ext uri="{BB962C8B-B14F-4D97-AF65-F5344CB8AC3E}">
        <p14:creationId xmlns:p14="http://schemas.microsoft.com/office/powerpoint/2010/main" val="34324948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Top-Quark Discovery at </a:t>
            </a:r>
            <a:r>
              <a:rPr lang="en-US" dirty="0" err="1"/>
              <a:t>Tevatron</a:t>
            </a:r>
            <a:endParaRPr lang="en-US"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58000"/>
            <a:ext cx="9168384" cy="5974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a:xfrm>
            <a:off x="360000" y="1800000"/>
            <a:ext cx="1194558" cy="400110"/>
          </a:xfrm>
          <a:prstGeom prst="rect">
            <a:avLst/>
          </a:prstGeom>
          <a:noFill/>
        </p:spPr>
        <p:txBody>
          <a:bodyPr wrap="none" rtlCol="0">
            <a:spAutoFit/>
          </a:bodyPr>
          <a:lstStyle/>
          <a:p>
            <a:r>
              <a:rPr lang="en-US" sz="2000" b="1" dirty="0" err="1">
                <a:solidFill>
                  <a:srgbClr val="FFFF00"/>
                </a:solidFill>
              </a:rPr>
              <a:t>Fermilab</a:t>
            </a:r>
            <a:endParaRPr lang="en-US" sz="2000" b="1" dirty="0">
              <a:solidFill>
                <a:srgbClr val="FFFF00"/>
              </a:solidFill>
            </a:endParaRPr>
          </a:p>
        </p:txBody>
      </p:sp>
      <p:sp>
        <p:nvSpPr>
          <p:cNvPr id="9" name="Textfeld 8"/>
          <p:cNvSpPr txBox="1"/>
          <p:nvPr/>
        </p:nvSpPr>
        <p:spPr>
          <a:xfrm>
            <a:off x="3780000" y="1908000"/>
            <a:ext cx="1758558" cy="584775"/>
          </a:xfrm>
          <a:prstGeom prst="rect">
            <a:avLst/>
          </a:prstGeom>
          <a:noFill/>
        </p:spPr>
        <p:txBody>
          <a:bodyPr wrap="none" rtlCol="0">
            <a:spAutoFit/>
          </a:bodyPr>
          <a:lstStyle/>
          <a:p>
            <a:r>
              <a:rPr lang="en-US" sz="3200" b="1" dirty="0" err="1">
                <a:solidFill>
                  <a:srgbClr val="FFFF00"/>
                </a:solidFill>
              </a:rPr>
              <a:t>Tevatron</a:t>
            </a:r>
            <a:endParaRPr lang="en-US" sz="3200" b="1" dirty="0">
              <a:solidFill>
                <a:srgbClr val="FFFF00"/>
              </a:solidFill>
            </a:endParaRPr>
          </a:p>
        </p:txBody>
      </p:sp>
      <mc:AlternateContent xmlns:mc="http://schemas.openxmlformats.org/markup-compatibility/2006" xmlns:a14="http://schemas.microsoft.com/office/drawing/2010/main">
        <mc:Choice Requires="a14">
          <p:sp>
            <p:nvSpPr>
              <p:cNvPr id="11" name="Textfeld 10"/>
              <p:cNvSpPr txBox="1"/>
              <p:nvPr/>
            </p:nvSpPr>
            <p:spPr>
              <a:xfrm>
                <a:off x="3024000" y="2412000"/>
                <a:ext cx="3758080" cy="4846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2400" b="1" i="1" smtClean="0">
                          <a:solidFill>
                            <a:srgbClr val="FFFF00"/>
                          </a:solidFill>
                          <a:latin typeface="Cambria Math"/>
                        </a:rPr>
                        <m:t>𝒑</m:t>
                      </m:r>
                      <m:acc>
                        <m:accPr>
                          <m:chr m:val="̅"/>
                          <m:ctrlPr>
                            <a:rPr lang="de-DE" sz="2400" b="1" i="1" smtClean="0">
                              <a:solidFill>
                                <a:srgbClr val="FFFF00"/>
                              </a:solidFill>
                              <a:latin typeface="Cambria Math" panose="02040503050406030204" pitchFamily="18" charset="0"/>
                            </a:rPr>
                          </m:ctrlPr>
                        </m:accPr>
                        <m:e>
                          <m:r>
                            <a:rPr lang="de-DE" sz="2400" b="1" i="1" smtClean="0">
                              <a:solidFill>
                                <a:srgbClr val="FFFF00"/>
                              </a:solidFill>
                              <a:latin typeface="Cambria Math"/>
                            </a:rPr>
                            <m:t>𝒑</m:t>
                          </m:r>
                        </m:e>
                      </m:acc>
                      <m:r>
                        <a:rPr lang="de-DE" sz="2400" b="1" i="1" smtClean="0">
                          <a:solidFill>
                            <a:srgbClr val="FFFF00"/>
                          </a:solidFill>
                          <a:latin typeface="Cambria Math"/>
                        </a:rPr>
                        <m:t> </m:t>
                      </m:r>
                      <m:r>
                        <a:rPr lang="de-DE" sz="2400" b="1" i="1" smtClean="0">
                          <a:solidFill>
                            <a:srgbClr val="FFFF00"/>
                          </a:solidFill>
                          <a:latin typeface="Cambria Math"/>
                        </a:rPr>
                        <m:t>𝒄𝒐𝒍𝒍𝒊𝒅𝒆𝒓</m:t>
                      </m:r>
                      <m:r>
                        <a:rPr lang="de-DE" sz="2400" b="1" i="1" smtClean="0">
                          <a:solidFill>
                            <a:srgbClr val="FFFF00"/>
                          </a:solidFill>
                          <a:latin typeface="Cambria Math"/>
                        </a:rPr>
                        <m:t> </m:t>
                      </m:r>
                      <m:sSup>
                        <m:sSupPr>
                          <m:ctrlPr>
                            <a:rPr lang="de-DE" sz="2400" b="1" i="1" smtClean="0">
                              <a:solidFill>
                                <a:srgbClr val="FFFF00"/>
                              </a:solidFill>
                              <a:latin typeface="Cambria Math" panose="02040503050406030204" pitchFamily="18" charset="0"/>
                            </a:rPr>
                          </m:ctrlPr>
                        </m:sSupPr>
                        <m:e>
                          <m:r>
                            <a:rPr lang="de-DE" sz="2400" b="1" i="1" smtClean="0">
                              <a:solidFill>
                                <a:srgbClr val="FFFF00"/>
                              </a:solidFill>
                              <a:latin typeface="Cambria Math"/>
                            </a:rPr>
                            <m:t>𝒔</m:t>
                          </m:r>
                        </m:e>
                        <m:sup>
                          <m:f>
                            <m:fPr>
                              <m:type m:val="lin"/>
                              <m:ctrlPr>
                                <a:rPr lang="de-DE" sz="2400" b="1" i="1" smtClean="0">
                                  <a:solidFill>
                                    <a:srgbClr val="FFFF00"/>
                                  </a:solidFill>
                                  <a:latin typeface="Cambria Math" panose="02040503050406030204" pitchFamily="18" charset="0"/>
                                </a:rPr>
                              </m:ctrlPr>
                            </m:fPr>
                            <m:num>
                              <m:r>
                                <a:rPr lang="de-DE" sz="2400" b="1" i="1" smtClean="0">
                                  <a:solidFill>
                                    <a:srgbClr val="FFFF00"/>
                                  </a:solidFill>
                                  <a:latin typeface="Cambria Math"/>
                                </a:rPr>
                                <m:t>𝟏</m:t>
                              </m:r>
                            </m:num>
                            <m:den>
                              <m:r>
                                <a:rPr lang="de-DE" sz="2400" b="1" i="1" smtClean="0">
                                  <a:solidFill>
                                    <a:srgbClr val="FFFF00"/>
                                  </a:solidFill>
                                  <a:latin typeface="Cambria Math"/>
                                </a:rPr>
                                <m:t>𝟐</m:t>
                              </m:r>
                            </m:den>
                          </m:f>
                        </m:sup>
                      </m:sSup>
                      <m:r>
                        <a:rPr lang="de-DE" sz="2400" b="1" i="1" smtClean="0">
                          <a:solidFill>
                            <a:srgbClr val="FFFF00"/>
                          </a:solidFill>
                          <a:latin typeface="Cambria Math"/>
                        </a:rPr>
                        <m:t>=</m:t>
                      </m:r>
                      <m:r>
                        <a:rPr lang="de-DE" sz="2400" b="1" i="1" smtClean="0">
                          <a:solidFill>
                            <a:srgbClr val="FFFF00"/>
                          </a:solidFill>
                          <a:latin typeface="Cambria Math"/>
                        </a:rPr>
                        <m:t>𝟐</m:t>
                      </m:r>
                      <m:r>
                        <a:rPr lang="de-DE" sz="2400" b="1" i="1" smtClean="0">
                          <a:solidFill>
                            <a:srgbClr val="FFFF00"/>
                          </a:solidFill>
                          <a:latin typeface="Cambria Math"/>
                        </a:rPr>
                        <m:t> </m:t>
                      </m:r>
                      <m:r>
                        <a:rPr lang="de-DE" sz="2400" b="1" i="1" smtClean="0">
                          <a:solidFill>
                            <a:srgbClr val="FFFF00"/>
                          </a:solidFill>
                          <a:latin typeface="Cambria Math"/>
                        </a:rPr>
                        <m:t>𝑻𝒆𝑽</m:t>
                      </m:r>
                    </m:oMath>
                  </m:oMathPara>
                </a14:m>
                <a:endParaRPr lang="en-US" sz="2400" b="1" dirty="0">
                  <a:solidFill>
                    <a:srgbClr val="FFFF00"/>
                  </a:solidFill>
                </a:endParaRPr>
              </a:p>
            </p:txBody>
          </p:sp>
        </mc:Choice>
        <mc:Fallback xmlns="">
          <p:sp>
            <p:nvSpPr>
              <p:cNvPr id="11" name="Textfeld 10"/>
              <p:cNvSpPr txBox="1">
                <a:spLocks noRot="1" noChangeAspect="1" noMove="1" noResize="1" noEditPoints="1" noAdjustHandles="1" noChangeArrowheads="1" noChangeShapeType="1" noTextEdit="1"/>
              </p:cNvSpPr>
              <p:nvPr/>
            </p:nvSpPr>
            <p:spPr>
              <a:xfrm>
                <a:off x="3024000" y="2412000"/>
                <a:ext cx="3758080" cy="484684"/>
              </a:xfrm>
              <a:prstGeom prst="rect">
                <a:avLst/>
              </a:prstGeom>
              <a:blipFill rotWithShape="1">
                <a:blip r:embed="rId3"/>
                <a:stretch>
                  <a:fillRect/>
                </a:stretch>
              </a:blipFill>
            </p:spPr>
            <p:txBody>
              <a:bodyPr/>
              <a:lstStyle/>
              <a:p>
                <a:r>
                  <a:rPr lang="en-US">
                    <a:noFill/>
                  </a:rPr>
                  <a:t> </a:t>
                </a:r>
              </a:p>
            </p:txBody>
          </p:sp>
        </mc:Fallback>
      </mc:AlternateContent>
      <p:cxnSp>
        <p:nvCxnSpPr>
          <p:cNvPr id="13" name="Gerade Verbindung mit Pfeil 12"/>
          <p:cNvCxnSpPr/>
          <p:nvPr/>
        </p:nvCxnSpPr>
        <p:spPr>
          <a:xfrm>
            <a:off x="1332000" y="2200110"/>
            <a:ext cx="756024" cy="220778"/>
          </a:xfrm>
          <a:prstGeom prst="straightConnector1">
            <a:avLst/>
          </a:prstGeom>
          <a:ln w="3175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8951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Top-Quark Discovery in 1995</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0" y="720000"/>
            <a:ext cx="3810000" cy="3448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0000" y="720000"/>
            <a:ext cx="3762375" cy="347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1800000" y="4320000"/>
            <a:ext cx="1960793" cy="369332"/>
          </a:xfrm>
          <a:prstGeom prst="rect">
            <a:avLst/>
          </a:prstGeom>
          <a:noFill/>
        </p:spPr>
        <p:txBody>
          <a:bodyPr wrap="none" rtlCol="0">
            <a:spAutoFit/>
          </a:bodyPr>
          <a:lstStyle/>
          <a:p>
            <a:r>
              <a:rPr lang="en-US" dirty="0"/>
              <a:t>CDF Collaboration</a:t>
            </a:r>
          </a:p>
        </p:txBody>
      </p:sp>
      <p:sp>
        <p:nvSpPr>
          <p:cNvPr id="12" name="Textfeld 11"/>
          <p:cNvSpPr txBox="1"/>
          <p:nvPr/>
        </p:nvSpPr>
        <p:spPr>
          <a:xfrm>
            <a:off x="6120000" y="4320000"/>
            <a:ext cx="1781257" cy="369332"/>
          </a:xfrm>
          <a:prstGeom prst="rect">
            <a:avLst/>
          </a:prstGeom>
          <a:noFill/>
        </p:spPr>
        <p:txBody>
          <a:bodyPr wrap="none" rtlCol="0">
            <a:spAutoFit/>
          </a:bodyPr>
          <a:lstStyle/>
          <a:p>
            <a:r>
              <a:rPr lang="en-US" dirty="0"/>
              <a:t>C0 Collaboration</a:t>
            </a:r>
          </a:p>
        </p:txBody>
      </p:sp>
      <p:sp>
        <p:nvSpPr>
          <p:cNvPr id="4" name="Textfeld 3"/>
          <p:cNvSpPr txBox="1"/>
          <p:nvPr/>
        </p:nvSpPr>
        <p:spPr>
          <a:xfrm>
            <a:off x="3347864" y="4797152"/>
            <a:ext cx="3192412" cy="400110"/>
          </a:xfrm>
          <a:prstGeom prst="rect">
            <a:avLst/>
          </a:prstGeom>
          <a:noFill/>
        </p:spPr>
        <p:txBody>
          <a:bodyPr wrap="none" rtlCol="0">
            <a:spAutoFit/>
          </a:bodyPr>
          <a:lstStyle/>
          <a:p>
            <a:r>
              <a:rPr lang="en-US" sz="2000" b="1" i="1" dirty="0">
                <a:solidFill>
                  <a:srgbClr val="FF0000"/>
                </a:solidFill>
              </a:rPr>
              <a:t>Top-Quark</a:t>
            </a:r>
            <a:r>
              <a:rPr lang="en-US" sz="2000" dirty="0">
                <a:solidFill>
                  <a:srgbClr val="FF0000"/>
                </a:solidFill>
              </a:rPr>
              <a:t> mass ~ 175 GeV</a:t>
            </a:r>
          </a:p>
        </p:txBody>
      </p:sp>
      <p:sp>
        <p:nvSpPr>
          <p:cNvPr id="5" name="Textfeld 4"/>
          <p:cNvSpPr txBox="1"/>
          <p:nvPr/>
        </p:nvSpPr>
        <p:spPr>
          <a:xfrm>
            <a:off x="1619672" y="5517232"/>
            <a:ext cx="1662571" cy="800219"/>
          </a:xfrm>
          <a:prstGeom prst="rect">
            <a:avLst/>
          </a:prstGeom>
          <a:noFill/>
        </p:spPr>
        <p:txBody>
          <a:bodyPr wrap="none" rtlCol="0">
            <a:spAutoFit/>
          </a:bodyPr>
          <a:lstStyle/>
          <a:p>
            <a:r>
              <a:rPr lang="en-US" dirty="0"/>
              <a:t>Top production:</a:t>
            </a:r>
          </a:p>
          <a:p>
            <a:endParaRPr lang="en-US" sz="1000" dirty="0"/>
          </a:p>
          <a:p>
            <a:r>
              <a:rPr lang="en-US" dirty="0"/>
              <a:t>Top decay:</a:t>
            </a:r>
          </a:p>
        </p:txBody>
      </p:sp>
      <mc:AlternateContent xmlns:mc="http://schemas.openxmlformats.org/markup-compatibility/2006" xmlns:a14="http://schemas.microsoft.com/office/drawing/2010/main">
        <mc:Choice Requires="a14">
          <p:sp>
            <p:nvSpPr>
              <p:cNvPr id="6" name="Textfeld 5"/>
              <p:cNvSpPr txBox="1"/>
              <p:nvPr/>
            </p:nvSpPr>
            <p:spPr>
              <a:xfrm>
                <a:off x="3420000" y="5517232"/>
                <a:ext cx="122674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solidFill>
                            <a:srgbClr val="0000CC"/>
                          </a:solidFill>
                          <a:latin typeface="Cambria Math"/>
                        </a:rPr>
                        <m:t>𝑝</m:t>
                      </m:r>
                      <m:acc>
                        <m:accPr>
                          <m:chr m:val="̅"/>
                          <m:ctrlPr>
                            <a:rPr lang="de-DE" b="0" i="1" smtClean="0">
                              <a:solidFill>
                                <a:srgbClr val="0000CC"/>
                              </a:solidFill>
                              <a:latin typeface="Cambria Math" panose="02040503050406030204" pitchFamily="18" charset="0"/>
                            </a:rPr>
                          </m:ctrlPr>
                        </m:accPr>
                        <m:e>
                          <m:r>
                            <a:rPr lang="de-DE" b="0" i="1" smtClean="0">
                              <a:solidFill>
                                <a:srgbClr val="0000CC"/>
                              </a:solidFill>
                              <a:latin typeface="Cambria Math"/>
                            </a:rPr>
                            <m:t>𝑝</m:t>
                          </m:r>
                        </m:e>
                      </m:acc>
                      <m:r>
                        <a:rPr lang="de-DE" b="0" i="1" smtClean="0">
                          <a:solidFill>
                            <a:srgbClr val="0000CC"/>
                          </a:solidFill>
                          <a:latin typeface="Cambria Math"/>
                          <a:ea typeface="Cambria Math"/>
                        </a:rPr>
                        <m:t>→</m:t>
                      </m:r>
                      <m:r>
                        <a:rPr lang="de-DE" b="0" i="1" smtClean="0">
                          <a:solidFill>
                            <a:srgbClr val="0000CC"/>
                          </a:solidFill>
                          <a:latin typeface="Cambria Math"/>
                          <a:ea typeface="Cambria Math"/>
                        </a:rPr>
                        <m:t>𝑡</m:t>
                      </m:r>
                      <m:acc>
                        <m:accPr>
                          <m:chr m:val="̅"/>
                          <m:ctrlPr>
                            <a:rPr lang="de-DE" b="0" i="1" smtClean="0">
                              <a:solidFill>
                                <a:srgbClr val="0000CC"/>
                              </a:solidFill>
                              <a:latin typeface="Cambria Math" panose="02040503050406030204" pitchFamily="18" charset="0"/>
                              <a:ea typeface="Cambria Math"/>
                            </a:rPr>
                          </m:ctrlPr>
                        </m:accPr>
                        <m:e>
                          <m:r>
                            <a:rPr lang="de-DE" b="0" i="1" smtClean="0">
                              <a:solidFill>
                                <a:srgbClr val="0000CC"/>
                              </a:solidFill>
                              <a:latin typeface="Cambria Math"/>
                              <a:ea typeface="Cambria Math"/>
                            </a:rPr>
                            <m:t>𝑡</m:t>
                          </m:r>
                        </m:e>
                      </m:acc>
                      <m:r>
                        <a:rPr lang="de-DE" b="0" i="1" smtClean="0">
                          <a:solidFill>
                            <a:srgbClr val="0000CC"/>
                          </a:solidFill>
                          <a:latin typeface="Cambria Math"/>
                        </a:rPr>
                        <m:t> </m:t>
                      </m:r>
                      <m:r>
                        <a:rPr lang="de-DE" b="0" i="1" smtClean="0">
                          <a:solidFill>
                            <a:srgbClr val="0000CC"/>
                          </a:solidFill>
                          <a:latin typeface="Cambria Math"/>
                        </a:rPr>
                        <m:t>𝑋</m:t>
                      </m:r>
                    </m:oMath>
                  </m:oMathPara>
                </a14:m>
                <a:endParaRPr lang="en-US" dirty="0">
                  <a:solidFill>
                    <a:srgbClr val="0000CC"/>
                  </a:solidFill>
                </a:endParaRPr>
              </a:p>
            </p:txBody>
          </p:sp>
        </mc:Choice>
        <mc:Fallback xmlns="">
          <p:sp>
            <p:nvSpPr>
              <p:cNvPr id="6" name="Textfeld 5"/>
              <p:cNvSpPr txBox="1">
                <a:spLocks noRot="1" noChangeAspect="1" noMove="1" noResize="1" noEditPoints="1" noAdjustHandles="1" noChangeArrowheads="1" noChangeShapeType="1" noTextEdit="1"/>
              </p:cNvSpPr>
              <p:nvPr/>
            </p:nvSpPr>
            <p:spPr>
              <a:xfrm>
                <a:off x="3420000" y="5517232"/>
                <a:ext cx="1226746" cy="369332"/>
              </a:xfrm>
              <a:prstGeom prst="rect">
                <a:avLst/>
              </a:prstGeom>
              <a:blipFill rotWithShape="1">
                <a:blip r:embed="rId4"/>
                <a:stretch>
                  <a:fillRect r="-3483"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feld 6"/>
              <p:cNvSpPr txBox="1"/>
              <p:nvPr/>
            </p:nvSpPr>
            <p:spPr>
              <a:xfrm>
                <a:off x="3420000" y="5939988"/>
                <a:ext cx="26472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solidFill>
                            <a:srgbClr val="0000CC"/>
                          </a:solidFill>
                          <a:latin typeface="Cambria Math"/>
                        </a:rPr>
                        <m:t>𝑡</m:t>
                      </m:r>
                      <m:r>
                        <a:rPr lang="de-DE" b="0" i="1" smtClean="0">
                          <a:solidFill>
                            <a:srgbClr val="0000CC"/>
                          </a:solidFill>
                          <a:latin typeface="Cambria Math"/>
                          <a:ea typeface="Cambria Math"/>
                        </a:rPr>
                        <m:t>→</m:t>
                      </m:r>
                      <m:r>
                        <a:rPr lang="de-DE" b="0" i="1" smtClean="0">
                          <a:solidFill>
                            <a:srgbClr val="0000CC"/>
                          </a:solidFill>
                          <a:latin typeface="Cambria Math"/>
                          <a:ea typeface="Cambria Math"/>
                        </a:rPr>
                        <m:t>𝑊</m:t>
                      </m:r>
                      <m:r>
                        <a:rPr lang="de-DE" b="0" i="1" smtClean="0">
                          <a:solidFill>
                            <a:srgbClr val="0000CC"/>
                          </a:solidFill>
                          <a:latin typeface="Cambria Math"/>
                          <a:ea typeface="Cambria Math"/>
                        </a:rPr>
                        <m:t> </m:t>
                      </m:r>
                      <m:r>
                        <a:rPr lang="de-DE" b="0" i="1" smtClean="0">
                          <a:solidFill>
                            <a:srgbClr val="0000CC"/>
                          </a:solidFill>
                          <a:latin typeface="Cambria Math"/>
                          <a:ea typeface="Cambria Math"/>
                        </a:rPr>
                        <m:t>𝑏</m:t>
                      </m:r>
                      <m:r>
                        <a:rPr lang="de-DE" b="0" i="1" smtClean="0">
                          <a:solidFill>
                            <a:srgbClr val="0000CC"/>
                          </a:solidFill>
                          <a:latin typeface="Cambria Math"/>
                          <a:ea typeface="Cambria Math"/>
                        </a:rPr>
                        <m:t>   </m:t>
                      </m:r>
                      <m:r>
                        <a:rPr lang="de-DE" b="0" i="1" smtClean="0">
                          <a:latin typeface="Cambria Math"/>
                          <a:ea typeface="Cambria Math"/>
                        </a:rPr>
                        <m:t>𝑎𝑛𝑑</m:t>
                      </m:r>
                      <m:r>
                        <a:rPr lang="de-DE" b="0" i="1" smtClean="0">
                          <a:latin typeface="Cambria Math"/>
                          <a:ea typeface="Cambria Math"/>
                        </a:rPr>
                        <m:t>   </m:t>
                      </m:r>
                      <m:r>
                        <a:rPr lang="de-DE" b="0" i="1" smtClean="0">
                          <a:latin typeface="Cambria Math"/>
                          <a:ea typeface="Cambria Math"/>
                        </a:rPr>
                        <m:t>𝑊</m:t>
                      </m:r>
                      <m:r>
                        <a:rPr lang="de-DE" b="0" i="1" smtClean="0">
                          <a:latin typeface="Cambria Math"/>
                          <a:ea typeface="Cambria Math"/>
                        </a:rPr>
                        <m:t>→</m:t>
                      </m:r>
                      <m:r>
                        <a:rPr lang="de-DE" b="0" i="1" smtClean="0">
                          <a:latin typeface="Cambria Math"/>
                          <a:ea typeface="Cambria Math"/>
                        </a:rPr>
                        <m:t>𝑞</m:t>
                      </m:r>
                      <m:acc>
                        <m:accPr>
                          <m:chr m:val="̅"/>
                          <m:ctrlPr>
                            <a:rPr lang="de-DE" b="0" i="1" smtClean="0">
                              <a:latin typeface="Cambria Math" panose="02040503050406030204" pitchFamily="18" charset="0"/>
                              <a:ea typeface="Cambria Math"/>
                            </a:rPr>
                          </m:ctrlPr>
                        </m:accPr>
                        <m:e>
                          <m:r>
                            <a:rPr lang="de-DE" b="0" i="1" smtClean="0">
                              <a:latin typeface="Cambria Math"/>
                              <a:ea typeface="Cambria Math"/>
                            </a:rPr>
                            <m:t>𝑞</m:t>
                          </m:r>
                        </m:e>
                      </m:acc>
                    </m:oMath>
                  </m:oMathPara>
                </a14:m>
                <a:endParaRPr lang="en-US" dirty="0"/>
              </a:p>
            </p:txBody>
          </p:sp>
        </mc:Choice>
        <mc:Fallback xmlns="">
          <p:sp>
            <p:nvSpPr>
              <p:cNvPr id="7" name="Textfeld 6"/>
              <p:cNvSpPr txBox="1">
                <a:spLocks noRot="1" noChangeAspect="1" noMove="1" noResize="1" noEditPoints="1" noAdjustHandles="1" noChangeArrowheads="1" noChangeShapeType="1" noTextEdit="1"/>
              </p:cNvSpPr>
              <p:nvPr/>
            </p:nvSpPr>
            <p:spPr>
              <a:xfrm>
                <a:off x="3420000" y="5939988"/>
                <a:ext cx="2647263" cy="369332"/>
              </a:xfrm>
              <a:prstGeom prst="rect">
                <a:avLst/>
              </a:prstGeom>
              <a:blipFill rotWithShape="1">
                <a:blip r:embed="rId5"/>
                <a:stretch>
                  <a:fillRect r="-6912" b="-6557"/>
                </a:stretch>
              </a:blipFill>
            </p:spPr>
            <p:txBody>
              <a:bodyPr/>
              <a:lstStyle/>
              <a:p>
                <a:r>
                  <a:rPr lang="en-US">
                    <a:noFill/>
                  </a:rPr>
                  <a:t> </a:t>
                </a:r>
              </a:p>
            </p:txBody>
          </p:sp>
        </mc:Fallback>
      </mc:AlternateContent>
    </p:spTree>
    <p:extLst>
      <p:ext uri="{BB962C8B-B14F-4D97-AF65-F5344CB8AC3E}">
        <p14:creationId xmlns:p14="http://schemas.microsoft.com/office/powerpoint/2010/main" val="33516186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Top-Quark Discovery in 1995</a:t>
            </a:r>
          </a:p>
        </p:txBody>
      </p:sp>
      <p:sp>
        <p:nvSpPr>
          <p:cNvPr id="4" name="Textfeld 3"/>
          <p:cNvSpPr txBox="1"/>
          <p:nvPr/>
        </p:nvSpPr>
        <p:spPr>
          <a:xfrm>
            <a:off x="3347864" y="4797152"/>
            <a:ext cx="3192412" cy="400110"/>
          </a:xfrm>
          <a:prstGeom prst="rect">
            <a:avLst/>
          </a:prstGeom>
          <a:noFill/>
        </p:spPr>
        <p:txBody>
          <a:bodyPr wrap="none" rtlCol="0">
            <a:spAutoFit/>
          </a:bodyPr>
          <a:lstStyle/>
          <a:p>
            <a:r>
              <a:rPr lang="en-US" sz="2000" b="1" i="1" dirty="0">
                <a:solidFill>
                  <a:srgbClr val="FF0000"/>
                </a:solidFill>
              </a:rPr>
              <a:t>Top-Quark</a:t>
            </a:r>
            <a:r>
              <a:rPr lang="en-US" sz="2000" dirty="0">
                <a:solidFill>
                  <a:srgbClr val="FF0000"/>
                </a:solidFill>
              </a:rPr>
              <a:t> mass ~ 175 GeV</a:t>
            </a:r>
          </a:p>
        </p:txBody>
      </p:sp>
      <p:sp>
        <p:nvSpPr>
          <p:cNvPr id="5" name="Textfeld 4"/>
          <p:cNvSpPr txBox="1"/>
          <p:nvPr/>
        </p:nvSpPr>
        <p:spPr>
          <a:xfrm>
            <a:off x="1619672" y="5517232"/>
            <a:ext cx="1662571" cy="800219"/>
          </a:xfrm>
          <a:prstGeom prst="rect">
            <a:avLst/>
          </a:prstGeom>
          <a:noFill/>
        </p:spPr>
        <p:txBody>
          <a:bodyPr wrap="none" rtlCol="0">
            <a:spAutoFit/>
          </a:bodyPr>
          <a:lstStyle/>
          <a:p>
            <a:r>
              <a:rPr lang="en-US" dirty="0"/>
              <a:t>Top production:</a:t>
            </a:r>
          </a:p>
          <a:p>
            <a:endParaRPr lang="en-US" sz="1000" dirty="0"/>
          </a:p>
          <a:p>
            <a:r>
              <a:rPr lang="en-US" dirty="0"/>
              <a:t>Top decay:</a:t>
            </a:r>
          </a:p>
        </p:txBody>
      </p:sp>
      <mc:AlternateContent xmlns:mc="http://schemas.openxmlformats.org/markup-compatibility/2006" xmlns:a14="http://schemas.microsoft.com/office/drawing/2010/main">
        <mc:Choice Requires="a14">
          <p:sp>
            <p:nvSpPr>
              <p:cNvPr id="6" name="Textfeld 5"/>
              <p:cNvSpPr txBox="1"/>
              <p:nvPr/>
            </p:nvSpPr>
            <p:spPr>
              <a:xfrm>
                <a:off x="3420000" y="5517232"/>
                <a:ext cx="122674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solidFill>
                            <a:srgbClr val="0000CC"/>
                          </a:solidFill>
                          <a:latin typeface="Cambria Math"/>
                        </a:rPr>
                        <m:t>𝑝</m:t>
                      </m:r>
                      <m:acc>
                        <m:accPr>
                          <m:chr m:val="̅"/>
                          <m:ctrlPr>
                            <a:rPr lang="de-DE" b="0" i="1" smtClean="0">
                              <a:solidFill>
                                <a:srgbClr val="0000CC"/>
                              </a:solidFill>
                              <a:latin typeface="Cambria Math" panose="02040503050406030204" pitchFamily="18" charset="0"/>
                            </a:rPr>
                          </m:ctrlPr>
                        </m:accPr>
                        <m:e>
                          <m:r>
                            <a:rPr lang="de-DE" b="0" i="1" smtClean="0">
                              <a:solidFill>
                                <a:srgbClr val="0000CC"/>
                              </a:solidFill>
                              <a:latin typeface="Cambria Math"/>
                            </a:rPr>
                            <m:t>𝑝</m:t>
                          </m:r>
                        </m:e>
                      </m:acc>
                      <m:r>
                        <a:rPr lang="de-DE" b="0" i="1" smtClean="0">
                          <a:solidFill>
                            <a:srgbClr val="0000CC"/>
                          </a:solidFill>
                          <a:latin typeface="Cambria Math"/>
                          <a:ea typeface="Cambria Math"/>
                        </a:rPr>
                        <m:t>→</m:t>
                      </m:r>
                      <m:r>
                        <a:rPr lang="de-DE" b="0" i="1" smtClean="0">
                          <a:solidFill>
                            <a:srgbClr val="0000CC"/>
                          </a:solidFill>
                          <a:latin typeface="Cambria Math"/>
                          <a:ea typeface="Cambria Math"/>
                        </a:rPr>
                        <m:t>𝑡</m:t>
                      </m:r>
                      <m:acc>
                        <m:accPr>
                          <m:chr m:val="̅"/>
                          <m:ctrlPr>
                            <a:rPr lang="de-DE" b="0" i="1" smtClean="0">
                              <a:solidFill>
                                <a:srgbClr val="0000CC"/>
                              </a:solidFill>
                              <a:latin typeface="Cambria Math" panose="02040503050406030204" pitchFamily="18" charset="0"/>
                              <a:ea typeface="Cambria Math"/>
                            </a:rPr>
                          </m:ctrlPr>
                        </m:accPr>
                        <m:e>
                          <m:r>
                            <a:rPr lang="de-DE" b="0" i="1" smtClean="0">
                              <a:solidFill>
                                <a:srgbClr val="0000CC"/>
                              </a:solidFill>
                              <a:latin typeface="Cambria Math"/>
                              <a:ea typeface="Cambria Math"/>
                            </a:rPr>
                            <m:t>𝑡</m:t>
                          </m:r>
                        </m:e>
                      </m:acc>
                      <m:r>
                        <a:rPr lang="de-DE" b="0" i="1" smtClean="0">
                          <a:solidFill>
                            <a:srgbClr val="0000CC"/>
                          </a:solidFill>
                          <a:latin typeface="Cambria Math"/>
                        </a:rPr>
                        <m:t> </m:t>
                      </m:r>
                      <m:r>
                        <a:rPr lang="de-DE" b="0" i="1" smtClean="0">
                          <a:solidFill>
                            <a:srgbClr val="0000CC"/>
                          </a:solidFill>
                          <a:latin typeface="Cambria Math"/>
                        </a:rPr>
                        <m:t>𝑋</m:t>
                      </m:r>
                    </m:oMath>
                  </m:oMathPara>
                </a14:m>
                <a:endParaRPr lang="en-US" dirty="0">
                  <a:solidFill>
                    <a:srgbClr val="0000CC"/>
                  </a:solidFill>
                </a:endParaRPr>
              </a:p>
            </p:txBody>
          </p:sp>
        </mc:Choice>
        <mc:Fallback xmlns="">
          <p:sp>
            <p:nvSpPr>
              <p:cNvPr id="6" name="Textfeld 5"/>
              <p:cNvSpPr txBox="1">
                <a:spLocks noRot="1" noChangeAspect="1" noMove="1" noResize="1" noEditPoints="1" noAdjustHandles="1" noChangeArrowheads="1" noChangeShapeType="1" noTextEdit="1"/>
              </p:cNvSpPr>
              <p:nvPr/>
            </p:nvSpPr>
            <p:spPr>
              <a:xfrm>
                <a:off x="3420000" y="5517232"/>
                <a:ext cx="1226746" cy="369332"/>
              </a:xfrm>
              <a:prstGeom prst="rect">
                <a:avLst/>
              </a:prstGeom>
              <a:blipFill rotWithShape="1">
                <a:blip r:embed="rId4"/>
                <a:stretch>
                  <a:fillRect r="-3483"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feld 6"/>
              <p:cNvSpPr txBox="1"/>
              <p:nvPr/>
            </p:nvSpPr>
            <p:spPr>
              <a:xfrm>
                <a:off x="3420000" y="5939988"/>
                <a:ext cx="26472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solidFill>
                            <a:srgbClr val="0000CC"/>
                          </a:solidFill>
                          <a:latin typeface="Cambria Math"/>
                        </a:rPr>
                        <m:t>𝑡</m:t>
                      </m:r>
                      <m:r>
                        <a:rPr lang="de-DE" b="0" i="1" smtClean="0">
                          <a:solidFill>
                            <a:srgbClr val="0000CC"/>
                          </a:solidFill>
                          <a:latin typeface="Cambria Math"/>
                          <a:ea typeface="Cambria Math"/>
                        </a:rPr>
                        <m:t>→</m:t>
                      </m:r>
                      <m:r>
                        <a:rPr lang="de-DE" b="0" i="1" smtClean="0">
                          <a:solidFill>
                            <a:srgbClr val="0000CC"/>
                          </a:solidFill>
                          <a:latin typeface="Cambria Math"/>
                          <a:ea typeface="Cambria Math"/>
                        </a:rPr>
                        <m:t>𝑊</m:t>
                      </m:r>
                      <m:r>
                        <a:rPr lang="de-DE" b="0" i="1" smtClean="0">
                          <a:solidFill>
                            <a:srgbClr val="0000CC"/>
                          </a:solidFill>
                          <a:latin typeface="Cambria Math"/>
                          <a:ea typeface="Cambria Math"/>
                        </a:rPr>
                        <m:t> </m:t>
                      </m:r>
                      <m:r>
                        <a:rPr lang="de-DE" b="0" i="1" smtClean="0">
                          <a:solidFill>
                            <a:srgbClr val="0000CC"/>
                          </a:solidFill>
                          <a:latin typeface="Cambria Math"/>
                          <a:ea typeface="Cambria Math"/>
                        </a:rPr>
                        <m:t>𝑏</m:t>
                      </m:r>
                      <m:r>
                        <a:rPr lang="de-DE" b="0" i="1" smtClean="0">
                          <a:solidFill>
                            <a:srgbClr val="0000CC"/>
                          </a:solidFill>
                          <a:latin typeface="Cambria Math"/>
                          <a:ea typeface="Cambria Math"/>
                        </a:rPr>
                        <m:t>   </m:t>
                      </m:r>
                      <m:r>
                        <a:rPr lang="de-DE" b="0" i="1" smtClean="0">
                          <a:latin typeface="Cambria Math"/>
                          <a:ea typeface="Cambria Math"/>
                        </a:rPr>
                        <m:t>𝑎𝑛𝑑</m:t>
                      </m:r>
                      <m:r>
                        <a:rPr lang="de-DE" b="0" i="1" smtClean="0">
                          <a:latin typeface="Cambria Math"/>
                          <a:ea typeface="Cambria Math"/>
                        </a:rPr>
                        <m:t>   </m:t>
                      </m:r>
                      <m:r>
                        <a:rPr lang="de-DE" b="0" i="1" smtClean="0">
                          <a:latin typeface="Cambria Math"/>
                          <a:ea typeface="Cambria Math"/>
                        </a:rPr>
                        <m:t>𝑊</m:t>
                      </m:r>
                      <m:r>
                        <a:rPr lang="de-DE" b="0" i="1" smtClean="0">
                          <a:latin typeface="Cambria Math"/>
                          <a:ea typeface="Cambria Math"/>
                        </a:rPr>
                        <m:t>→</m:t>
                      </m:r>
                      <m:r>
                        <a:rPr lang="de-DE" b="0" i="1" smtClean="0">
                          <a:latin typeface="Cambria Math"/>
                          <a:ea typeface="Cambria Math"/>
                        </a:rPr>
                        <m:t>𝑞</m:t>
                      </m:r>
                      <m:acc>
                        <m:accPr>
                          <m:chr m:val="̅"/>
                          <m:ctrlPr>
                            <a:rPr lang="de-DE" b="0" i="1" smtClean="0">
                              <a:latin typeface="Cambria Math" panose="02040503050406030204" pitchFamily="18" charset="0"/>
                              <a:ea typeface="Cambria Math"/>
                            </a:rPr>
                          </m:ctrlPr>
                        </m:accPr>
                        <m:e>
                          <m:r>
                            <a:rPr lang="de-DE" b="0" i="1" smtClean="0">
                              <a:latin typeface="Cambria Math"/>
                              <a:ea typeface="Cambria Math"/>
                            </a:rPr>
                            <m:t>𝑞</m:t>
                          </m:r>
                        </m:e>
                      </m:acc>
                    </m:oMath>
                  </m:oMathPara>
                </a14:m>
                <a:endParaRPr lang="en-US" dirty="0"/>
              </a:p>
            </p:txBody>
          </p:sp>
        </mc:Choice>
        <mc:Fallback xmlns="">
          <p:sp>
            <p:nvSpPr>
              <p:cNvPr id="7" name="Textfeld 6"/>
              <p:cNvSpPr txBox="1">
                <a:spLocks noRot="1" noChangeAspect="1" noMove="1" noResize="1" noEditPoints="1" noAdjustHandles="1" noChangeArrowheads="1" noChangeShapeType="1" noTextEdit="1"/>
              </p:cNvSpPr>
              <p:nvPr/>
            </p:nvSpPr>
            <p:spPr>
              <a:xfrm>
                <a:off x="3420000" y="5939988"/>
                <a:ext cx="2647263" cy="369332"/>
              </a:xfrm>
              <a:prstGeom prst="rect">
                <a:avLst/>
              </a:prstGeom>
              <a:blipFill rotWithShape="1">
                <a:blip r:embed="rId5"/>
                <a:stretch>
                  <a:fillRect r="-6912" b="-6557"/>
                </a:stretch>
              </a:blipFill>
            </p:spPr>
            <p:txBody>
              <a:bodyPr/>
              <a:lstStyle/>
              <a:p>
                <a:r>
                  <a:rPr lang="en-US">
                    <a:noFill/>
                  </a:rPr>
                  <a:t> </a:t>
                </a:r>
              </a:p>
            </p:txBody>
          </p:sp>
        </mc:Fallback>
      </mc:AlternateContent>
      <p:pic>
        <p:nvPicPr>
          <p:cNvPr id="11" name="Picture 2"/>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8000" y="612000"/>
            <a:ext cx="4067073" cy="4067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25046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Status in 2000 (~90 years after Hess balloon trip)</a:t>
            </a: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096" y="1260000"/>
            <a:ext cx="3914286" cy="30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hteck 12"/>
          <p:cNvSpPr/>
          <p:nvPr/>
        </p:nvSpPr>
        <p:spPr>
          <a:xfrm>
            <a:off x="7488000" y="2034000"/>
            <a:ext cx="756000" cy="756000"/>
          </a:xfrm>
          <a:prstGeom prst="rect">
            <a:avLst/>
          </a:prstGeom>
          <a:solidFill>
            <a:srgbClr val="0000CC">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feld 13"/>
          <p:cNvSpPr txBox="1"/>
          <p:nvPr/>
        </p:nvSpPr>
        <p:spPr>
          <a:xfrm>
            <a:off x="2123728" y="1052736"/>
            <a:ext cx="2351926" cy="369332"/>
          </a:xfrm>
          <a:prstGeom prst="rect">
            <a:avLst/>
          </a:prstGeom>
          <a:noFill/>
        </p:spPr>
        <p:txBody>
          <a:bodyPr wrap="none" rtlCol="0">
            <a:spAutoFit/>
          </a:bodyPr>
          <a:lstStyle/>
          <a:p>
            <a:r>
              <a:rPr lang="en-US" dirty="0">
                <a:solidFill>
                  <a:srgbClr val="0000CC"/>
                </a:solidFill>
              </a:rPr>
              <a:t>all fermions discovered</a:t>
            </a:r>
          </a:p>
        </p:txBody>
      </p:sp>
      <p:sp>
        <p:nvSpPr>
          <p:cNvPr id="16" name="Rechteck 15"/>
          <p:cNvSpPr/>
          <p:nvPr/>
        </p:nvSpPr>
        <p:spPr>
          <a:xfrm>
            <a:off x="5004000" y="1296000"/>
            <a:ext cx="2484000" cy="3123210"/>
          </a:xfrm>
          <a:prstGeom prst="rect">
            <a:avLst/>
          </a:prstGeom>
          <a:solidFill>
            <a:srgbClr val="0000CC">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feld 7"/>
          <p:cNvSpPr txBox="1"/>
          <p:nvPr/>
        </p:nvSpPr>
        <p:spPr>
          <a:xfrm>
            <a:off x="5040000" y="5040000"/>
            <a:ext cx="2880320" cy="646331"/>
          </a:xfrm>
          <a:prstGeom prst="rect">
            <a:avLst/>
          </a:prstGeom>
          <a:noFill/>
        </p:spPr>
        <p:txBody>
          <a:bodyPr wrap="square" rtlCol="0">
            <a:spAutoFit/>
          </a:bodyPr>
          <a:lstStyle/>
          <a:p>
            <a:pPr algn="ctr"/>
            <a:r>
              <a:rPr lang="en-US" b="1" i="1" dirty="0">
                <a:solidFill>
                  <a:srgbClr val="FF0000"/>
                </a:solidFill>
              </a:rPr>
              <a:t>tau-neutrino</a:t>
            </a:r>
            <a:r>
              <a:rPr lang="en-US" dirty="0">
                <a:solidFill>
                  <a:srgbClr val="FF0000"/>
                </a:solidFill>
              </a:rPr>
              <a:t> discovered </a:t>
            </a:r>
          </a:p>
          <a:p>
            <a:pPr algn="ctr"/>
            <a:r>
              <a:rPr lang="en-US" dirty="0">
                <a:solidFill>
                  <a:srgbClr val="FF0000"/>
                </a:solidFill>
              </a:rPr>
              <a:t>in 2000 by Donut experiment</a:t>
            </a:r>
          </a:p>
        </p:txBody>
      </p:sp>
      <p:cxnSp>
        <p:nvCxnSpPr>
          <p:cNvPr id="10" name="Gerade Verbindung mit Pfeil 9"/>
          <p:cNvCxnSpPr>
            <a:stCxn id="8" idx="0"/>
          </p:cNvCxnSpPr>
          <p:nvPr/>
        </p:nvCxnSpPr>
        <p:spPr>
          <a:xfrm flipV="1">
            <a:off x="6480160" y="4260000"/>
            <a:ext cx="517079" cy="780000"/>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11043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Status in 2002 (~90 years after Hess balloon trip)</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0" y="1080000"/>
            <a:ext cx="2886075" cy="1624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096" y="1260000"/>
            <a:ext cx="3914286" cy="30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720000" y="2785509"/>
            <a:ext cx="2917786" cy="307777"/>
          </a:xfrm>
          <a:prstGeom prst="rect">
            <a:avLst/>
          </a:prstGeom>
          <a:noFill/>
        </p:spPr>
        <p:txBody>
          <a:bodyPr wrap="none" rtlCol="0">
            <a:spAutoFit/>
          </a:bodyPr>
          <a:lstStyle/>
          <a:p>
            <a:r>
              <a:rPr lang="en-US" sz="1400" dirty="0" err="1"/>
              <a:t>Takaaki</a:t>
            </a:r>
            <a:r>
              <a:rPr lang="en-US" sz="1400" dirty="0"/>
              <a:t> </a:t>
            </a:r>
            <a:r>
              <a:rPr lang="en-US" sz="1400" dirty="0" err="1"/>
              <a:t>Kajita</a:t>
            </a:r>
            <a:r>
              <a:rPr lang="en-US" sz="1400" dirty="0"/>
              <a:t> + Arthur B. McDonald</a:t>
            </a:r>
          </a:p>
        </p:txBody>
      </p:sp>
      <p:sp>
        <p:nvSpPr>
          <p:cNvPr id="4" name="Textfeld 3"/>
          <p:cNvSpPr txBox="1"/>
          <p:nvPr/>
        </p:nvSpPr>
        <p:spPr>
          <a:xfrm>
            <a:off x="720000" y="828000"/>
            <a:ext cx="1083951" cy="246221"/>
          </a:xfrm>
          <a:prstGeom prst="rect">
            <a:avLst/>
          </a:prstGeom>
          <a:noFill/>
        </p:spPr>
        <p:txBody>
          <a:bodyPr wrap="none" rtlCol="0">
            <a:spAutoFit/>
          </a:bodyPr>
          <a:lstStyle/>
          <a:p>
            <a:r>
              <a:rPr lang="en-US" sz="1000" dirty="0"/>
              <a:t>Nobel Prize 2015</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02" y="4320000"/>
            <a:ext cx="409575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feld 14"/>
          <p:cNvSpPr txBox="1"/>
          <p:nvPr/>
        </p:nvSpPr>
        <p:spPr>
          <a:xfrm>
            <a:off x="720000" y="5868000"/>
            <a:ext cx="2099870" cy="307777"/>
          </a:xfrm>
          <a:prstGeom prst="rect">
            <a:avLst/>
          </a:prstGeom>
          <a:noFill/>
        </p:spPr>
        <p:txBody>
          <a:bodyPr wrap="none" rtlCol="0">
            <a:spAutoFit/>
          </a:bodyPr>
          <a:lstStyle/>
          <a:p>
            <a:r>
              <a:rPr lang="en-US" sz="1400" dirty="0"/>
              <a:t>Super-</a:t>
            </a:r>
            <a:r>
              <a:rPr lang="en-US" sz="1400" dirty="0" err="1"/>
              <a:t>Kamiokande</a:t>
            </a:r>
            <a:r>
              <a:rPr lang="en-US" sz="1400" dirty="0"/>
              <a:t> (1998)</a:t>
            </a: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40000" y="4320010"/>
            <a:ext cx="1549146" cy="2168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6660000" y="5868000"/>
            <a:ext cx="2058577" cy="307777"/>
          </a:xfrm>
          <a:prstGeom prst="rect">
            <a:avLst/>
          </a:prstGeom>
          <a:noFill/>
        </p:spPr>
        <p:txBody>
          <a:bodyPr wrap="none" rtlCol="0">
            <a:spAutoFit/>
          </a:bodyPr>
          <a:lstStyle/>
          <a:p>
            <a:r>
              <a:rPr lang="en-US" sz="1400" dirty="0"/>
              <a:t>SNO experiment (2001/2)</a:t>
            </a:r>
          </a:p>
        </p:txBody>
      </p:sp>
      <p:sp>
        <p:nvSpPr>
          <p:cNvPr id="6" name="Textfeld 5"/>
          <p:cNvSpPr txBox="1"/>
          <p:nvPr/>
        </p:nvSpPr>
        <p:spPr>
          <a:xfrm>
            <a:off x="2555776" y="3861048"/>
            <a:ext cx="2133918" cy="369332"/>
          </a:xfrm>
          <a:prstGeom prst="rect">
            <a:avLst/>
          </a:prstGeom>
          <a:noFill/>
        </p:spPr>
        <p:txBody>
          <a:bodyPr wrap="none" rtlCol="0">
            <a:spAutoFit/>
          </a:bodyPr>
          <a:lstStyle/>
          <a:p>
            <a:r>
              <a:rPr lang="en-US" dirty="0">
                <a:solidFill>
                  <a:srgbClr val="FF0000"/>
                </a:solidFill>
              </a:rPr>
              <a:t>neutrinos have mass!</a:t>
            </a:r>
          </a:p>
        </p:txBody>
      </p:sp>
      <p:sp>
        <p:nvSpPr>
          <p:cNvPr id="7" name="Rechteck 6"/>
          <p:cNvSpPr/>
          <p:nvPr/>
        </p:nvSpPr>
        <p:spPr>
          <a:xfrm>
            <a:off x="5076000" y="3492000"/>
            <a:ext cx="2412224" cy="756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Gerade Verbindung mit Pfeil 16"/>
          <p:cNvCxnSpPr>
            <a:stCxn id="6" idx="0"/>
          </p:cNvCxnSpPr>
          <p:nvPr/>
        </p:nvCxnSpPr>
        <p:spPr>
          <a:xfrm>
            <a:off x="3622735" y="3861048"/>
            <a:ext cx="1309305" cy="8952"/>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1796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100 years of particle physics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575" y="633413"/>
            <a:ext cx="7562850" cy="559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8059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Discovery of Vector-Bosons</a:t>
            </a:r>
          </a:p>
        </p:txBody>
      </p:sp>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096" y="1260000"/>
            <a:ext cx="3914286" cy="30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hteck 7"/>
          <p:cNvSpPr/>
          <p:nvPr/>
        </p:nvSpPr>
        <p:spPr>
          <a:xfrm>
            <a:off x="7488000" y="1260000"/>
            <a:ext cx="756000" cy="3000000"/>
          </a:xfrm>
          <a:prstGeom prst="rect">
            <a:avLst/>
          </a:prstGeom>
          <a:solidFill>
            <a:srgbClr val="0000CC">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feld 8"/>
              <p:cNvSpPr txBox="1"/>
              <p:nvPr/>
            </p:nvSpPr>
            <p:spPr>
              <a:xfrm>
                <a:off x="180000" y="900000"/>
                <a:ext cx="5102679" cy="4555093"/>
              </a:xfrm>
              <a:prstGeom prst="rect">
                <a:avLst/>
              </a:prstGeom>
              <a:noFill/>
            </p:spPr>
            <p:txBody>
              <a:bodyPr wrap="none" rtlCol="0">
                <a:spAutoFit/>
              </a:bodyPr>
              <a:lstStyle/>
              <a:p>
                <a:r>
                  <a:rPr lang="en-US" b="1" i="1" dirty="0">
                    <a:solidFill>
                      <a:srgbClr val="0000CC"/>
                    </a:solidFill>
                  </a:rPr>
                  <a:t>Photons</a:t>
                </a:r>
                <a:r>
                  <a:rPr lang="en-US" dirty="0">
                    <a:solidFill>
                      <a:srgbClr val="0000CC"/>
                    </a:solidFill>
                  </a:rPr>
                  <a:t>:</a:t>
                </a:r>
              </a:p>
              <a:p>
                <a:pPr marL="285750" indent="-285750">
                  <a:buFont typeface="Arial" panose="020B0604020202020204" pitchFamily="34" charset="0"/>
                  <a:buChar char="•"/>
                </a:pPr>
                <a:r>
                  <a:rPr lang="en-US" dirty="0"/>
                  <a:t>X-rays (</a:t>
                </a:r>
                <a:r>
                  <a:rPr lang="en-US" dirty="0" err="1"/>
                  <a:t>Röntgen</a:t>
                </a:r>
                <a:r>
                  <a:rPr lang="en-US" dirty="0"/>
                  <a:t> 1895) </a:t>
                </a:r>
                <a:r>
                  <a:rPr lang="en-US" sz="1000" dirty="0"/>
                  <a:t>→ Nobel Prize 1901</a:t>
                </a:r>
              </a:p>
              <a:p>
                <a:pPr marL="285750" indent="-285750">
                  <a:buFont typeface="Arial" panose="020B0604020202020204" pitchFamily="34" charset="0"/>
                  <a:buChar char="•"/>
                </a:pPr>
                <a:r>
                  <a:rPr lang="en-US" dirty="0"/>
                  <a:t>photo-electric effect (Einstein 1905) </a:t>
                </a:r>
                <a:r>
                  <a:rPr lang="en-US" sz="1000" dirty="0"/>
                  <a:t>→ Nobel Prize 1921</a:t>
                </a:r>
                <a:endParaRPr lang="en-US" dirty="0"/>
              </a:p>
              <a:p>
                <a:pPr marL="285750" indent="-285750">
                  <a:buFont typeface="Arial" panose="020B0604020202020204" pitchFamily="34" charset="0"/>
                  <a:buChar char="•"/>
                </a:pPr>
                <a:endParaRPr lang="en-US" sz="1000" dirty="0"/>
              </a:p>
              <a:p>
                <a:r>
                  <a:rPr lang="en-US" b="1" i="1" dirty="0">
                    <a:solidFill>
                      <a:srgbClr val="0000CC"/>
                    </a:solidFill>
                  </a:rPr>
                  <a:t>Gluons</a:t>
                </a:r>
                <a:r>
                  <a:rPr lang="en-US" dirty="0">
                    <a:solidFill>
                      <a:srgbClr val="0000CC"/>
                    </a:solidFill>
                  </a:rPr>
                  <a:t>:</a:t>
                </a:r>
              </a:p>
              <a:p>
                <a:pPr marL="285750" indent="-285750">
                  <a:buFont typeface="Arial" panose="020B0604020202020204" pitchFamily="34" charset="0"/>
                  <a:buChar char="•"/>
                </a:pPr>
                <a:r>
                  <a:rPr lang="en-US"/>
                  <a:t>8 carriers </a:t>
                </a:r>
                <a:r>
                  <a:rPr lang="en-US" dirty="0"/>
                  <a:t>of strong force</a:t>
                </a:r>
              </a:p>
              <a:p>
                <a:pPr marL="285750" indent="-285750">
                  <a:buFont typeface="Arial" panose="020B0604020202020204" pitchFamily="34" charset="0"/>
                  <a:buChar char="•"/>
                </a:pPr>
                <a:r>
                  <a:rPr lang="en-US" dirty="0"/>
                  <a:t>predicted by Gell-Mann et al.</a:t>
                </a:r>
              </a:p>
              <a:p>
                <a:pPr marL="285750" indent="-285750">
                  <a:buFont typeface="Arial" panose="020B0604020202020204" pitchFamily="34" charset="0"/>
                  <a:buChar char="•"/>
                </a:pPr>
                <a:r>
                  <a:rPr lang="en-US" dirty="0"/>
                  <a:t>experimental discovery as jets of hadrons </a:t>
                </a:r>
              </a:p>
              <a:p>
                <a:r>
                  <a:rPr lang="en-US" dirty="0"/>
                  <a:t>     (e.g. PETRA)</a:t>
                </a:r>
              </a:p>
              <a:p>
                <a:endParaRPr lang="en-US" sz="1000" dirty="0"/>
              </a:p>
              <a:p>
                <a:r>
                  <a:rPr lang="en-US" b="1" i="1" dirty="0">
                    <a:solidFill>
                      <a:srgbClr val="0000CC"/>
                    </a:solidFill>
                  </a:rPr>
                  <a:t>W</a:t>
                </a:r>
                <a:r>
                  <a:rPr lang="en-US" b="1" i="1" baseline="30000" dirty="0">
                    <a:solidFill>
                      <a:srgbClr val="0000CC"/>
                    </a:solidFill>
                  </a:rPr>
                  <a:t>±</a:t>
                </a:r>
                <a:r>
                  <a:rPr lang="en-US" b="1" i="1" dirty="0">
                    <a:solidFill>
                      <a:srgbClr val="0000CC"/>
                    </a:solidFill>
                  </a:rPr>
                  <a:t> bosons</a:t>
                </a:r>
                <a:r>
                  <a:rPr lang="en-US" dirty="0">
                    <a:solidFill>
                      <a:srgbClr val="0000CC"/>
                    </a:solidFill>
                  </a:rPr>
                  <a:t>:</a:t>
                </a:r>
                <a:endParaRPr lang="en-US" dirty="0"/>
              </a:p>
              <a:p>
                <a:pPr marL="285750" indent="-285750">
                  <a:buFont typeface="Arial" panose="020B0604020202020204" pitchFamily="34" charset="0"/>
                  <a:buChar char="•"/>
                </a:pPr>
                <a:r>
                  <a:rPr lang="en-US" dirty="0"/>
                  <a:t>carriers of weak interactions</a:t>
                </a:r>
              </a:p>
              <a:p>
                <a:pPr marL="285750" indent="-285750">
                  <a:buFont typeface="Arial" panose="020B0604020202020204" pitchFamily="34" charset="0"/>
                  <a:buChar char="•"/>
                </a:pPr>
                <a:r>
                  <a:rPr lang="en-US" dirty="0"/>
                  <a:t>responsible for weak decays</a:t>
                </a:r>
              </a:p>
              <a:p>
                <a:pPr marL="285750" indent="-285750">
                  <a:buFont typeface="Arial" panose="020B0604020202020204" pitchFamily="34" charset="0"/>
                  <a:buChar char="•"/>
                </a:pPr>
                <a:r>
                  <a:rPr lang="en-US" dirty="0"/>
                  <a:t>building blocks of “</a:t>
                </a:r>
                <a:r>
                  <a:rPr lang="en-US" b="1" dirty="0"/>
                  <a:t>Standard Model</a:t>
                </a:r>
                <a:r>
                  <a:rPr lang="en-US" dirty="0"/>
                  <a:t>”</a:t>
                </a:r>
              </a:p>
              <a:p>
                <a:r>
                  <a:rPr lang="en-US" dirty="0"/>
                  <a:t>     Glashow, Salam, Weinberg </a:t>
                </a:r>
                <a:r>
                  <a:rPr lang="en-US" sz="1000" dirty="0"/>
                  <a:t>→ Nobel Prize 1979</a:t>
                </a:r>
              </a:p>
              <a:p>
                <a:pPr marL="285750" indent="-285750">
                  <a:buFont typeface="Arial" panose="020B0604020202020204" pitchFamily="34" charset="0"/>
                  <a:buChar char="•"/>
                </a:pPr>
                <a:r>
                  <a:rPr lang="en-US" dirty="0"/>
                  <a:t>W-boson discovered at CERN </a:t>
                </a:r>
                <a14:m>
                  <m:oMath xmlns:m="http://schemas.openxmlformats.org/officeDocument/2006/math">
                    <m:r>
                      <a:rPr lang="de-DE" b="0" i="1" smtClean="0">
                        <a:latin typeface="Cambria Math"/>
                      </a:rPr>
                      <m:t>𝑆𝑝</m:t>
                    </m:r>
                    <m:acc>
                      <m:accPr>
                        <m:chr m:val="̅"/>
                        <m:ctrlPr>
                          <a:rPr lang="de-DE" b="0" i="1" smtClean="0">
                            <a:latin typeface="Cambria Math" panose="02040503050406030204" pitchFamily="18" charset="0"/>
                          </a:rPr>
                        </m:ctrlPr>
                      </m:accPr>
                      <m:e>
                        <m:r>
                          <a:rPr lang="de-DE" b="0" i="1" smtClean="0">
                            <a:latin typeface="Cambria Math"/>
                          </a:rPr>
                          <m:t>𝑝</m:t>
                        </m:r>
                      </m:e>
                    </m:acc>
                    <m:r>
                      <a:rPr lang="de-DE" b="0" i="1" smtClean="0">
                        <a:latin typeface="Cambria Math"/>
                      </a:rPr>
                      <m:t>𝑆</m:t>
                    </m:r>
                  </m:oMath>
                </a14:m>
                <a:r>
                  <a:rPr lang="en-US" dirty="0"/>
                  <a:t> in 1983</a:t>
                </a:r>
              </a:p>
              <a:p>
                <a:r>
                  <a:rPr lang="en-US" dirty="0"/>
                  <a:t>     C. Rubbia and S. van der Meer </a:t>
                </a:r>
                <a:r>
                  <a:rPr lang="en-US" sz="1000" dirty="0"/>
                  <a:t>→ Nobel Prize 1984</a:t>
                </a:r>
              </a:p>
            </p:txBody>
          </p:sp>
        </mc:Choice>
        <mc:Fallback xmlns="">
          <p:sp>
            <p:nvSpPr>
              <p:cNvPr id="9" name="Textfeld 8"/>
              <p:cNvSpPr txBox="1">
                <a:spLocks noRot="1" noChangeAspect="1" noMove="1" noResize="1" noEditPoints="1" noAdjustHandles="1" noChangeArrowheads="1" noChangeShapeType="1" noTextEdit="1"/>
              </p:cNvSpPr>
              <p:nvPr/>
            </p:nvSpPr>
            <p:spPr>
              <a:xfrm>
                <a:off x="180000" y="900000"/>
                <a:ext cx="5102679" cy="4555093"/>
              </a:xfrm>
              <a:prstGeom prst="rect">
                <a:avLst/>
              </a:prstGeom>
              <a:blipFill rotWithShape="1">
                <a:blip r:embed="rId3"/>
                <a:stretch>
                  <a:fillRect l="-1075" t="-669" b="-1205"/>
                </a:stretch>
              </a:blipFill>
            </p:spPr>
            <p:txBody>
              <a:bodyPr/>
              <a:lstStyle/>
              <a:p>
                <a:r>
                  <a:rPr lang="en-US">
                    <a:noFill/>
                  </a:rPr>
                  <a:t> </a:t>
                </a:r>
              </a:p>
            </p:txBody>
          </p:sp>
        </mc:Fallback>
      </mc:AlternateContent>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2679" y="4581128"/>
            <a:ext cx="3286125" cy="1548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5454825" y="6120000"/>
            <a:ext cx="2941831" cy="246221"/>
          </a:xfrm>
          <a:prstGeom prst="rect">
            <a:avLst/>
          </a:prstGeom>
          <a:noFill/>
        </p:spPr>
        <p:txBody>
          <a:bodyPr wrap="none" rtlCol="0">
            <a:spAutoFit/>
          </a:bodyPr>
          <a:lstStyle/>
          <a:p>
            <a:r>
              <a:rPr lang="en-US" sz="1000" dirty="0" err="1"/>
              <a:t>Abdus</a:t>
            </a:r>
            <a:r>
              <a:rPr lang="en-US" sz="1000" dirty="0"/>
              <a:t> Salam, Steven Weinberg, Sheldon L. Glashow</a:t>
            </a:r>
          </a:p>
        </p:txBody>
      </p:sp>
    </p:spTree>
    <p:extLst>
      <p:ext uri="{BB962C8B-B14F-4D97-AF65-F5344CB8AC3E}">
        <p14:creationId xmlns:p14="http://schemas.microsoft.com/office/powerpoint/2010/main" val="806666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Discovery of Vector Bosons</a:t>
            </a:r>
          </a:p>
        </p:txBody>
      </p:sp>
      <p:pic>
        <p:nvPicPr>
          <p:cNvPr id="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096" y="1260000"/>
            <a:ext cx="3914286" cy="30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hteck 25"/>
          <p:cNvSpPr/>
          <p:nvPr/>
        </p:nvSpPr>
        <p:spPr>
          <a:xfrm>
            <a:off x="7488000" y="1260000"/>
            <a:ext cx="756000" cy="3000000"/>
          </a:xfrm>
          <a:prstGeom prst="rect">
            <a:avLst/>
          </a:prstGeom>
          <a:solidFill>
            <a:srgbClr val="0000CC">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00" y="3600000"/>
            <a:ext cx="4000500" cy="245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3" name="Textfeld 2"/>
              <p:cNvSpPr txBox="1"/>
              <p:nvPr/>
            </p:nvSpPr>
            <p:spPr>
              <a:xfrm>
                <a:off x="540000" y="900000"/>
                <a:ext cx="4450257" cy="1477328"/>
              </a:xfrm>
              <a:prstGeom prst="rect">
                <a:avLst/>
              </a:prstGeom>
              <a:noFill/>
            </p:spPr>
            <p:txBody>
              <a:bodyPr wrap="none" rtlCol="0">
                <a:spAutoFit/>
              </a:bodyPr>
              <a:lstStyle/>
              <a:p>
                <a:r>
                  <a:rPr lang="en-US" b="1" i="1" dirty="0">
                    <a:solidFill>
                      <a:srgbClr val="0000CC"/>
                    </a:solidFill>
                  </a:rPr>
                  <a:t>Z-boson</a:t>
                </a:r>
                <a:r>
                  <a:rPr lang="en-US" dirty="0">
                    <a:solidFill>
                      <a:srgbClr val="0000CC"/>
                    </a:solidFill>
                  </a:rPr>
                  <a:t>:</a:t>
                </a:r>
              </a:p>
              <a:p>
                <a:pPr marL="285750" indent="-285750">
                  <a:buFont typeface="Arial" panose="020B0604020202020204" pitchFamily="34" charset="0"/>
                  <a:buChar char="•"/>
                </a:pPr>
                <a:r>
                  <a:rPr lang="en-US" dirty="0"/>
                  <a:t>indirectly observed at </a:t>
                </a:r>
                <a:r>
                  <a:rPr lang="en-US" dirty="0" err="1"/>
                  <a:t>Gargamelle</a:t>
                </a:r>
                <a:endParaRPr lang="en-US" dirty="0"/>
              </a:p>
              <a:p>
                <a:pPr marL="285750" indent="-285750">
                  <a:buFont typeface="Arial" panose="020B0604020202020204" pitchFamily="34" charset="0"/>
                  <a:buChar char="•"/>
                </a:pPr>
                <a:r>
                  <a:rPr lang="en-US" dirty="0"/>
                  <a:t>discovered at CERN </a:t>
                </a:r>
                <a14:m>
                  <m:oMath xmlns:m="http://schemas.openxmlformats.org/officeDocument/2006/math">
                    <m:r>
                      <a:rPr lang="de-DE" b="0" i="1" smtClean="0">
                        <a:latin typeface="Cambria Math"/>
                      </a:rPr>
                      <m:t>𝑆𝑝</m:t>
                    </m:r>
                    <m:acc>
                      <m:accPr>
                        <m:chr m:val="̅"/>
                        <m:ctrlPr>
                          <a:rPr lang="de-DE" b="0" i="1" smtClean="0">
                            <a:latin typeface="Cambria Math" panose="02040503050406030204" pitchFamily="18" charset="0"/>
                          </a:rPr>
                        </m:ctrlPr>
                      </m:accPr>
                      <m:e>
                        <m:r>
                          <a:rPr lang="de-DE" b="0" i="1" smtClean="0">
                            <a:latin typeface="Cambria Math"/>
                          </a:rPr>
                          <m:t>𝑝</m:t>
                        </m:r>
                      </m:e>
                    </m:acc>
                    <m:r>
                      <a:rPr lang="de-DE" b="0" i="1" smtClean="0">
                        <a:latin typeface="Cambria Math"/>
                      </a:rPr>
                      <m:t>𝑆</m:t>
                    </m:r>
                  </m:oMath>
                </a14:m>
                <a:r>
                  <a:rPr lang="en-US" dirty="0"/>
                  <a:t> in 1983</a:t>
                </a:r>
              </a:p>
              <a:p>
                <a:r>
                  <a:rPr lang="en-US" dirty="0"/>
                  <a:t>     C. Rubbia and S. van der Meer </a:t>
                </a:r>
                <a:r>
                  <a:rPr lang="en-US" sz="1000" dirty="0"/>
                  <a:t>→ Noble Prize 1984</a:t>
                </a:r>
              </a:p>
              <a:p>
                <a:pPr marL="285750" indent="-285750">
                  <a:buFont typeface="Arial" panose="020B0604020202020204" pitchFamily="34" charset="0"/>
                  <a:buChar char="•"/>
                </a:pPr>
                <a:r>
                  <a:rPr lang="en-US" dirty="0"/>
                  <a:t>precision studies at LEP accelerator</a:t>
                </a:r>
              </a:p>
            </p:txBody>
          </p:sp>
        </mc:Choice>
        <mc:Fallback xmlns="">
          <p:sp>
            <p:nvSpPr>
              <p:cNvPr id="3" name="Textfeld 2"/>
              <p:cNvSpPr txBox="1">
                <a:spLocks noRot="1" noChangeAspect="1" noMove="1" noResize="1" noEditPoints="1" noAdjustHandles="1" noChangeArrowheads="1" noChangeShapeType="1" noTextEdit="1"/>
              </p:cNvSpPr>
              <p:nvPr/>
            </p:nvSpPr>
            <p:spPr>
              <a:xfrm>
                <a:off x="540000" y="900000"/>
                <a:ext cx="4450257" cy="1477328"/>
              </a:xfrm>
              <a:prstGeom prst="rect">
                <a:avLst/>
              </a:prstGeom>
              <a:blipFill rotWithShape="1">
                <a:blip r:embed="rId4"/>
                <a:stretch>
                  <a:fillRect l="-1233" t="-2066" b="-5785"/>
                </a:stretch>
              </a:blipFill>
            </p:spPr>
            <p:txBody>
              <a:bodyPr/>
              <a:lstStyle/>
              <a:p>
                <a:r>
                  <a:rPr lang="en-US">
                    <a:noFill/>
                  </a:rPr>
                  <a:t> </a:t>
                </a:r>
              </a:p>
            </p:txBody>
          </p:sp>
        </mc:Fallback>
      </mc:AlternateContent>
      <p:sp>
        <p:nvSpPr>
          <p:cNvPr id="4" name="Textfeld 3"/>
          <p:cNvSpPr txBox="1"/>
          <p:nvPr/>
        </p:nvSpPr>
        <p:spPr>
          <a:xfrm>
            <a:off x="1055741" y="6092838"/>
            <a:ext cx="2969018" cy="307777"/>
          </a:xfrm>
          <a:prstGeom prst="rect">
            <a:avLst/>
          </a:prstGeom>
          <a:noFill/>
        </p:spPr>
        <p:txBody>
          <a:bodyPr wrap="none" rtlCol="0">
            <a:spAutoFit/>
          </a:bodyPr>
          <a:lstStyle/>
          <a:p>
            <a:r>
              <a:rPr lang="en-US" sz="1400" dirty="0"/>
              <a:t>Large Electron Positron (LEP) collider</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000" y="4500000"/>
            <a:ext cx="1157288" cy="1621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6314" y="4500000"/>
            <a:ext cx="1145453" cy="1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p:cNvSpPr txBox="1"/>
          <p:nvPr/>
        </p:nvSpPr>
        <p:spPr>
          <a:xfrm>
            <a:off x="6120000" y="6156000"/>
            <a:ext cx="2327881" cy="246221"/>
          </a:xfrm>
          <a:prstGeom prst="rect">
            <a:avLst/>
          </a:prstGeom>
          <a:noFill/>
        </p:spPr>
        <p:txBody>
          <a:bodyPr wrap="none" rtlCol="0">
            <a:spAutoFit/>
          </a:bodyPr>
          <a:lstStyle/>
          <a:p>
            <a:r>
              <a:rPr lang="en-US" sz="1000" dirty="0"/>
              <a:t>Carlos Rubbia           Simon van der Meer</a:t>
            </a:r>
          </a:p>
        </p:txBody>
      </p:sp>
    </p:spTree>
    <p:extLst>
      <p:ext uri="{BB962C8B-B14F-4D97-AF65-F5344CB8AC3E}">
        <p14:creationId xmlns:p14="http://schemas.microsoft.com/office/powerpoint/2010/main" val="21534363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Large Electron-Positron Collider at CERN</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000" y="1440000"/>
            <a:ext cx="3333750" cy="393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000" y="558003"/>
            <a:ext cx="4286250" cy="3103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001" y="3645024"/>
            <a:ext cx="4316730" cy="2900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540000" y="720000"/>
            <a:ext cx="3174267" cy="369332"/>
          </a:xfrm>
          <a:prstGeom prst="rect">
            <a:avLst/>
          </a:prstGeom>
          <a:noFill/>
        </p:spPr>
        <p:txBody>
          <a:bodyPr wrap="none" rtlCol="0">
            <a:spAutoFit/>
          </a:bodyPr>
          <a:lstStyle/>
          <a:p>
            <a:r>
              <a:rPr lang="en-US" dirty="0"/>
              <a:t>1989-2000:   S</a:t>
            </a:r>
            <a:r>
              <a:rPr lang="en-US" baseline="30000" dirty="0"/>
              <a:t>1/2</a:t>
            </a:r>
            <a:r>
              <a:rPr lang="en-US" dirty="0"/>
              <a:t> = 90-200 GeV</a:t>
            </a:r>
          </a:p>
        </p:txBody>
      </p:sp>
      <p:sp>
        <p:nvSpPr>
          <p:cNvPr id="6" name="Textfeld 5"/>
          <p:cNvSpPr txBox="1"/>
          <p:nvPr/>
        </p:nvSpPr>
        <p:spPr>
          <a:xfrm>
            <a:off x="5508000" y="3825024"/>
            <a:ext cx="2319866" cy="369332"/>
          </a:xfrm>
          <a:prstGeom prst="rect">
            <a:avLst/>
          </a:prstGeom>
          <a:noFill/>
        </p:spPr>
        <p:txBody>
          <a:bodyPr wrap="none" rtlCol="0">
            <a:spAutoFit/>
          </a:bodyPr>
          <a:lstStyle/>
          <a:p>
            <a:r>
              <a:rPr lang="en-US" dirty="0">
                <a:solidFill>
                  <a:schemeClr val="bg1"/>
                </a:solidFill>
              </a:rPr>
              <a:t>26.7 km circumference</a:t>
            </a:r>
          </a:p>
        </p:txBody>
      </p:sp>
      <p:sp>
        <p:nvSpPr>
          <p:cNvPr id="7" name="Textfeld 6"/>
          <p:cNvSpPr txBox="1"/>
          <p:nvPr/>
        </p:nvSpPr>
        <p:spPr>
          <a:xfrm>
            <a:off x="4608000" y="4257024"/>
            <a:ext cx="1495922" cy="1231106"/>
          </a:xfrm>
          <a:prstGeom prst="rect">
            <a:avLst/>
          </a:prstGeom>
          <a:noFill/>
        </p:spPr>
        <p:txBody>
          <a:bodyPr wrap="none" rtlCol="0">
            <a:spAutoFit/>
          </a:bodyPr>
          <a:lstStyle/>
          <a:p>
            <a:r>
              <a:rPr lang="en-US" sz="1400" dirty="0">
                <a:solidFill>
                  <a:schemeClr val="bg1"/>
                </a:solidFill>
              </a:rPr>
              <a:t>Four experiments:</a:t>
            </a:r>
          </a:p>
          <a:p>
            <a:endParaRPr lang="en-US" sz="400" dirty="0">
              <a:solidFill>
                <a:schemeClr val="bg1"/>
              </a:solidFill>
            </a:endParaRPr>
          </a:p>
          <a:p>
            <a:r>
              <a:rPr lang="en-US" sz="1400" b="1" dirty="0">
                <a:solidFill>
                  <a:schemeClr val="bg1"/>
                </a:solidFill>
              </a:rPr>
              <a:t>ALEPH</a:t>
            </a:r>
          </a:p>
          <a:p>
            <a:r>
              <a:rPr lang="en-US" sz="1400" b="1" dirty="0">
                <a:solidFill>
                  <a:schemeClr val="bg1"/>
                </a:solidFill>
              </a:rPr>
              <a:t>DELPHI</a:t>
            </a:r>
          </a:p>
          <a:p>
            <a:r>
              <a:rPr lang="en-US" sz="1400" b="1" dirty="0">
                <a:solidFill>
                  <a:schemeClr val="bg1"/>
                </a:solidFill>
              </a:rPr>
              <a:t>L3</a:t>
            </a:r>
          </a:p>
          <a:p>
            <a:r>
              <a:rPr lang="en-US" sz="1400" b="1" dirty="0">
                <a:solidFill>
                  <a:schemeClr val="bg1"/>
                </a:solidFill>
              </a:rPr>
              <a:t>OPAL</a:t>
            </a:r>
          </a:p>
        </p:txBody>
      </p:sp>
    </p:spTree>
    <p:extLst>
      <p:ext uri="{BB962C8B-B14F-4D97-AF65-F5344CB8AC3E}">
        <p14:creationId xmlns:p14="http://schemas.microsoft.com/office/powerpoint/2010/main" val="33901362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Large Electron-Positron Collider at CERN</a:t>
            </a:r>
          </a:p>
        </p:txBody>
      </p:sp>
      <p:pic>
        <p:nvPicPr>
          <p:cNvPr id="4" name="Grafik 3">
            <a:extLst>
              <a:ext uri="{FF2B5EF4-FFF2-40B4-BE49-F238E27FC236}">
                <a16:creationId xmlns:a16="http://schemas.microsoft.com/office/drawing/2014/main" id="{68406558-5B0C-4347-8A80-D55932080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312" y="900000"/>
            <a:ext cx="6429375" cy="4572000"/>
          </a:xfrm>
          <a:prstGeom prst="rect">
            <a:avLst/>
          </a:prstGeom>
        </p:spPr>
      </p:pic>
    </p:spTree>
    <p:extLst>
      <p:ext uri="{BB962C8B-B14F-4D97-AF65-F5344CB8AC3E}">
        <p14:creationId xmlns:p14="http://schemas.microsoft.com/office/powerpoint/2010/main" val="32665689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Large Hadron Collider at CERN</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8000"/>
            <a:ext cx="4724400" cy="354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3450" y="3212976"/>
            <a:ext cx="4400550" cy="329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5220000" y="1440000"/>
            <a:ext cx="2826415" cy="954107"/>
          </a:xfrm>
          <a:prstGeom prst="rect">
            <a:avLst/>
          </a:prstGeom>
          <a:noFill/>
        </p:spPr>
        <p:txBody>
          <a:bodyPr wrap="none" rtlCol="0">
            <a:spAutoFit/>
          </a:bodyPr>
          <a:lstStyle/>
          <a:p>
            <a:r>
              <a:rPr lang="en-US" sz="3200" dirty="0">
                <a:solidFill>
                  <a:srgbClr val="0000CC"/>
                </a:solidFill>
              </a:rPr>
              <a:t>LHC</a:t>
            </a:r>
            <a:r>
              <a:rPr lang="en-US" sz="2400" dirty="0">
                <a:solidFill>
                  <a:srgbClr val="0000CC"/>
                </a:solidFill>
              </a:rPr>
              <a:t> (p → ← p)     </a:t>
            </a:r>
          </a:p>
          <a:p>
            <a:r>
              <a:rPr lang="en-US" sz="2400" dirty="0">
                <a:solidFill>
                  <a:srgbClr val="0000CC"/>
                </a:solidFill>
              </a:rPr>
              <a:t>             s</a:t>
            </a:r>
            <a:r>
              <a:rPr lang="en-US" sz="2400" baseline="30000" dirty="0">
                <a:solidFill>
                  <a:srgbClr val="0000CC"/>
                </a:solidFill>
              </a:rPr>
              <a:t>1/2</a:t>
            </a:r>
            <a:r>
              <a:rPr lang="en-US" sz="2400" dirty="0">
                <a:solidFill>
                  <a:srgbClr val="0000CC"/>
                </a:solidFill>
              </a:rPr>
              <a:t> ≤ 14 </a:t>
            </a:r>
            <a:r>
              <a:rPr lang="en-US" sz="2400" dirty="0" err="1">
                <a:solidFill>
                  <a:srgbClr val="0000CC"/>
                </a:solidFill>
              </a:rPr>
              <a:t>TeV</a:t>
            </a:r>
            <a:endParaRPr lang="en-US" sz="2400" dirty="0">
              <a:solidFill>
                <a:srgbClr val="0000CC"/>
              </a:solidFill>
            </a:endParaRPr>
          </a:p>
        </p:txBody>
      </p:sp>
      <p:sp>
        <p:nvSpPr>
          <p:cNvPr id="7" name="Textfeld 6"/>
          <p:cNvSpPr txBox="1"/>
          <p:nvPr/>
        </p:nvSpPr>
        <p:spPr>
          <a:xfrm>
            <a:off x="360000" y="4860000"/>
            <a:ext cx="4212000" cy="1569660"/>
          </a:xfrm>
          <a:prstGeom prst="rect">
            <a:avLst/>
          </a:prstGeom>
          <a:noFill/>
        </p:spPr>
        <p:txBody>
          <a:bodyPr wrap="square" rtlCol="0">
            <a:spAutoFit/>
          </a:bodyPr>
          <a:lstStyle/>
          <a:p>
            <a:r>
              <a:rPr lang="en-US" sz="2400" dirty="0"/>
              <a:t>26.7 km circumference</a:t>
            </a:r>
          </a:p>
          <a:p>
            <a:endParaRPr lang="en-US" sz="800" dirty="0"/>
          </a:p>
          <a:p>
            <a:pPr marL="285750" indent="-285750">
              <a:buFont typeface="Arial" panose="020B0604020202020204" pitchFamily="34" charset="0"/>
              <a:buChar char="•"/>
            </a:pPr>
            <a:r>
              <a:rPr lang="en-US" sz="1600" dirty="0">
                <a:solidFill>
                  <a:srgbClr val="FF0000"/>
                </a:solidFill>
              </a:rPr>
              <a:t> </a:t>
            </a:r>
            <a:r>
              <a:rPr lang="en-US" sz="1600" dirty="0"/>
              <a:t>40000 tons of cold mass spread over 27 km</a:t>
            </a:r>
          </a:p>
          <a:p>
            <a:pPr marL="285750" indent="-285750">
              <a:buFont typeface="Arial" panose="020B0604020202020204" pitchFamily="34" charset="0"/>
              <a:buChar char="•"/>
            </a:pPr>
            <a:r>
              <a:rPr lang="en-US" sz="1600" dirty="0">
                <a:solidFill>
                  <a:srgbClr val="FF0000"/>
                </a:solidFill>
              </a:rPr>
              <a:t> </a:t>
            </a:r>
            <a:r>
              <a:rPr lang="en-US" sz="1600" dirty="0"/>
              <a:t>10000 tons of Liquid Nitrogen (at T = 80 K)</a:t>
            </a:r>
          </a:p>
          <a:p>
            <a:pPr marL="285750" indent="-285750">
              <a:buFont typeface="Arial" panose="020B0604020202020204" pitchFamily="34" charset="0"/>
              <a:buChar char="•"/>
            </a:pPr>
            <a:r>
              <a:rPr lang="en-US" sz="1600" dirty="0">
                <a:solidFill>
                  <a:srgbClr val="FF0000"/>
                </a:solidFill>
              </a:rPr>
              <a:t> </a:t>
            </a:r>
            <a:r>
              <a:rPr lang="en-US" sz="1600" dirty="0"/>
              <a:t>60 tons of Liquid Helium (cools ring to final 1.9 K)</a:t>
            </a:r>
          </a:p>
        </p:txBody>
      </p:sp>
    </p:spTree>
    <p:extLst>
      <p:ext uri="{BB962C8B-B14F-4D97-AF65-F5344CB8AC3E}">
        <p14:creationId xmlns:p14="http://schemas.microsoft.com/office/powerpoint/2010/main" val="39252280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The Higgs-Boson</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00" y="558000"/>
            <a:ext cx="4860608" cy="3489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00" y="558000"/>
            <a:ext cx="3732467" cy="360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0000" y="4284000"/>
            <a:ext cx="4000500" cy="2251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3060000" y="2232000"/>
            <a:ext cx="1023229" cy="400110"/>
          </a:xfrm>
          <a:prstGeom prst="rect">
            <a:avLst/>
          </a:prstGeom>
          <a:noFill/>
        </p:spPr>
        <p:txBody>
          <a:bodyPr wrap="none" rtlCol="0">
            <a:spAutoFit/>
          </a:bodyPr>
          <a:lstStyle/>
          <a:p>
            <a:r>
              <a:rPr lang="en-US" sz="2000" b="1" dirty="0"/>
              <a:t>ATLAS</a:t>
            </a:r>
          </a:p>
        </p:txBody>
      </p:sp>
      <p:sp>
        <p:nvSpPr>
          <p:cNvPr id="12" name="Textfeld 11"/>
          <p:cNvSpPr txBox="1"/>
          <p:nvPr/>
        </p:nvSpPr>
        <p:spPr>
          <a:xfrm>
            <a:off x="5868000" y="3204000"/>
            <a:ext cx="755335" cy="400110"/>
          </a:xfrm>
          <a:prstGeom prst="rect">
            <a:avLst/>
          </a:prstGeom>
          <a:noFill/>
        </p:spPr>
        <p:txBody>
          <a:bodyPr wrap="none" rtlCol="0">
            <a:spAutoFit/>
          </a:bodyPr>
          <a:lstStyle/>
          <a:p>
            <a:r>
              <a:rPr lang="en-US" sz="2000" b="1" dirty="0"/>
              <a:t>CMS</a:t>
            </a:r>
          </a:p>
        </p:txBody>
      </p:sp>
      <p:sp>
        <p:nvSpPr>
          <p:cNvPr id="5" name="Textfeld 4"/>
          <p:cNvSpPr txBox="1"/>
          <p:nvPr/>
        </p:nvSpPr>
        <p:spPr>
          <a:xfrm>
            <a:off x="1008000" y="4320000"/>
            <a:ext cx="1641796" cy="369332"/>
          </a:xfrm>
          <a:prstGeom prst="rect">
            <a:avLst/>
          </a:prstGeom>
          <a:noFill/>
        </p:spPr>
        <p:txBody>
          <a:bodyPr wrap="none" rtlCol="0">
            <a:spAutoFit/>
          </a:bodyPr>
          <a:lstStyle/>
          <a:p>
            <a:r>
              <a:rPr lang="en-US" b="1" dirty="0">
                <a:solidFill>
                  <a:srgbClr val="FF0000"/>
                </a:solidFill>
              </a:rPr>
              <a:t>M</a:t>
            </a:r>
            <a:r>
              <a:rPr lang="en-US" b="1" baseline="-25000" dirty="0">
                <a:solidFill>
                  <a:srgbClr val="FF0000"/>
                </a:solidFill>
              </a:rPr>
              <a:t>H</a:t>
            </a:r>
            <a:r>
              <a:rPr lang="en-US" b="1" dirty="0">
                <a:solidFill>
                  <a:srgbClr val="FF0000"/>
                </a:solidFill>
              </a:rPr>
              <a:t> = 125 GeV</a:t>
            </a:r>
          </a:p>
        </p:txBody>
      </p:sp>
      <p:cxnSp>
        <p:nvCxnSpPr>
          <p:cNvPr id="7" name="Gerade Verbindung mit Pfeil 6"/>
          <p:cNvCxnSpPr/>
          <p:nvPr/>
        </p:nvCxnSpPr>
        <p:spPr>
          <a:xfrm flipV="1">
            <a:off x="1828898" y="3456000"/>
            <a:ext cx="756000" cy="82800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Textfeld 7"/>
          <p:cNvSpPr txBox="1"/>
          <p:nvPr/>
        </p:nvSpPr>
        <p:spPr>
          <a:xfrm>
            <a:off x="7200000" y="5580000"/>
            <a:ext cx="1800493" cy="923330"/>
          </a:xfrm>
          <a:prstGeom prst="rect">
            <a:avLst/>
          </a:prstGeom>
          <a:noFill/>
        </p:spPr>
        <p:txBody>
          <a:bodyPr wrap="none" rtlCol="0">
            <a:spAutoFit/>
          </a:bodyPr>
          <a:lstStyle/>
          <a:p>
            <a:r>
              <a:rPr lang="en-US" dirty="0"/>
              <a:t>Nobel Prize 2013</a:t>
            </a:r>
          </a:p>
          <a:p>
            <a:r>
              <a:rPr lang="en-US" dirty="0"/>
              <a:t>F. </a:t>
            </a:r>
            <a:r>
              <a:rPr lang="en-US" dirty="0" err="1"/>
              <a:t>Englert</a:t>
            </a:r>
            <a:endParaRPr lang="en-US" dirty="0"/>
          </a:p>
          <a:p>
            <a:r>
              <a:rPr lang="en-US" dirty="0"/>
              <a:t>P. Higgs</a:t>
            </a:r>
          </a:p>
        </p:txBody>
      </p:sp>
    </p:spTree>
    <p:extLst>
      <p:ext uri="{BB962C8B-B14F-4D97-AF65-F5344CB8AC3E}">
        <p14:creationId xmlns:p14="http://schemas.microsoft.com/office/powerpoint/2010/main" val="25226453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CMS - Collaboration</a:t>
            </a:r>
          </a:p>
        </p:txBody>
      </p:sp>
      <p:pic>
        <p:nvPicPr>
          <p:cNvPr id="1026" name="Picture 2" descr="CMS Collabo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00" y="612000"/>
            <a:ext cx="8778240" cy="5852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499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Bubble chamber</a:t>
            </a:r>
          </a:p>
        </p:txBody>
      </p:sp>
      <p:pic>
        <p:nvPicPr>
          <p:cNvPr id="4" name="Grafik 3">
            <a:extLst>
              <a:ext uri="{FF2B5EF4-FFF2-40B4-BE49-F238E27FC236}">
                <a16:creationId xmlns:a16="http://schemas.microsoft.com/office/drawing/2014/main" id="{C2F7BA02-CD06-404F-9E74-953EDC70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0" y="575999"/>
            <a:ext cx="4489014" cy="5976000"/>
          </a:xfrm>
          <a:prstGeom prst="rect">
            <a:avLst/>
          </a:prstGeom>
        </p:spPr>
      </p:pic>
      <p:sp>
        <p:nvSpPr>
          <p:cNvPr id="5" name="Textfeld 4">
            <a:extLst>
              <a:ext uri="{FF2B5EF4-FFF2-40B4-BE49-F238E27FC236}">
                <a16:creationId xmlns:a16="http://schemas.microsoft.com/office/drawing/2014/main" id="{C96A829A-2C54-4B92-BF94-B02377657BD3}"/>
              </a:ext>
            </a:extLst>
          </p:cNvPr>
          <p:cNvSpPr txBox="1"/>
          <p:nvPr/>
        </p:nvSpPr>
        <p:spPr>
          <a:xfrm>
            <a:off x="0" y="1260000"/>
            <a:ext cx="4572000" cy="1384995"/>
          </a:xfrm>
          <a:prstGeom prst="rect">
            <a:avLst/>
          </a:prstGeom>
          <a:noFill/>
        </p:spPr>
        <p:txBody>
          <a:bodyPr wrap="square" rtlCol="0">
            <a:spAutoFit/>
          </a:bodyPr>
          <a:lstStyle/>
          <a:p>
            <a:r>
              <a:rPr lang="en-US" sz="1600" dirty="0">
                <a:solidFill>
                  <a:srgbClr val="FF0000"/>
                </a:solidFill>
              </a:rPr>
              <a:t>How does a bubble chamber work:</a:t>
            </a:r>
          </a:p>
          <a:p>
            <a:endParaRPr lang="en-US" sz="400" dirty="0">
              <a:solidFill>
                <a:srgbClr val="FF0000"/>
              </a:solidFill>
            </a:endParaRPr>
          </a:p>
          <a:p>
            <a:pPr marL="285750" indent="-285750">
              <a:buFont typeface="Symbol" panose="05050102010706020507" pitchFamily="18" charset="2"/>
              <a:buChar char="-"/>
            </a:pPr>
            <a:r>
              <a:rPr lang="en-US" sz="1600" dirty="0"/>
              <a:t>It is filled with a liquid under pressure (hydrogen)</a:t>
            </a:r>
          </a:p>
          <a:p>
            <a:pPr marL="285750" indent="-285750">
              <a:buFont typeface="Symbol" panose="05050102010706020507" pitchFamily="18" charset="2"/>
              <a:buChar char="-"/>
            </a:pPr>
            <a:r>
              <a:rPr lang="en-US" sz="1600" dirty="0"/>
              <a:t>Particles ionize the liquid along their passage</a:t>
            </a:r>
          </a:p>
          <a:p>
            <a:pPr marL="285750" indent="-285750">
              <a:buFont typeface="Symbol" panose="05050102010706020507" pitchFamily="18" charset="2"/>
              <a:buChar char="-"/>
            </a:pPr>
            <a:r>
              <a:rPr lang="en-US" sz="1600" dirty="0"/>
              <a:t>When pressure drops, liquid boils preferentially along the ionization trails</a:t>
            </a:r>
          </a:p>
        </p:txBody>
      </p:sp>
      <p:pic>
        <p:nvPicPr>
          <p:cNvPr id="6" name="Grafik 5">
            <a:extLst>
              <a:ext uri="{FF2B5EF4-FFF2-40B4-BE49-F238E27FC236}">
                <a16:creationId xmlns:a16="http://schemas.microsoft.com/office/drawing/2014/main" id="{ADB7B890-D0D7-4FE7-B002-14C2BAAB64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2780928"/>
            <a:ext cx="1800000" cy="2124000"/>
          </a:xfrm>
          <a:prstGeom prst="rect">
            <a:avLst/>
          </a:prstGeom>
        </p:spPr>
      </p:pic>
      <p:sp>
        <p:nvSpPr>
          <p:cNvPr id="7" name="Textfeld 6">
            <a:extLst>
              <a:ext uri="{FF2B5EF4-FFF2-40B4-BE49-F238E27FC236}">
                <a16:creationId xmlns:a16="http://schemas.microsoft.com/office/drawing/2014/main" id="{D899A332-7405-4598-AB72-0B526B8B1EF3}"/>
              </a:ext>
            </a:extLst>
          </p:cNvPr>
          <p:cNvSpPr txBox="1"/>
          <p:nvPr/>
        </p:nvSpPr>
        <p:spPr>
          <a:xfrm>
            <a:off x="755965" y="4920683"/>
            <a:ext cx="1079142" cy="276999"/>
          </a:xfrm>
          <a:prstGeom prst="rect">
            <a:avLst/>
          </a:prstGeom>
          <a:noFill/>
        </p:spPr>
        <p:txBody>
          <a:bodyPr wrap="none" rtlCol="0">
            <a:spAutoFit/>
          </a:bodyPr>
          <a:lstStyle/>
          <a:p>
            <a:r>
              <a:rPr lang="en-US" sz="1200" dirty="0"/>
              <a:t>Donald Glaser</a:t>
            </a:r>
          </a:p>
        </p:txBody>
      </p:sp>
      <p:pic>
        <p:nvPicPr>
          <p:cNvPr id="9" name="Grafik 8">
            <a:extLst>
              <a:ext uri="{FF2B5EF4-FFF2-40B4-BE49-F238E27FC236}">
                <a16:creationId xmlns:a16="http://schemas.microsoft.com/office/drawing/2014/main" id="{31F0C7D4-B612-4C05-B0CD-F68CAD8D1F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51751" y="2646460"/>
            <a:ext cx="1600053" cy="2124000"/>
          </a:xfrm>
          <a:prstGeom prst="rect">
            <a:avLst/>
          </a:prstGeom>
        </p:spPr>
      </p:pic>
    </p:spTree>
    <p:extLst>
      <p:ext uri="{BB962C8B-B14F-4D97-AF65-F5344CB8AC3E}">
        <p14:creationId xmlns:p14="http://schemas.microsoft.com/office/powerpoint/2010/main" val="4048670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Corpuscular Theory of Light</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000" y="558000"/>
            <a:ext cx="1822037" cy="2502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6000" y="3528000"/>
            <a:ext cx="1804226"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7704000" y="3068960"/>
            <a:ext cx="1056947" cy="430887"/>
          </a:xfrm>
          <a:prstGeom prst="rect">
            <a:avLst/>
          </a:prstGeom>
          <a:noFill/>
        </p:spPr>
        <p:txBody>
          <a:bodyPr wrap="none" lIns="36000" tIns="0" rIns="36000" bIns="0" rtlCol="0">
            <a:spAutoFit/>
          </a:bodyPr>
          <a:lstStyle/>
          <a:p>
            <a:pPr algn="ctr"/>
            <a:r>
              <a:rPr lang="en-US" sz="1400" dirty="0"/>
              <a:t>Isaac Newton</a:t>
            </a:r>
          </a:p>
          <a:p>
            <a:pPr algn="ctr"/>
            <a:r>
              <a:rPr lang="en-US" sz="1400" dirty="0"/>
              <a:t>1643-1727</a:t>
            </a:r>
          </a:p>
        </p:txBody>
      </p:sp>
      <p:sp>
        <p:nvSpPr>
          <p:cNvPr id="7" name="Textfeld 6"/>
          <p:cNvSpPr txBox="1"/>
          <p:nvPr/>
        </p:nvSpPr>
        <p:spPr>
          <a:xfrm>
            <a:off x="7488933" y="6048000"/>
            <a:ext cx="1496170" cy="430887"/>
          </a:xfrm>
          <a:prstGeom prst="rect">
            <a:avLst/>
          </a:prstGeom>
          <a:noFill/>
        </p:spPr>
        <p:txBody>
          <a:bodyPr wrap="none" lIns="36000" tIns="0" rIns="36000" bIns="0" rtlCol="0">
            <a:spAutoFit/>
          </a:bodyPr>
          <a:lstStyle/>
          <a:p>
            <a:pPr algn="ctr"/>
            <a:r>
              <a:rPr lang="en-US" sz="1400" dirty="0"/>
              <a:t>Christiaan Huygens</a:t>
            </a:r>
          </a:p>
          <a:p>
            <a:pPr algn="ctr"/>
            <a:r>
              <a:rPr lang="en-US" sz="1400" dirty="0"/>
              <a:t>1629-1695</a:t>
            </a:r>
          </a:p>
        </p:txBody>
      </p:sp>
      <p:sp>
        <p:nvSpPr>
          <p:cNvPr id="5" name="Textfeld 4"/>
          <p:cNvSpPr txBox="1"/>
          <p:nvPr/>
        </p:nvSpPr>
        <p:spPr>
          <a:xfrm>
            <a:off x="1980000" y="1063836"/>
            <a:ext cx="3768980" cy="369332"/>
          </a:xfrm>
          <a:prstGeom prst="rect">
            <a:avLst/>
          </a:prstGeom>
          <a:noFill/>
        </p:spPr>
        <p:txBody>
          <a:bodyPr wrap="none" rtlCol="0">
            <a:spAutoFit/>
          </a:bodyPr>
          <a:lstStyle/>
          <a:p>
            <a:r>
              <a:rPr lang="en-US" dirty="0"/>
              <a:t>Light consist out of particles (Newton)</a:t>
            </a:r>
          </a:p>
        </p:txBody>
      </p:sp>
      <p:sp>
        <p:nvSpPr>
          <p:cNvPr id="6" name="Textfeld 5"/>
          <p:cNvSpPr txBox="1"/>
          <p:nvPr/>
        </p:nvSpPr>
        <p:spPr>
          <a:xfrm>
            <a:off x="2547463" y="1835532"/>
            <a:ext cx="2634054" cy="369332"/>
          </a:xfrm>
          <a:prstGeom prst="rect">
            <a:avLst/>
          </a:prstGeom>
          <a:noFill/>
        </p:spPr>
        <p:txBody>
          <a:bodyPr wrap="none" rtlCol="0">
            <a:spAutoFit/>
          </a:bodyPr>
          <a:lstStyle/>
          <a:p>
            <a:r>
              <a:rPr lang="en-US" dirty="0"/>
              <a:t>Light is a wave (Huygens)</a:t>
            </a:r>
          </a:p>
        </p:txBody>
      </p:sp>
      <p:cxnSp>
        <p:nvCxnSpPr>
          <p:cNvPr id="9" name="Gerade Verbindung mit Pfeil 8"/>
          <p:cNvCxnSpPr/>
          <p:nvPr/>
        </p:nvCxnSpPr>
        <p:spPr>
          <a:xfrm>
            <a:off x="3780000" y="1387836"/>
            <a:ext cx="0" cy="540000"/>
          </a:xfrm>
          <a:prstGeom prst="straightConnector1">
            <a:avLst/>
          </a:prstGeom>
          <a:ln w="254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540001" y="2880000"/>
            <a:ext cx="6336256" cy="2677656"/>
          </a:xfrm>
          <a:prstGeom prst="rect">
            <a:avLst/>
          </a:prstGeom>
          <a:noFill/>
        </p:spPr>
        <p:txBody>
          <a:bodyPr wrap="square" rtlCol="0">
            <a:spAutoFit/>
          </a:bodyPr>
          <a:lstStyle/>
          <a:p>
            <a:pPr marL="285750" indent="-285750">
              <a:buFont typeface="Wingdings" panose="05000000000000000000" pitchFamily="2" charset="2"/>
              <a:buChar char="v"/>
            </a:pPr>
            <a:r>
              <a:rPr lang="en-US" dirty="0">
                <a:solidFill>
                  <a:srgbClr val="0000CC"/>
                </a:solidFill>
              </a:rPr>
              <a:t> </a:t>
            </a:r>
            <a:r>
              <a:rPr lang="en-US" dirty="0"/>
              <a:t>Mainly because of Newton’s prestige, the corpuscle theory was widely accepted (more than 100 years)</a:t>
            </a:r>
          </a:p>
          <a:p>
            <a:endParaRPr lang="en-US" sz="800" dirty="0"/>
          </a:p>
          <a:p>
            <a:pPr marL="285750" indent="-285750">
              <a:buFont typeface="Wingdings" panose="05000000000000000000" pitchFamily="2" charset="2"/>
              <a:buChar char="v"/>
            </a:pPr>
            <a:r>
              <a:rPr lang="en-US" dirty="0">
                <a:solidFill>
                  <a:srgbClr val="0000CC"/>
                </a:solidFill>
              </a:rPr>
              <a:t> </a:t>
            </a:r>
            <a:r>
              <a:rPr lang="en-US" dirty="0"/>
              <a:t>Failing to describe interference, diffraction, and polarization (e.g. Fresnel) corpuscle theory was abandoned for Huygens wave theory</a:t>
            </a:r>
          </a:p>
          <a:p>
            <a:endParaRPr lang="en-US" sz="800" dirty="0"/>
          </a:p>
          <a:p>
            <a:pPr marL="285750" indent="-285750">
              <a:buFont typeface="Wingdings" panose="05000000000000000000" pitchFamily="2" charset="2"/>
              <a:buChar char="v"/>
            </a:pPr>
            <a:r>
              <a:rPr lang="en-US" dirty="0">
                <a:solidFill>
                  <a:srgbClr val="0000CC"/>
                </a:solidFill>
              </a:rPr>
              <a:t> </a:t>
            </a:r>
            <a:r>
              <a:rPr lang="en-US" dirty="0"/>
              <a:t>Wave theory strongly supported by Maxwell equations and by H. Hertz experiments</a:t>
            </a:r>
          </a:p>
          <a:p>
            <a:endParaRPr lang="en-US" sz="800" dirty="0"/>
          </a:p>
          <a:p>
            <a:pPr marL="285750" indent="-285750">
              <a:buFont typeface="Wingdings" panose="05000000000000000000" pitchFamily="2" charset="2"/>
              <a:buChar char="v"/>
            </a:pPr>
            <a:r>
              <a:rPr lang="en-US" dirty="0">
                <a:solidFill>
                  <a:srgbClr val="0000CC"/>
                </a:solidFill>
              </a:rPr>
              <a:t> </a:t>
            </a:r>
            <a:r>
              <a:rPr lang="en-US" dirty="0"/>
              <a:t>Until in the early 20</a:t>
            </a:r>
            <a:r>
              <a:rPr lang="en-US" baseline="30000" dirty="0"/>
              <a:t>th</a:t>
            </a:r>
            <a:r>
              <a:rPr lang="en-US" dirty="0"/>
              <a:t> century …</a:t>
            </a:r>
          </a:p>
        </p:txBody>
      </p:sp>
    </p:spTree>
    <p:extLst>
      <p:ext uri="{BB962C8B-B14F-4D97-AF65-F5344CB8AC3E}">
        <p14:creationId xmlns:p14="http://schemas.microsoft.com/office/powerpoint/2010/main" val="273291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Photoelectric Effect</a:t>
            </a:r>
          </a:p>
        </p:txBody>
      </p:sp>
      <p:sp>
        <p:nvSpPr>
          <p:cNvPr id="8" name="Textfeld 7"/>
          <p:cNvSpPr txBox="1"/>
          <p:nvPr/>
        </p:nvSpPr>
        <p:spPr>
          <a:xfrm>
            <a:off x="540000" y="720000"/>
            <a:ext cx="5904656" cy="2031325"/>
          </a:xfrm>
          <a:prstGeom prst="rect">
            <a:avLst/>
          </a:prstGeom>
          <a:noFill/>
        </p:spPr>
        <p:txBody>
          <a:bodyPr wrap="square" rtlCol="0">
            <a:spAutoFit/>
          </a:bodyPr>
          <a:lstStyle/>
          <a:p>
            <a:pPr marL="285750" indent="-285750">
              <a:buFont typeface="Wingdings" panose="05000000000000000000" pitchFamily="2" charset="2"/>
              <a:buChar char="v"/>
            </a:pPr>
            <a:r>
              <a:rPr lang="en-US" dirty="0">
                <a:solidFill>
                  <a:srgbClr val="0000CC"/>
                </a:solidFill>
              </a:rPr>
              <a:t> </a:t>
            </a:r>
            <a:r>
              <a:rPr lang="en-US" b="1" dirty="0"/>
              <a:t>Observation: </a:t>
            </a:r>
            <a:r>
              <a:rPr lang="en-US" dirty="0"/>
              <a:t>1836 Becquerel</a:t>
            </a:r>
          </a:p>
          <a:p>
            <a:r>
              <a:rPr lang="en-US" dirty="0"/>
              <a:t>      Metal absorbs light and emits electrons →</a:t>
            </a:r>
          </a:p>
          <a:p>
            <a:r>
              <a:rPr lang="en-US" dirty="0"/>
              <a:t>      Maximum energy of electrons independent on intensity </a:t>
            </a:r>
          </a:p>
          <a:p>
            <a:r>
              <a:rPr lang="en-US" dirty="0"/>
              <a:t>      (number of photons)</a:t>
            </a:r>
          </a:p>
          <a:p>
            <a:endParaRPr lang="en-US" dirty="0"/>
          </a:p>
          <a:p>
            <a:pPr marL="285750" indent="-285750">
              <a:buFont typeface="Wingdings" panose="05000000000000000000" pitchFamily="2" charset="2"/>
              <a:buChar char="v"/>
            </a:pPr>
            <a:r>
              <a:rPr lang="en-US" dirty="0">
                <a:solidFill>
                  <a:srgbClr val="0000CC"/>
                </a:solidFill>
              </a:rPr>
              <a:t> </a:t>
            </a:r>
            <a:r>
              <a:rPr lang="en-US" b="1" dirty="0"/>
              <a:t>Interpretation:</a:t>
            </a:r>
            <a:r>
              <a:rPr lang="en-US" dirty="0"/>
              <a:t> 1905 Einstein </a:t>
            </a:r>
            <a:r>
              <a:rPr lang="en-US" sz="1200" dirty="0"/>
              <a:t>(Nobel prize 1921)</a:t>
            </a:r>
          </a:p>
          <a:p>
            <a:r>
              <a:rPr lang="en-US" dirty="0"/>
              <a:t>      Light consists of particles (photons) with quantized energy</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6000" y="558000"/>
            <a:ext cx="1733550" cy="2160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3576035"/>
            <a:ext cx="6846887"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feld 13"/>
          <p:cNvSpPr txBox="1"/>
          <p:nvPr/>
        </p:nvSpPr>
        <p:spPr>
          <a:xfrm>
            <a:off x="7650300" y="2736000"/>
            <a:ext cx="1164349" cy="430887"/>
          </a:xfrm>
          <a:prstGeom prst="rect">
            <a:avLst/>
          </a:prstGeom>
          <a:noFill/>
        </p:spPr>
        <p:txBody>
          <a:bodyPr wrap="none" lIns="36000" tIns="0" rIns="36000" bIns="0" rtlCol="0">
            <a:spAutoFit/>
          </a:bodyPr>
          <a:lstStyle/>
          <a:p>
            <a:pPr algn="ctr"/>
            <a:r>
              <a:rPr lang="en-US" sz="1400" dirty="0"/>
              <a:t>Albert Einstein</a:t>
            </a:r>
          </a:p>
          <a:p>
            <a:pPr algn="ctr"/>
            <a:r>
              <a:rPr lang="en-US" sz="1400" dirty="0"/>
              <a:t>1879-1955</a:t>
            </a:r>
          </a:p>
        </p:txBody>
      </p:sp>
    </p:spTree>
    <p:extLst>
      <p:ext uri="{BB962C8B-B14F-4D97-AF65-F5344CB8AC3E}">
        <p14:creationId xmlns:p14="http://schemas.microsoft.com/office/powerpoint/2010/main" val="3559368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Double Slit with Electrons</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00" y="720006"/>
            <a:ext cx="3914286" cy="2264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0001" y="720003"/>
            <a:ext cx="3914286" cy="2278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000" y="3204000"/>
            <a:ext cx="3448050"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4680001" y="3420000"/>
            <a:ext cx="3576620" cy="769441"/>
          </a:xfrm>
          <a:prstGeom prst="rect">
            <a:avLst/>
          </a:prstGeom>
          <a:noFill/>
        </p:spPr>
        <p:txBody>
          <a:bodyPr wrap="none" rtlCol="0">
            <a:spAutoFit/>
          </a:bodyPr>
          <a:lstStyle/>
          <a:p>
            <a:r>
              <a:rPr lang="en-US" dirty="0"/>
              <a:t>Electron (particles) have wavelength</a:t>
            </a:r>
          </a:p>
          <a:p>
            <a:endParaRPr lang="en-US" sz="800" dirty="0"/>
          </a:p>
          <a:p>
            <a:r>
              <a:rPr lang="en-US" b="1" i="1" dirty="0">
                <a:solidFill>
                  <a:srgbClr val="0000CC"/>
                </a:solidFill>
              </a:rPr>
              <a:t>De Broglie wavelength:</a:t>
            </a:r>
          </a:p>
        </p:txBody>
      </p:sp>
      <mc:AlternateContent xmlns:mc="http://schemas.openxmlformats.org/markup-compatibility/2006" xmlns:a14="http://schemas.microsoft.com/office/drawing/2010/main">
        <mc:Choice Requires="a14">
          <p:sp>
            <p:nvSpPr>
              <p:cNvPr id="4" name="Textfeld 3"/>
              <p:cNvSpPr txBox="1"/>
              <p:nvPr/>
            </p:nvSpPr>
            <p:spPr>
              <a:xfrm>
                <a:off x="4680000" y="4500000"/>
                <a:ext cx="3884590" cy="6034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a:ea typeface="Cambria Math"/>
                        </a:rPr>
                        <m:t>𝜆</m:t>
                      </m:r>
                      <m:r>
                        <a:rPr lang="de-DE" sz="1600" b="0" i="1" smtClean="0">
                          <a:latin typeface="Cambria Math"/>
                          <a:ea typeface="Cambria Math"/>
                        </a:rPr>
                        <m:t>=</m:t>
                      </m:r>
                      <m:f>
                        <m:fPr>
                          <m:ctrlPr>
                            <a:rPr lang="de-DE" sz="1600" b="0" i="1" smtClean="0">
                              <a:latin typeface="Cambria Math" panose="02040503050406030204" pitchFamily="18" charset="0"/>
                              <a:ea typeface="Cambria Math"/>
                            </a:rPr>
                          </m:ctrlPr>
                        </m:fPr>
                        <m:num>
                          <m:r>
                            <a:rPr lang="de-DE" sz="1600" b="0" i="1" smtClean="0">
                              <a:latin typeface="Cambria Math"/>
                              <a:ea typeface="Cambria Math"/>
                            </a:rPr>
                            <m:t>h</m:t>
                          </m:r>
                        </m:num>
                        <m:den>
                          <m:r>
                            <a:rPr lang="de-DE" sz="1600" b="0" i="1" smtClean="0">
                              <a:latin typeface="Cambria Math"/>
                              <a:ea typeface="Cambria Math"/>
                            </a:rPr>
                            <m:t>𝑝</m:t>
                          </m:r>
                        </m:den>
                      </m:f>
                      <m:r>
                        <a:rPr lang="de-DE" sz="1600" b="0" i="1" smtClean="0">
                          <a:latin typeface="Cambria Math"/>
                          <a:ea typeface="Cambria Math"/>
                        </a:rPr>
                        <m:t>=</m:t>
                      </m:r>
                      <m:f>
                        <m:fPr>
                          <m:ctrlPr>
                            <a:rPr lang="de-DE" sz="1600" b="0" i="1" smtClean="0">
                              <a:latin typeface="Cambria Math" panose="02040503050406030204" pitchFamily="18" charset="0"/>
                              <a:ea typeface="Cambria Math"/>
                            </a:rPr>
                          </m:ctrlPr>
                        </m:fPr>
                        <m:num>
                          <m:r>
                            <a:rPr lang="de-DE" sz="1600" b="0" i="1" smtClean="0">
                              <a:latin typeface="Cambria Math"/>
                              <a:ea typeface="Cambria Math"/>
                            </a:rPr>
                            <m:t>𝑃𝑙𝑎𝑛𝑐𝑘</m:t>
                          </m:r>
                          <m:r>
                            <a:rPr lang="de-DE" sz="1600" b="0" i="1" smtClean="0">
                              <a:latin typeface="Cambria Math"/>
                              <a:ea typeface="Cambria Math"/>
                            </a:rPr>
                            <m:t> </m:t>
                          </m:r>
                          <m:r>
                            <a:rPr lang="de-DE" sz="1600" b="0" i="1" smtClean="0">
                              <a:latin typeface="Cambria Math"/>
                              <a:ea typeface="Cambria Math"/>
                            </a:rPr>
                            <m:t>𝑐𝑜𝑛𝑠𝑡𝑎𝑛𝑡</m:t>
                          </m:r>
                        </m:num>
                        <m:den>
                          <m:r>
                            <a:rPr lang="de-DE" sz="1600" b="0" i="1" smtClean="0">
                              <a:latin typeface="Cambria Math"/>
                              <a:ea typeface="Cambria Math"/>
                            </a:rPr>
                            <m:t>𝑚𝑜𝑚𝑒𝑛𝑡𝑢𝑚</m:t>
                          </m:r>
                          <m:r>
                            <a:rPr lang="de-DE" sz="1600" b="0" i="1" smtClean="0">
                              <a:latin typeface="Cambria Math"/>
                              <a:ea typeface="Cambria Math"/>
                            </a:rPr>
                            <m:t> (=</m:t>
                          </m:r>
                          <m:r>
                            <a:rPr lang="de-DE" sz="1600" b="0" i="1" smtClean="0">
                              <a:latin typeface="Cambria Math"/>
                              <a:ea typeface="Cambria Math"/>
                            </a:rPr>
                            <m:t>𝑚𝑎𝑠𝑠</m:t>
                          </m:r>
                          <m:r>
                            <a:rPr lang="de-DE" sz="1600" b="0" i="1" smtClean="0">
                              <a:latin typeface="Cambria Math"/>
                              <a:ea typeface="Cambria Math"/>
                            </a:rPr>
                            <m:t> ∙</m:t>
                          </m:r>
                          <m:r>
                            <a:rPr lang="de-DE" sz="1600" b="0" i="1" smtClean="0">
                              <a:latin typeface="Cambria Math"/>
                              <a:ea typeface="Cambria Math"/>
                            </a:rPr>
                            <m:t>𝑣𝑒𝑙𝑜𝑐𝑖𝑡𝑦</m:t>
                          </m:r>
                          <m:r>
                            <a:rPr lang="de-DE" sz="1600" b="0" i="1" smtClean="0">
                              <a:latin typeface="Cambria Math"/>
                              <a:ea typeface="Cambria Math"/>
                            </a:rPr>
                            <m:t>)</m:t>
                          </m:r>
                        </m:den>
                      </m:f>
                    </m:oMath>
                  </m:oMathPara>
                </a14:m>
                <a:endParaRPr lang="en-US" sz="1600" dirty="0"/>
              </a:p>
            </p:txBody>
          </p:sp>
        </mc:Choice>
        <mc:Fallback xmlns="">
          <p:sp>
            <p:nvSpPr>
              <p:cNvPr id="4" name="Textfeld 3"/>
              <p:cNvSpPr txBox="1">
                <a:spLocks noRot="1" noChangeAspect="1" noMove="1" noResize="1" noEditPoints="1" noAdjustHandles="1" noChangeArrowheads="1" noChangeShapeType="1" noTextEdit="1"/>
              </p:cNvSpPr>
              <p:nvPr/>
            </p:nvSpPr>
            <p:spPr>
              <a:xfrm>
                <a:off x="4680000" y="4500000"/>
                <a:ext cx="3884590" cy="603499"/>
              </a:xfrm>
              <a:prstGeom prst="rect">
                <a:avLst/>
              </a:prstGeom>
              <a:blipFill rotWithShape="1">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08095811"/>
      </p:ext>
    </p:extLst>
  </p:cSld>
  <p:clrMapOvr>
    <a:masterClrMapping/>
  </p:clrMapOvr>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enutzerdefiniert 1">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3567</Words>
  <Application>Microsoft Office PowerPoint</Application>
  <PresentationFormat>Bildschirmpräsentation (4:3)</PresentationFormat>
  <Paragraphs>571</Paragraphs>
  <Slides>56</Slides>
  <Notes>25</Notes>
  <HiddenSlides>4</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56</vt:i4>
      </vt:variant>
    </vt:vector>
  </HeadingPairs>
  <TitlesOfParts>
    <vt:vector size="63" baseType="lpstr">
      <vt:lpstr>Arial</vt:lpstr>
      <vt:lpstr>Calibri</vt:lpstr>
      <vt:lpstr>Cambria Math</vt:lpstr>
      <vt:lpstr>Symbol</vt:lpstr>
      <vt:lpstr>Times New Roman</vt:lpstr>
      <vt:lpstr>Wingdings</vt:lpstr>
      <vt:lpstr>Larissa</vt:lpstr>
      <vt:lpstr>Particle Physics</vt:lpstr>
      <vt:lpstr>Tentative outline of Particle Physics</vt:lpstr>
      <vt:lpstr>Literature</vt:lpstr>
      <vt:lpstr>Particle Physics</vt:lpstr>
      <vt:lpstr>100 years of particle physics</vt:lpstr>
      <vt:lpstr>Bubble chamber</vt:lpstr>
      <vt:lpstr>Corpuscular Theory of Light</vt:lpstr>
      <vt:lpstr>Photoelectric Effect</vt:lpstr>
      <vt:lpstr>Double Slit with Electrons</vt:lpstr>
      <vt:lpstr>The Electron</vt:lpstr>
      <vt:lpstr>Ionization Measurements</vt:lpstr>
      <vt:lpstr>The Cosmic Accelerator</vt:lpstr>
      <vt:lpstr>The Cosmic Accelerator flux density of cosmic rays</vt:lpstr>
      <vt:lpstr>1912                         ~100 years                         2017</vt:lpstr>
      <vt:lpstr>1912                         ~100 years                         2017</vt:lpstr>
      <vt:lpstr>Quantum Mechanics</vt:lpstr>
      <vt:lpstr>Fermions and Bosons</vt:lpstr>
      <vt:lpstr>Matter Waves for Particles without Spin</vt:lpstr>
      <vt:lpstr>Matter Waves for Particles without Spin</vt:lpstr>
      <vt:lpstr>Matter Waves for Particles with Spin</vt:lpstr>
      <vt:lpstr>Quantum Field Theory</vt:lpstr>
      <vt:lpstr>Dirac’s Picture of Vacuum</vt:lpstr>
      <vt:lpstr>Antimatter</vt:lpstr>
      <vt:lpstr>Discovery of the Positron</vt:lpstr>
      <vt:lpstr>Muon Discovery (1936)</vt:lpstr>
      <vt:lpstr>Prediction of the Pion</vt:lpstr>
      <vt:lpstr>Discovery of Pions</vt:lpstr>
      <vt:lpstr>Discovery of the Pion</vt:lpstr>
      <vt:lpstr>Discovery of the Pion</vt:lpstr>
      <vt:lpstr>Discovery of the Pion</vt:lpstr>
      <vt:lpstr>Beta Decay</vt:lpstr>
      <vt:lpstr>Discovery of the Electron-Neutrino</vt:lpstr>
      <vt:lpstr>Existence of Muon-Neutrinos</vt:lpstr>
      <vt:lpstr>Discovery of Strangeness Surprise!</vt:lpstr>
      <vt:lpstr>Discovery of Strangeness</vt:lpstr>
      <vt:lpstr>Discovery of Strangeness</vt:lpstr>
      <vt:lpstr>Status in 1962 – (50 years after Hess ’balloon trip)</vt:lpstr>
      <vt:lpstr>Prediction of the Charm-Quark</vt:lpstr>
      <vt:lpstr>Observation of Neutral Currents</vt:lpstr>
      <vt:lpstr>Observation of the Charm-Quark</vt:lpstr>
      <vt:lpstr>Discovery of Charm-Quark</vt:lpstr>
      <vt:lpstr>Status in 1975</vt:lpstr>
      <vt:lpstr>Discovery of Charm- and Bottom-Quark</vt:lpstr>
      <vt:lpstr>Discovery of the Third Family</vt:lpstr>
      <vt:lpstr>Top-Quark Discovery at Tevatron</vt:lpstr>
      <vt:lpstr>Top-Quark Discovery in 1995</vt:lpstr>
      <vt:lpstr>Top-Quark Discovery in 1995</vt:lpstr>
      <vt:lpstr>Status in 2000 (~90 years after Hess balloon trip)</vt:lpstr>
      <vt:lpstr>Status in 2002 (~90 years after Hess balloon trip)</vt:lpstr>
      <vt:lpstr>Discovery of Vector-Bosons</vt:lpstr>
      <vt:lpstr>Discovery of Vector Bosons</vt:lpstr>
      <vt:lpstr>Large Electron-Positron Collider at CERN</vt:lpstr>
      <vt:lpstr>Large Electron-Positron Collider at CERN</vt:lpstr>
      <vt:lpstr>Large Hadron Collider at CERN</vt:lpstr>
      <vt:lpstr>The Higgs-Boson</vt:lpstr>
      <vt:lpstr>CMS - Collaboration</vt:lpstr>
    </vt:vector>
  </TitlesOfParts>
  <Company>GSI Helmholzzentrum für Schwerionenforschung 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Hans</dc:creator>
  <cp:lastModifiedBy>Wollersheim, Hans-Juergen Dr.</cp:lastModifiedBy>
  <cp:revision>426</cp:revision>
  <dcterms:created xsi:type="dcterms:W3CDTF">2016-04-06T12:04:03Z</dcterms:created>
  <dcterms:modified xsi:type="dcterms:W3CDTF">2025-11-26T15:20:20Z</dcterms:modified>
</cp:coreProperties>
</file>