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2"/>
  </p:notesMasterIdLst>
  <p:sldIdLst>
    <p:sldId id="316" r:id="rId2"/>
    <p:sldId id="317" r:id="rId3"/>
    <p:sldId id="315" r:id="rId4"/>
    <p:sldId id="308" r:id="rId5"/>
    <p:sldId id="304" r:id="rId6"/>
    <p:sldId id="305" r:id="rId7"/>
    <p:sldId id="307" r:id="rId8"/>
    <p:sldId id="309" r:id="rId9"/>
    <p:sldId id="310" r:id="rId10"/>
    <p:sldId id="284" r:id="rId11"/>
    <p:sldId id="273" r:id="rId12"/>
    <p:sldId id="314" r:id="rId13"/>
    <p:sldId id="279" r:id="rId14"/>
    <p:sldId id="280" r:id="rId15"/>
    <p:sldId id="281" r:id="rId16"/>
    <p:sldId id="282" r:id="rId17"/>
    <p:sldId id="321" r:id="rId18"/>
    <p:sldId id="311" r:id="rId19"/>
    <p:sldId id="331" r:id="rId20"/>
    <p:sldId id="312" r:id="rId21"/>
    <p:sldId id="286" r:id="rId22"/>
    <p:sldId id="313" r:id="rId23"/>
    <p:sldId id="287" r:id="rId24"/>
    <p:sldId id="320" r:id="rId25"/>
    <p:sldId id="318" r:id="rId26"/>
    <p:sldId id="334" r:id="rId27"/>
    <p:sldId id="319" r:id="rId28"/>
    <p:sldId id="324" r:id="rId29"/>
    <p:sldId id="278" r:id="rId30"/>
    <p:sldId id="325" r:id="rId31"/>
    <p:sldId id="326" r:id="rId32"/>
    <p:sldId id="327" r:id="rId33"/>
    <p:sldId id="297" r:id="rId34"/>
    <p:sldId id="322" r:id="rId35"/>
    <p:sldId id="332" r:id="rId36"/>
    <p:sldId id="323" r:id="rId37"/>
    <p:sldId id="333" r:id="rId38"/>
    <p:sldId id="328" r:id="rId39"/>
    <p:sldId id="329" r:id="rId40"/>
    <p:sldId id="330" r:id="rId4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6600"/>
    <a:srgbClr val="FFCC00"/>
    <a:srgbClr val="6699FF"/>
    <a:srgbClr val="00CC00"/>
    <a:srgbClr val="B2B2B2"/>
    <a:srgbClr val="CCCCFF"/>
    <a:srgbClr val="009999"/>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93613" autoAdjust="0"/>
  </p:normalViewPr>
  <p:slideViewPr>
    <p:cSldViewPr>
      <p:cViewPr varScale="1">
        <p:scale>
          <a:sx n="67" d="100"/>
          <a:sy n="67" d="100"/>
        </p:scale>
        <p:origin x="58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C1D409-5795-4758-804C-3EFBF1F2F8DD}" type="datetimeFigureOut">
              <a:rPr lang="en-US" smtClean="0"/>
              <a:t>9/16/2026</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631E1E-48A7-4726-9E09-0242272EEA06}" type="slidenum">
              <a:rPr lang="en-US" smtClean="0"/>
              <a:t>‹Nr.›</a:t>
            </a:fld>
            <a:endParaRPr lang="en-US"/>
          </a:p>
        </p:txBody>
      </p:sp>
    </p:spTree>
    <p:extLst>
      <p:ext uri="{BB962C8B-B14F-4D97-AF65-F5344CB8AC3E}">
        <p14:creationId xmlns:p14="http://schemas.microsoft.com/office/powerpoint/2010/main" val="3600197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4313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0326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1729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4</a:t>
            </a:fld>
            <a:endParaRPr lang="en-US"/>
          </a:p>
        </p:txBody>
      </p:sp>
    </p:spTree>
    <p:extLst>
      <p:ext uri="{BB962C8B-B14F-4D97-AF65-F5344CB8AC3E}">
        <p14:creationId xmlns:p14="http://schemas.microsoft.com/office/powerpoint/2010/main" val="50714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14:m>
                  <m:oMath xmlns:m="http://schemas.openxmlformats.org/officeDocument/2006/math">
                    <m:sSup>
                      <m:sSupPr>
                        <m:ctrlPr>
                          <a:rPr lang="en-US" i="1" smtClean="0">
                            <a:latin typeface="Cambria Math" panose="02040503050406030204" pitchFamily="18" charset="0"/>
                          </a:rPr>
                        </m:ctrlPr>
                      </m:sSupPr>
                      <m:e>
                        <m:r>
                          <a:rPr lang="en-US" i="1" smtClean="0">
                            <a:latin typeface="Cambria Math"/>
                            <a:ea typeface="Cambria Math"/>
                          </a:rPr>
                          <m:t>𝜓</m:t>
                        </m:r>
                      </m:e>
                      <m:sup>
                        <m:r>
                          <a:rPr lang="de-DE" b="0" i="1" smtClean="0">
                            <a:latin typeface="Cambria Math"/>
                          </a:rPr>
                          <m:t>∗</m:t>
                        </m:r>
                      </m:sup>
                    </m:sSup>
                    <m:f>
                      <m:fPr>
                        <m:ctrlPr>
                          <a:rPr lang="en-US" i="1" smtClean="0">
                            <a:latin typeface="Cambria Math" panose="02040503050406030204" pitchFamily="18" charset="0"/>
                          </a:rPr>
                        </m:ctrlPr>
                      </m:fPr>
                      <m:num>
                        <m:r>
                          <a:rPr lang="en-US" i="1" smtClean="0">
                            <a:latin typeface="Cambria Math"/>
                            <a:ea typeface="Cambria Math"/>
                          </a:rPr>
                          <m:t>𝜕𝜓</m:t>
                        </m:r>
                      </m:num>
                      <m:den>
                        <m:r>
                          <a:rPr lang="en-US" i="1" smtClean="0">
                            <a:latin typeface="Cambria Math"/>
                            <a:ea typeface="Cambria Math"/>
                          </a:rPr>
                          <m:t>𝜕</m:t>
                        </m:r>
                        <m:r>
                          <a:rPr lang="de-DE" b="0" i="1" smtClean="0">
                            <a:latin typeface="Cambria Math"/>
                            <a:ea typeface="Cambria Math"/>
                          </a:rPr>
                          <m:t>𝑡</m:t>
                        </m:r>
                      </m:den>
                    </m:f>
                    <m:r>
                      <a:rPr lang="de-DE" b="0" i="1" smtClean="0">
                        <a:latin typeface="Cambria Math"/>
                      </a:rPr>
                      <m:t>=</m:t>
                    </m:r>
                    <m:sSup>
                      <m:sSupPr>
                        <m:ctrlPr>
                          <a:rPr lang="de-DE" b="0" i="1" smtClean="0">
                            <a:latin typeface="Cambria Math" panose="02040503050406030204" pitchFamily="18" charset="0"/>
                          </a:rPr>
                        </m:ctrlPr>
                      </m:sSupPr>
                      <m:e>
                        <m:r>
                          <a:rPr lang="de-DE" b="0" i="1" smtClean="0">
                            <a:latin typeface="Cambria Math"/>
                            <a:ea typeface="Cambria Math"/>
                          </a:rPr>
                          <m:t>𝜓</m:t>
                        </m:r>
                      </m:e>
                      <m:sup>
                        <m:r>
                          <a:rPr lang="de-DE" b="0" i="1" smtClean="0">
                            <a:latin typeface="Cambria Math"/>
                          </a:rPr>
                          <m:t>∗</m:t>
                        </m:r>
                      </m:sup>
                    </m:sSup>
                    <m:d>
                      <m:dPr>
                        <m:ctrlPr>
                          <a:rPr lang="de-DE" b="0" i="1" smtClean="0">
                            <a:latin typeface="Cambria Math" panose="02040503050406030204" pitchFamily="18" charset="0"/>
                          </a:rPr>
                        </m:ctrlPr>
                      </m:dPr>
                      <m:e>
                        <m:f>
                          <m:fPr>
                            <m:ctrlPr>
                              <a:rPr lang="de-DE" b="0" i="1" smtClean="0">
                                <a:latin typeface="Cambria Math" panose="02040503050406030204" pitchFamily="18" charset="0"/>
                              </a:rPr>
                            </m:ctrlPr>
                          </m:fPr>
                          <m:num>
                            <m:r>
                              <a:rPr lang="de-DE" b="0" i="1" smtClean="0">
                                <a:latin typeface="Cambria Math"/>
                              </a:rPr>
                              <m:t>𝑖</m:t>
                            </m:r>
                            <m:r>
                              <a:rPr lang="de-DE" b="0" i="1" smtClean="0">
                                <a:latin typeface="Cambria Math"/>
                                <a:ea typeface="Cambria Math"/>
                              </a:rPr>
                              <m:t>ℏ</m:t>
                            </m:r>
                          </m:num>
                          <m:den>
                            <m:r>
                              <a:rPr lang="de-DE" b="0" i="1" smtClean="0">
                                <a:latin typeface="Cambria Math"/>
                              </a:rPr>
                              <m:t>2</m:t>
                            </m:r>
                            <m:r>
                              <a:rPr lang="de-DE" b="0" i="1" smtClean="0">
                                <a:latin typeface="Cambria Math"/>
                              </a:rPr>
                              <m:t>𝑚</m:t>
                            </m:r>
                          </m:den>
                        </m:f>
                      </m:e>
                    </m:d>
                    <m:sSup>
                      <m:sSupPr>
                        <m:ctrlPr>
                          <a:rPr lang="de-DE" b="0" i="1" smtClean="0">
                            <a:latin typeface="Cambria Math" panose="02040503050406030204" pitchFamily="18" charset="0"/>
                          </a:rPr>
                        </m:ctrlPr>
                      </m:sSupPr>
                      <m:e>
                        <m:r>
                          <a:rPr lang="de-DE" b="0" i="1" smtClean="0">
                            <a:latin typeface="Cambria Math"/>
                            <a:ea typeface="Cambria Math"/>
                          </a:rPr>
                          <m:t>𝛻</m:t>
                        </m:r>
                      </m:e>
                      <m:sup>
                        <m:r>
                          <a:rPr lang="de-DE" b="0" i="1" smtClean="0">
                            <a:latin typeface="Cambria Math"/>
                          </a:rPr>
                          <m:t>2</m:t>
                        </m:r>
                      </m:sup>
                    </m:sSup>
                    <m:r>
                      <a:rPr lang="de-DE" b="0" i="1" smtClean="0">
                        <a:latin typeface="Cambria Math"/>
                        <a:ea typeface="Cambria Math"/>
                      </a:rPr>
                      <m:t>𝜓</m:t>
                    </m:r>
                  </m:oMath>
                </a14:m>
                <a:r>
                  <a:rPr lang="en-US" dirty="0"/>
                  <a:t> + </a:t>
                </a:r>
                <a14:m>
                  <m:oMath xmlns:m="http://schemas.openxmlformats.org/officeDocument/2006/math">
                    <m:r>
                      <a:rPr lang="en-US" i="1" smtClean="0">
                        <a:latin typeface="Cambria Math"/>
                        <a:ea typeface="Cambria Math"/>
                      </a:rPr>
                      <m:t>𝜓</m:t>
                    </m:r>
                    <m:f>
                      <m:fPr>
                        <m:ctrlPr>
                          <a:rPr lang="en-US" i="1" smtClean="0">
                            <a:latin typeface="Cambria Math" panose="02040503050406030204" pitchFamily="18" charset="0"/>
                            <a:ea typeface="Cambria Math"/>
                          </a:rPr>
                        </m:ctrlPr>
                      </m:fPr>
                      <m:num>
                        <m:r>
                          <a:rPr lang="en-US" i="1" smtClean="0">
                            <a:latin typeface="Cambria Math"/>
                            <a:ea typeface="Cambria Math"/>
                          </a:rPr>
                          <m:t>𝜕</m:t>
                        </m:r>
                        <m:sSup>
                          <m:sSupPr>
                            <m:ctrlPr>
                              <a:rPr lang="en-US" i="1" smtClean="0">
                                <a:latin typeface="Cambria Math" panose="02040503050406030204" pitchFamily="18" charset="0"/>
                                <a:ea typeface="Cambria Math"/>
                              </a:rPr>
                            </m:ctrlPr>
                          </m:sSupPr>
                          <m:e>
                            <m:r>
                              <a:rPr lang="en-US" i="1" smtClean="0">
                                <a:latin typeface="Cambria Math"/>
                                <a:ea typeface="Cambria Math"/>
                              </a:rPr>
                              <m:t>𝜓</m:t>
                            </m:r>
                          </m:e>
                          <m:sup>
                            <m:r>
                              <a:rPr lang="de-DE" b="0" i="1" smtClean="0">
                                <a:latin typeface="Cambria Math"/>
                                <a:ea typeface="Cambria Math"/>
                              </a:rPr>
                              <m:t>∗</m:t>
                            </m:r>
                          </m:sup>
                        </m:sSup>
                      </m:num>
                      <m:den>
                        <m:r>
                          <a:rPr lang="en-US" i="1" smtClean="0">
                            <a:latin typeface="Cambria Math"/>
                            <a:ea typeface="Cambria Math"/>
                          </a:rPr>
                          <m:t>𝜕</m:t>
                        </m:r>
                        <m:r>
                          <a:rPr lang="de-DE" b="0" i="1" smtClean="0">
                            <a:latin typeface="Cambria Math"/>
                            <a:ea typeface="Cambria Math"/>
                          </a:rPr>
                          <m:t>𝑡</m:t>
                        </m:r>
                      </m:den>
                    </m:f>
                    <m:r>
                      <a:rPr lang="de-DE" b="0" i="1" smtClean="0">
                        <a:latin typeface="Cambria Math"/>
                        <a:ea typeface="Cambria Math"/>
                      </a:rPr>
                      <m:t>=</m:t>
                    </m:r>
                    <m:r>
                      <a:rPr lang="de-DE" b="0" i="1" smtClean="0">
                        <a:latin typeface="Cambria Math"/>
                        <a:ea typeface="Cambria Math"/>
                      </a:rPr>
                      <m:t>𝜓</m:t>
                    </m:r>
                    <m:d>
                      <m:dPr>
                        <m:ctrlPr>
                          <a:rPr lang="de-DE" b="0" i="1" smtClean="0">
                            <a:latin typeface="Cambria Math" panose="02040503050406030204" pitchFamily="18" charset="0"/>
                            <a:ea typeface="Cambria Math"/>
                          </a:rPr>
                        </m:ctrlPr>
                      </m:dPr>
                      <m:e>
                        <m:f>
                          <m:fPr>
                            <m:ctrlPr>
                              <a:rPr lang="de-DE" b="0" i="1" smtClean="0">
                                <a:latin typeface="Cambria Math" panose="02040503050406030204" pitchFamily="18" charset="0"/>
                                <a:ea typeface="Cambria Math"/>
                              </a:rPr>
                            </m:ctrlPr>
                          </m:fPr>
                          <m:num>
                            <m:r>
                              <a:rPr lang="de-DE" b="0" i="1" smtClean="0">
                                <a:latin typeface="Cambria Math"/>
                                <a:ea typeface="Cambria Math"/>
                              </a:rPr>
                              <m:t>−</m:t>
                            </m:r>
                            <m:r>
                              <a:rPr lang="de-DE" b="0" i="1" smtClean="0">
                                <a:latin typeface="Cambria Math"/>
                                <a:ea typeface="Cambria Math"/>
                              </a:rPr>
                              <m:t>𝑖</m:t>
                            </m:r>
                            <m:r>
                              <a:rPr lang="de-DE" b="0" i="1" smtClean="0">
                                <a:latin typeface="Cambria Math"/>
                                <a:ea typeface="Cambria Math"/>
                              </a:rPr>
                              <m:t>ℏ</m:t>
                            </m:r>
                          </m:num>
                          <m:den>
                            <m:r>
                              <a:rPr lang="de-DE" b="0" i="1" smtClean="0">
                                <a:latin typeface="Cambria Math"/>
                                <a:ea typeface="Cambria Math"/>
                              </a:rPr>
                              <m:t>2</m:t>
                            </m:r>
                            <m:r>
                              <a:rPr lang="de-DE" b="0" i="1" smtClean="0">
                                <a:latin typeface="Cambria Math"/>
                                <a:ea typeface="Cambria Math"/>
                              </a:rPr>
                              <m:t>𝑚</m:t>
                            </m:r>
                          </m:den>
                        </m:f>
                      </m:e>
                    </m:d>
                    <m:sSup>
                      <m:sSupPr>
                        <m:ctrlPr>
                          <a:rPr lang="de-DE" b="0" i="1" smtClean="0">
                            <a:latin typeface="Cambria Math" panose="02040503050406030204" pitchFamily="18" charset="0"/>
                            <a:ea typeface="Cambria Math"/>
                          </a:rPr>
                        </m:ctrlPr>
                      </m:sSupPr>
                      <m:e>
                        <m:r>
                          <a:rPr lang="de-DE" b="0" i="1" smtClean="0">
                            <a:latin typeface="Cambria Math"/>
                            <a:ea typeface="Cambria Math"/>
                          </a:rPr>
                          <m:t>𝛻</m:t>
                        </m:r>
                      </m:e>
                      <m:sup>
                        <m:r>
                          <a:rPr lang="de-DE" b="0" i="1" smtClean="0">
                            <a:latin typeface="Cambria Math"/>
                            <a:ea typeface="Cambria Math"/>
                          </a:rPr>
                          <m:t>2</m:t>
                        </m:r>
                      </m:sup>
                    </m:sSup>
                    <m:sSup>
                      <m:sSupPr>
                        <m:ctrlPr>
                          <a:rPr lang="de-DE" b="0" i="1" smtClean="0">
                            <a:latin typeface="Cambria Math" panose="02040503050406030204" pitchFamily="18" charset="0"/>
                            <a:ea typeface="Cambria Math"/>
                          </a:rPr>
                        </m:ctrlPr>
                      </m:sSupPr>
                      <m:e>
                        <m:r>
                          <a:rPr lang="de-DE" b="0" i="1" smtClean="0">
                            <a:latin typeface="Cambria Math"/>
                            <a:ea typeface="Cambria Math"/>
                          </a:rPr>
                          <m:t>𝜓</m:t>
                        </m:r>
                      </m:e>
                      <m:sup>
                        <m:r>
                          <a:rPr lang="de-DE" b="0" i="1" smtClean="0">
                            <a:latin typeface="Cambria Math"/>
                            <a:ea typeface="Cambria Math"/>
                          </a:rPr>
                          <m:t>∗</m:t>
                        </m:r>
                      </m:sup>
                    </m:sSup>
                  </m:oMath>
                </a14:m>
                <a:r>
                  <a:rPr lang="en-US" dirty="0"/>
                  <a:t> = </a:t>
                </a:r>
                <a14:m>
                  <m:oMath xmlns:m="http://schemas.openxmlformats.org/officeDocument/2006/math">
                    <m:f>
                      <m:fPr>
                        <m:ctrlPr>
                          <a:rPr lang="en-US" i="1" smtClean="0">
                            <a:latin typeface="Cambria Math" panose="02040503050406030204" pitchFamily="18" charset="0"/>
                          </a:rPr>
                        </m:ctrlPr>
                      </m:fPr>
                      <m:num>
                        <m:r>
                          <a:rPr lang="en-US" i="1" smtClean="0">
                            <a:latin typeface="Cambria Math"/>
                            <a:ea typeface="Cambria Math"/>
                          </a:rPr>
                          <m:t>𝜕</m:t>
                        </m:r>
                      </m:num>
                      <m:den>
                        <m:r>
                          <a:rPr lang="en-US" i="1" smtClean="0">
                            <a:latin typeface="Cambria Math"/>
                            <a:ea typeface="Cambria Math"/>
                          </a:rPr>
                          <m:t>𝜕</m:t>
                        </m:r>
                        <m:r>
                          <a:rPr lang="de-DE" b="0" i="1" smtClean="0">
                            <a:latin typeface="Cambria Math"/>
                            <a:ea typeface="Cambria Math"/>
                          </a:rPr>
                          <m:t>𝑡</m:t>
                        </m:r>
                      </m:den>
                    </m:f>
                    <m:r>
                      <a:rPr lang="en-US" i="1" smtClean="0">
                        <a:latin typeface="Cambria Math"/>
                        <a:ea typeface="Cambria Math"/>
                      </a:rPr>
                      <m:t>𝜌</m:t>
                    </m:r>
                    <m:r>
                      <a:rPr lang="de-DE" b="0" i="1" smtClean="0">
                        <a:latin typeface="Cambria Math"/>
                        <a:ea typeface="Cambria Math"/>
                      </a:rPr>
                      <m:t>=−</m:t>
                    </m:r>
                    <m:r>
                      <a:rPr lang="de-DE" b="0" i="1" smtClean="0">
                        <a:latin typeface="Cambria Math"/>
                        <a:ea typeface="Cambria Math"/>
                      </a:rPr>
                      <m:t>𝛻</m:t>
                    </m:r>
                    <m:r>
                      <a:rPr lang="de-DE" b="0" i="1" smtClean="0">
                        <a:latin typeface="Cambria Math"/>
                        <a:ea typeface="Cambria Math"/>
                      </a:rPr>
                      <m:t>𝑗</m:t>
                    </m:r>
                  </m:oMath>
                </a14:m>
                <a:endParaRPr lang="en-US" dirty="0"/>
              </a:p>
            </p:txBody>
          </p:sp>
        </mc:Choice>
        <mc:Fallback xmlns="">
          <p:sp>
            <p:nvSpPr>
              <p:cNvPr id="3" name="Notizenplatzhalter 2"/>
              <p:cNvSpPr>
                <a:spLocks noGrp="1"/>
              </p:cNvSpPr>
              <p:nvPr>
                <p:ph type="body" idx="1"/>
              </p:nvPr>
            </p:nvSpPr>
            <p:spPr/>
            <p:txBody>
              <a:bodyPr/>
              <a:lstStyle/>
              <a:p>
                <a:r>
                  <a:rPr lang="en-US" i="0" smtClean="0">
                    <a:latin typeface="Cambria Math"/>
                    <a:ea typeface="Cambria Math"/>
                  </a:rPr>
                  <a:t>𝜓^</a:t>
                </a:r>
                <a:r>
                  <a:rPr lang="de-DE" b="0" i="0" smtClean="0">
                    <a:latin typeface="Cambria Math"/>
                  </a:rPr>
                  <a:t>∗</a:t>
                </a:r>
                <a:r>
                  <a:rPr lang="en-US" b="0" i="0" smtClean="0">
                    <a:latin typeface="Cambria Math"/>
                  </a:rPr>
                  <a:t> </a:t>
                </a:r>
                <a:r>
                  <a:rPr lang="en-US" i="0" smtClean="0">
                    <a:latin typeface="Cambria Math"/>
                    <a:ea typeface="Cambria Math"/>
                  </a:rPr>
                  <a:t> 𝜕𝜓/𝜕</a:t>
                </a:r>
                <a:r>
                  <a:rPr lang="de-DE" b="0" i="0" smtClean="0">
                    <a:latin typeface="Cambria Math"/>
                    <a:ea typeface="Cambria Math"/>
                  </a:rPr>
                  <a:t>𝑡</a:t>
                </a:r>
                <a:r>
                  <a:rPr lang="de-DE" b="0" i="0" smtClean="0">
                    <a:latin typeface="Cambria Math"/>
                  </a:rPr>
                  <a:t>=</a:t>
                </a:r>
                <a:r>
                  <a:rPr lang="de-DE" b="0" i="0" smtClean="0">
                    <a:latin typeface="Cambria Math"/>
                    <a:ea typeface="Cambria Math"/>
                  </a:rPr>
                  <a:t>𝜓^</a:t>
                </a:r>
                <a:r>
                  <a:rPr lang="de-DE" b="0" i="0" smtClean="0">
                    <a:latin typeface="Cambria Math"/>
                  </a:rPr>
                  <a:t>∗ (𝑖</a:t>
                </a:r>
                <a:r>
                  <a:rPr lang="de-DE" b="0" i="0" smtClean="0">
                    <a:latin typeface="Cambria Math"/>
                    <a:ea typeface="Cambria Math"/>
                  </a:rPr>
                  <a:t>ℏ/</a:t>
                </a:r>
                <a:r>
                  <a:rPr lang="de-DE" b="0" i="0" smtClean="0">
                    <a:latin typeface="Cambria Math"/>
                  </a:rPr>
                  <a:t>2𝑚) </a:t>
                </a:r>
                <a:r>
                  <a:rPr lang="de-DE" b="0" i="0" smtClean="0">
                    <a:latin typeface="Cambria Math"/>
                    <a:ea typeface="Cambria Math"/>
                  </a:rPr>
                  <a:t>∇^</a:t>
                </a:r>
                <a:r>
                  <a:rPr lang="de-DE" b="0" i="0" smtClean="0">
                    <a:latin typeface="Cambria Math"/>
                  </a:rPr>
                  <a:t>2</a:t>
                </a:r>
                <a:r>
                  <a:rPr lang="de-DE" b="0" i="0" smtClean="0">
                    <a:latin typeface="Cambria Math"/>
                    <a:ea typeface="Cambria Math"/>
                  </a:rPr>
                  <a:t> 𝜓</a:t>
                </a:r>
                <a:r>
                  <a:rPr lang="en-US" dirty="0" smtClean="0"/>
                  <a:t> + </a:t>
                </a:r>
                <a:r>
                  <a:rPr lang="en-US" i="0" smtClean="0">
                    <a:latin typeface="Cambria Math"/>
                    <a:ea typeface="Cambria Math"/>
                  </a:rPr>
                  <a:t>𝜓 (𝜕𝜓^</a:t>
                </a:r>
                <a:r>
                  <a:rPr lang="de-DE" b="0" i="0" smtClean="0">
                    <a:latin typeface="Cambria Math"/>
                    <a:ea typeface="Cambria Math"/>
                  </a:rPr>
                  <a:t>∗</a:t>
                </a:r>
                <a:r>
                  <a:rPr lang="en-US" b="0" i="0" smtClean="0">
                    <a:latin typeface="Cambria Math"/>
                    <a:ea typeface="Cambria Math"/>
                  </a:rPr>
                  <a:t>)/</a:t>
                </a:r>
                <a:r>
                  <a:rPr lang="en-US" i="0" smtClean="0">
                    <a:latin typeface="Cambria Math"/>
                    <a:ea typeface="Cambria Math"/>
                  </a:rPr>
                  <a:t>𝜕</a:t>
                </a:r>
                <a:r>
                  <a:rPr lang="de-DE" b="0" i="0" smtClean="0">
                    <a:latin typeface="Cambria Math"/>
                    <a:ea typeface="Cambria Math"/>
                  </a:rPr>
                  <a:t>𝑡=𝜓((−𝑖ℏ)/2𝑚) ∇^2 𝜓^∗</a:t>
                </a:r>
                <a:r>
                  <a:rPr lang="en-US" dirty="0" smtClean="0"/>
                  <a:t> = </a:t>
                </a:r>
                <a:r>
                  <a:rPr lang="en-US" i="0" smtClean="0">
                    <a:latin typeface="Cambria Math"/>
                    <a:ea typeface="Cambria Math"/>
                  </a:rPr>
                  <a:t>𝜕/𝜕</a:t>
                </a:r>
                <a:r>
                  <a:rPr lang="de-DE" b="0" i="0" smtClean="0">
                    <a:latin typeface="Cambria Math"/>
                    <a:ea typeface="Cambria Math"/>
                  </a:rPr>
                  <a:t>𝑡</a:t>
                </a:r>
                <a:r>
                  <a:rPr lang="en-US" b="0" i="0" smtClean="0">
                    <a:latin typeface="Cambria Math"/>
                    <a:ea typeface="Cambria Math"/>
                  </a:rPr>
                  <a:t> </a:t>
                </a:r>
                <a:r>
                  <a:rPr lang="en-US" i="0" smtClean="0">
                    <a:latin typeface="Cambria Math"/>
                    <a:ea typeface="Cambria Math"/>
                  </a:rPr>
                  <a:t>𝜌</a:t>
                </a:r>
                <a:r>
                  <a:rPr lang="de-DE" b="0" i="0" smtClean="0">
                    <a:latin typeface="Cambria Math"/>
                    <a:ea typeface="Cambria Math"/>
                  </a:rPr>
                  <a:t>=−∇𝑗</a:t>
                </a:r>
                <a:endParaRPr lang="en-US" dirty="0"/>
              </a:p>
            </p:txBody>
          </p:sp>
        </mc:Fallback>
      </mc:AlternateContent>
      <p:sp>
        <p:nvSpPr>
          <p:cNvPr id="4" name="Foliennummernplatzhalter 3"/>
          <p:cNvSpPr>
            <a:spLocks noGrp="1"/>
          </p:cNvSpPr>
          <p:nvPr>
            <p:ph type="sldNum" sz="quarter" idx="10"/>
          </p:nvPr>
        </p:nvSpPr>
        <p:spPr/>
        <p:txBody>
          <a:bodyPr/>
          <a:lstStyle/>
          <a:p>
            <a:fld id="{A6631E1E-48A7-4726-9E09-0242272EEA06}" type="slidenum">
              <a:rPr lang="en-US" smtClean="0"/>
              <a:t>5</a:t>
            </a:fld>
            <a:endParaRPr lang="en-US"/>
          </a:p>
        </p:txBody>
      </p:sp>
    </p:spTree>
    <p:extLst>
      <p:ext uri="{BB962C8B-B14F-4D97-AF65-F5344CB8AC3E}">
        <p14:creationId xmlns:p14="http://schemas.microsoft.com/office/powerpoint/2010/main" val="2228896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0503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57141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10</a:t>
            </a:fld>
            <a:endParaRPr lang="en-US"/>
          </a:p>
        </p:txBody>
      </p:sp>
    </p:spTree>
    <p:extLst>
      <p:ext uri="{BB962C8B-B14F-4D97-AF65-F5344CB8AC3E}">
        <p14:creationId xmlns:p14="http://schemas.microsoft.com/office/powerpoint/2010/main" val="2207883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5052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8950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120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0040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7053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999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367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8005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2772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89832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CP violation is not sufficient. violation of </a:t>
            </a:r>
            <a:r>
              <a:rPr lang="en-US"/>
              <a:t>Baryon number needed</a:t>
            </a:r>
          </a:p>
        </p:txBody>
      </p:sp>
      <p:sp>
        <p:nvSpPr>
          <p:cNvPr id="4" name="Foliennummernplatzhalter 3"/>
          <p:cNvSpPr>
            <a:spLocks noGrp="1"/>
          </p:cNvSpPr>
          <p:nvPr>
            <p:ph type="sldNum" sz="quarter" idx="10"/>
          </p:nvPr>
        </p:nvSpPr>
        <p:spPr/>
        <p:txBody>
          <a:bodyPr/>
          <a:lstStyle/>
          <a:p>
            <a:fld id="{A6631E1E-48A7-4726-9E09-0242272EEA06}" type="slidenum">
              <a:rPr lang="en-US" smtClean="0"/>
              <a:t>21</a:t>
            </a:fld>
            <a:endParaRPr lang="en-US"/>
          </a:p>
        </p:txBody>
      </p:sp>
    </p:spTree>
    <p:extLst>
      <p:ext uri="{BB962C8B-B14F-4D97-AF65-F5344CB8AC3E}">
        <p14:creationId xmlns:p14="http://schemas.microsoft.com/office/powerpoint/2010/main" val="2207883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31E1E-48A7-4726-9E09-0242272EEA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470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A6631E1E-48A7-4726-9E09-0242272EEA06}" type="slidenum">
              <a:rPr lang="en-US" smtClean="0"/>
              <a:t>23</a:t>
            </a:fld>
            <a:endParaRPr lang="en-US"/>
          </a:p>
        </p:txBody>
      </p:sp>
    </p:spTree>
    <p:extLst>
      <p:ext uri="{BB962C8B-B14F-4D97-AF65-F5344CB8AC3E}">
        <p14:creationId xmlns:p14="http://schemas.microsoft.com/office/powerpoint/2010/main" val="2207883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A6631E1E-48A7-4726-9E09-0242272EEA06}" type="slidenum">
              <a:rPr lang="en-US" smtClean="0"/>
              <a:t>24</a:t>
            </a:fld>
            <a:endParaRPr lang="en-US"/>
          </a:p>
        </p:txBody>
      </p:sp>
    </p:spTree>
    <p:extLst>
      <p:ext uri="{BB962C8B-B14F-4D97-AF65-F5344CB8AC3E}">
        <p14:creationId xmlns:p14="http://schemas.microsoft.com/office/powerpoint/2010/main" val="12878155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25</a:t>
            </a:fld>
            <a:endParaRPr lang="en-US"/>
          </a:p>
        </p:txBody>
      </p:sp>
    </p:spTree>
    <p:extLst>
      <p:ext uri="{BB962C8B-B14F-4D97-AF65-F5344CB8AC3E}">
        <p14:creationId xmlns:p14="http://schemas.microsoft.com/office/powerpoint/2010/main" val="2207883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27</a:t>
            </a:fld>
            <a:endParaRPr lang="en-US"/>
          </a:p>
        </p:txBody>
      </p:sp>
    </p:spTree>
    <p:extLst>
      <p:ext uri="{BB962C8B-B14F-4D97-AF65-F5344CB8AC3E}">
        <p14:creationId xmlns:p14="http://schemas.microsoft.com/office/powerpoint/2010/main" val="23353020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28</a:t>
            </a:fld>
            <a:endParaRPr lang="en-US"/>
          </a:p>
        </p:txBody>
      </p:sp>
    </p:spTree>
    <p:extLst>
      <p:ext uri="{BB962C8B-B14F-4D97-AF65-F5344CB8AC3E}">
        <p14:creationId xmlns:p14="http://schemas.microsoft.com/office/powerpoint/2010/main" val="706296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34</a:t>
            </a:fld>
            <a:endParaRPr lang="en-US"/>
          </a:p>
        </p:txBody>
      </p:sp>
    </p:spTree>
    <p:extLst>
      <p:ext uri="{BB962C8B-B14F-4D97-AF65-F5344CB8AC3E}">
        <p14:creationId xmlns:p14="http://schemas.microsoft.com/office/powerpoint/2010/main" val="22113844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35</a:t>
            </a:fld>
            <a:endParaRPr lang="en-US"/>
          </a:p>
        </p:txBody>
      </p:sp>
    </p:spTree>
    <p:extLst>
      <p:ext uri="{BB962C8B-B14F-4D97-AF65-F5344CB8AC3E}">
        <p14:creationId xmlns:p14="http://schemas.microsoft.com/office/powerpoint/2010/main" val="18659660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36</a:t>
            </a:fld>
            <a:endParaRPr lang="en-US"/>
          </a:p>
        </p:txBody>
      </p:sp>
    </p:spTree>
    <p:extLst>
      <p:ext uri="{BB962C8B-B14F-4D97-AF65-F5344CB8AC3E}">
        <p14:creationId xmlns:p14="http://schemas.microsoft.com/office/powerpoint/2010/main" val="31544615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37</a:t>
            </a:fld>
            <a:endParaRPr lang="en-US"/>
          </a:p>
        </p:txBody>
      </p:sp>
    </p:spTree>
    <p:extLst>
      <p:ext uri="{BB962C8B-B14F-4D97-AF65-F5344CB8AC3E}">
        <p14:creationId xmlns:p14="http://schemas.microsoft.com/office/powerpoint/2010/main" val="42904136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38</a:t>
            </a:fld>
            <a:endParaRPr lang="en-US"/>
          </a:p>
        </p:txBody>
      </p:sp>
    </p:spTree>
    <p:extLst>
      <p:ext uri="{BB962C8B-B14F-4D97-AF65-F5344CB8AC3E}">
        <p14:creationId xmlns:p14="http://schemas.microsoft.com/office/powerpoint/2010/main" val="670355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39</a:t>
            </a:fld>
            <a:endParaRPr lang="en-US"/>
          </a:p>
        </p:txBody>
      </p:sp>
    </p:spTree>
    <p:extLst>
      <p:ext uri="{BB962C8B-B14F-4D97-AF65-F5344CB8AC3E}">
        <p14:creationId xmlns:p14="http://schemas.microsoft.com/office/powerpoint/2010/main" val="2257865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A6631E1E-48A7-4726-9E09-0242272EEA06}" type="slidenum">
              <a:rPr lang="en-US" smtClean="0"/>
              <a:t>40</a:t>
            </a:fld>
            <a:endParaRPr lang="en-US"/>
          </a:p>
        </p:txBody>
      </p:sp>
    </p:spTree>
    <p:extLst>
      <p:ext uri="{BB962C8B-B14F-4D97-AF65-F5344CB8AC3E}">
        <p14:creationId xmlns:p14="http://schemas.microsoft.com/office/powerpoint/2010/main" val="2431550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9EAB220E-2B84-4481-8D63-0EFD7D707A77}" type="datetimeFigureOut">
              <a:rPr lang="de-DE" smtClean="0"/>
              <a:t>16.09.2026</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401EA6F7-4A48-4F19-8F51-489A6B6C8972}" type="slidenum">
              <a:rPr lang="de-DE" smtClean="0"/>
              <a:t>‹Nr.›</a:t>
            </a:fld>
            <a:endParaRPr lang="de-DE"/>
          </a:p>
        </p:txBody>
      </p:sp>
    </p:spTree>
    <p:extLst>
      <p:ext uri="{BB962C8B-B14F-4D97-AF65-F5344CB8AC3E}">
        <p14:creationId xmlns:p14="http://schemas.microsoft.com/office/powerpoint/2010/main" val="1994229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403841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9EAB220E-2B84-4481-8D63-0EFD7D707A77}" type="datetimeFigureOut">
              <a:rPr lang="de-DE" smtClean="0"/>
              <a:t>16.09.2026</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401EA6F7-4A48-4F19-8F51-489A6B6C8972}" type="slidenum">
              <a:rPr lang="de-DE" smtClean="0"/>
              <a:t>‹Nr.›</a:t>
            </a:fld>
            <a:endParaRPr lang="de-DE"/>
          </a:p>
        </p:txBody>
      </p:sp>
    </p:spTree>
    <p:extLst>
      <p:ext uri="{BB962C8B-B14F-4D97-AF65-F5344CB8AC3E}">
        <p14:creationId xmlns:p14="http://schemas.microsoft.com/office/powerpoint/2010/main" val="2112640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457200" y="6356350"/>
            <a:ext cx="2133600" cy="365125"/>
          </a:xfrm>
          <a:prstGeom prst="rect">
            <a:avLst/>
          </a:prstGeom>
        </p:spPr>
        <p:txBody>
          <a:bodyPr/>
          <a:lstStyle/>
          <a:p>
            <a:fld id="{9EAB220E-2B84-4481-8D63-0EFD7D707A77}" type="datetimeFigureOut">
              <a:rPr lang="de-DE" smtClean="0"/>
              <a:t>16.09.2026</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401EA6F7-4A48-4F19-8F51-489A6B6C8972}" type="slidenum">
              <a:rPr lang="de-DE" smtClean="0"/>
              <a:t>‹Nr.›</a:t>
            </a:fld>
            <a:endParaRPr lang="de-DE"/>
          </a:p>
        </p:txBody>
      </p:sp>
    </p:spTree>
    <p:extLst>
      <p:ext uri="{BB962C8B-B14F-4D97-AF65-F5344CB8AC3E}">
        <p14:creationId xmlns:p14="http://schemas.microsoft.com/office/powerpoint/2010/main" val="957186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457200" y="6356350"/>
            <a:ext cx="2133600" cy="365125"/>
          </a:xfrm>
          <a:prstGeom prst="rect">
            <a:avLst/>
          </a:prstGeom>
        </p:spPr>
        <p:txBody>
          <a:bodyPr/>
          <a:lstStyle/>
          <a:p>
            <a:fld id="{9EAB220E-2B84-4481-8D63-0EFD7D707A77}" type="datetimeFigureOut">
              <a:rPr lang="de-DE" smtClean="0"/>
              <a:t>16.09.2026</a:t>
            </a:fld>
            <a:endParaRPr lang="de-DE"/>
          </a:p>
        </p:txBody>
      </p:sp>
      <p:sp>
        <p:nvSpPr>
          <p:cNvPr id="8" name="Fußzeilenplatzhalter 7"/>
          <p:cNvSpPr>
            <a:spLocks noGrp="1"/>
          </p:cNvSpPr>
          <p:nvPr>
            <p:ph type="ftr" sz="quarter" idx="11"/>
          </p:nvPr>
        </p:nvSpPr>
        <p:spPr>
          <a:xfrm>
            <a:off x="3124200" y="6356350"/>
            <a:ext cx="2895600" cy="365125"/>
          </a:xfrm>
          <a:prstGeom prst="rect">
            <a:avLst/>
          </a:prstGeom>
        </p:spPr>
        <p:txBody>
          <a:bodyPr/>
          <a:lstStyle/>
          <a:p>
            <a:endParaRPr lang="de-DE"/>
          </a:p>
        </p:txBody>
      </p:sp>
      <p:sp>
        <p:nvSpPr>
          <p:cNvPr id="9" name="Foliennummernplatzhalter 8"/>
          <p:cNvSpPr>
            <a:spLocks noGrp="1"/>
          </p:cNvSpPr>
          <p:nvPr>
            <p:ph type="sldNum" sz="quarter" idx="12"/>
          </p:nvPr>
        </p:nvSpPr>
        <p:spPr>
          <a:xfrm>
            <a:off x="6553200" y="6356350"/>
            <a:ext cx="2133600" cy="365125"/>
          </a:xfrm>
          <a:prstGeom prst="rect">
            <a:avLst/>
          </a:prstGeom>
        </p:spPr>
        <p:txBody>
          <a:bodyPr/>
          <a:lstStyle/>
          <a:p>
            <a:fld id="{401EA6F7-4A48-4F19-8F51-489A6B6C8972}" type="slidenum">
              <a:rPr lang="de-DE" smtClean="0"/>
              <a:t>‹Nr.›</a:t>
            </a:fld>
            <a:endParaRPr lang="de-DE"/>
          </a:p>
        </p:txBody>
      </p:sp>
    </p:spTree>
    <p:extLst>
      <p:ext uri="{BB962C8B-B14F-4D97-AF65-F5344CB8AC3E}">
        <p14:creationId xmlns:p14="http://schemas.microsoft.com/office/powerpoint/2010/main" val="1507495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a:xfrm>
            <a:off x="457200" y="6356350"/>
            <a:ext cx="2133600" cy="365125"/>
          </a:xfrm>
          <a:prstGeom prst="rect">
            <a:avLst/>
          </a:prstGeom>
        </p:spPr>
        <p:txBody>
          <a:bodyPr/>
          <a:lstStyle/>
          <a:p>
            <a:fld id="{9EAB220E-2B84-4481-8D63-0EFD7D707A77}" type="datetimeFigureOut">
              <a:rPr lang="de-DE" smtClean="0"/>
              <a:t>16.09.2026</a:t>
            </a:fld>
            <a:endParaRPr lang="de-DE"/>
          </a:p>
        </p:txBody>
      </p:sp>
      <p:sp>
        <p:nvSpPr>
          <p:cNvPr id="4" name="Fußzeilenplatzhalter 3"/>
          <p:cNvSpPr>
            <a:spLocks noGrp="1"/>
          </p:cNvSpPr>
          <p:nvPr>
            <p:ph type="ftr" sz="quarter" idx="11"/>
          </p:nvPr>
        </p:nvSpPr>
        <p:spPr>
          <a:xfrm>
            <a:off x="3124200" y="6356350"/>
            <a:ext cx="2895600" cy="365125"/>
          </a:xfrm>
          <a:prstGeom prst="rect">
            <a:avLst/>
          </a:prstGeom>
        </p:spPr>
        <p:txBody>
          <a:bodyPr/>
          <a:lstStyle/>
          <a:p>
            <a:endParaRPr lang="de-DE"/>
          </a:p>
        </p:txBody>
      </p:sp>
      <p:sp>
        <p:nvSpPr>
          <p:cNvPr id="5" name="Foliennummernplatzhalter 4"/>
          <p:cNvSpPr>
            <a:spLocks noGrp="1"/>
          </p:cNvSpPr>
          <p:nvPr>
            <p:ph type="sldNum" sz="quarter" idx="12"/>
          </p:nvPr>
        </p:nvSpPr>
        <p:spPr>
          <a:xfrm>
            <a:off x="6553200" y="6356350"/>
            <a:ext cx="2133600" cy="365125"/>
          </a:xfrm>
          <a:prstGeom prst="rect">
            <a:avLst/>
          </a:prstGeom>
        </p:spPr>
        <p:txBody>
          <a:bodyPr/>
          <a:lstStyle/>
          <a:p>
            <a:fld id="{401EA6F7-4A48-4F19-8F51-489A6B6C8972}" type="slidenum">
              <a:rPr lang="de-DE" smtClean="0"/>
              <a:t>‹Nr.›</a:t>
            </a:fld>
            <a:endParaRPr lang="de-DE"/>
          </a:p>
        </p:txBody>
      </p:sp>
    </p:spTree>
    <p:extLst>
      <p:ext uri="{BB962C8B-B14F-4D97-AF65-F5344CB8AC3E}">
        <p14:creationId xmlns:p14="http://schemas.microsoft.com/office/powerpoint/2010/main" val="4050320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0"/>
            <a:ext cx="2133600" cy="365125"/>
          </a:xfrm>
          <a:prstGeom prst="rect">
            <a:avLst/>
          </a:prstGeom>
        </p:spPr>
        <p:txBody>
          <a:bodyPr/>
          <a:lstStyle/>
          <a:p>
            <a:fld id="{9EAB220E-2B84-4481-8D63-0EFD7D707A77}" type="datetimeFigureOut">
              <a:rPr lang="de-DE" smtClean="0"/>
              <a:t>16.09.2026</a:t>
            </a:fld>
            <a:endParaRPr lang="de-DE"/>
          </a:p>
        </p:txBody>
      </p:sp>
      <p:sp>
        <p:nvSpPr>
          <p:cNvPr id="3" name="Fußzeilenplatzhalter 2"/>
          <p:cNvSpPr>
            <a:spLocks noGrp="1"/>
          </p:cNvSpPr>
          <p:nvPr>
            <p:ph type="ftr" sz="quarter" idx="11"/>
          </p:nvPr>
        </p:nvSpPr>
        <p:spPr>
          <a:xfrm>
            <a:off x="3124200" y="6356350"/>
            <a:ext cx="28956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6553200" y="6356350"/>
            <a:ext cx="2133600" cy="365125"/>
          </a:xfrm>
          <a:prstGeom prst="rect">
            <a:avLst/>
          </a:prstGeom>
        </p:spPr>
        <p:txBody>
          <a:bodyPr/>
          <a:lstStyle/>
          <a:p>
            <a:fld id="{401EA6F7-4A48-4F19-8F51-489A6B6C8972}" type="slidenum">
              <a:rPr lang="de-DE" smtClean="0"/>
              <a:t>‹Nr.›</a:t>
            </a:fld>
            <a:endParaRPr lang="de-DE"/>
          </a:p>
        </p:txBody>
      </p:sp>
    </p:spTree>
    <p:extLst>
      <p:ext uri="{BB962C8B-B14F-4D97-AF65-F5344CB8AC3E}">
        <p14:creationId xmlns:p14="http://schemas.microsoft.com/office/powerpoint/2010/main" val="3424053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a:xfrm>
            <a:off x="457200" y="6356350"/>
            <a:ext cx="2133600" cy="365125"/>
          </a:xfrm>
          <a:prstGeom prst="rect">
            <a:avLst/>
          </a:prstGeom>
        </p:spPr>
        <p:txBody>
          <a:bodyPr/>
          <a:lstStyle/>
          <a:p>
            <a:fld id="{9EAB220E-2B84-4481-8D63-0EFD7D707A77}" type="datetimeFigureOut">
              <a:rPr lang="de-DE" smtClean="0"/>
              <a:t>16.09.2026</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401EA6F7-4A48-4F19-8F51-489A6B6C8972}" type="slidenum">
              <a:rPr lang="de-DE" smtClean="0"/>
              <a:t>‹Nr.›</a:t>
            </a:fld>
            <a:endParaRPr lang="de-DE"/>
          </a:p>
        </p:txBody>
      </p:sp>
    </p:spTree>
    <p:extLst>
      <p:ext uri="{BB962C8B-B14F-4D97-AF65-F5344CB8AC3E}">
        <p14:creationId xmlns:p14="http://schemas.microsoft.com/office/powerpoint/2010/main" val="489123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a:xfrm>
            <a:off x="457200" y="6356350"/>
            <a:ext cx="2133600" cy="365125"/>
          </a:xfrm>
          <a:prstGeom prst="rect">
            <a:avLst/>
          </a:prstGeom>
        </p:spPr>
        <p:txBody>
          <a:bodyPr/>
          <a:lstStyle/>
          <a:p>
            <a:fld id="{9EAB220E-2B84-4481-8D63-0EFD7D707A77}" type="datetimeFigureOut">
              <a:rPr lang="de-DE" smtClean="0"/>
              <a:t>16.09.2026</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401EA6F7-4A48-4F19-8F51-489A6B6C8972}" type="slidenum">
              <a:rPr lang="de-DE" smtClean="0"/>
              <a:t>‹Nr.›</a:t>
            </a:fld>
            <a:endParaRPr lang="de-DE"/>
          </a:p>
        </p:txBody>
      </p:sp>
    </p:spTree>
    <p:extLst>
      <p:ext uri="{BB962C8B-B14F-4D97-AF65-F5344CB8AC3E}">
        <p14:creationId xmlns:p14="http://schemas.microsoft.com/office/powerpoint/2010/main" val="467017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9EAB220E-2B84-4481-8D63-0EFD7D707A77}" type="datetimeFigureOut">
              <a:rPr lang="de-DE" smtClean="0"/>
              <a:t>16.09.2026</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401EA6F7-4A48-4F19-8F51-489A6B6C8972}" type="slidenum">
              <a:rPr lang="de-DE" smtClean="0"/>
              <a:t>‹Nr.›</a:t>
            </a:fld>
            <a:endParaRPr lang="de-DE"/>
          </a:p>
        </p:txBody>
      </p:sp>
    </p:spTree>
    <p:extLst>
      <p:ext uri="{BB962C8B-B14F-4D97-AF65-F5344CB8AC3E}">
        <p14:creationId xmlns:p14="http://schemas.microsoft.com/office/powerpoint/2010/main" val="2403265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9EAB220E-2B84-4481-8D63-0EFD7D707A77}" type="datetimeFigureOut">
              <a:rPr lang="de-DE" smtClean="0"/>
              <a:t>16.09.2026</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401EA6F7-4A48-4F19-8F51-489A6B6C8972}" type="slidenum">
              <a:rPr lang="de-DE" smtClean="0"/>
              <a:t>‹Nr.›</a:t>
            </a:fld>
            <a:endParaRPr lang="de-DE"/>
          </a:p>
        </p:txBody>
      </p:sp>
    </p:spTree>
    <p:extLst>
      <p:ext uri="{BB962C8B-B14F-4D97-AF65-F5344CB8AC3E}">
        <p14:creationId xmlns:p14="http://schemas.microsoft.com/office/powerpoint/2010/main" val="3430625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0" y="0"/>
            <a:ext cx="9144000" cy="554400"/>
          </a:xfrm>
          <a:prstGeom prst="rect">
            <a:avLst/>
          </a:prstGeom>
          <a:solidFill>
            <a:srgbClr val="0066FF"/>
          </a:solidFill>
        </p:spPr>
        <p:txBody>
          <a:bodyPr vert="horz" lIns="91440" tIns="45720" rIns="91440" bIns="45720" rtlCol="0" anchor="ctr">
            <a:normAutofit/>
          </a:bodyPr>
          <a:lstStyle/>
          <a:p>
            <a:r>
              <a:rPr lang="de-DE" dirty="0"/>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pic>
        <p:nvPicPr>
          <p:cNvPr id="7" name="Picture 4" descr="GSI-logo"/>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458200" y="6578600"/>
            <a:ext cx="650875"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5"/>
          <p:cNvSpPr>
            <a:spLocks noChangeShapeType="1"/>
          </p:cNvSpPr>
          <p:nvPr userDrawn="1"/>
        </p:nvSpPr>
        <p:spPr bwMode="auto">
          <a:xfrm>
            <a:off x="0" y="6553200"/>
            <a:ext cx="9144000"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dirty="0"/>
          </a:p>
        </p:txBody>
      </p:sp>
      <p:sp>
        <p:nvSpPr>
          <p:cNvPr id="9" name="Rectangle 7"/>
          <p:cNvSpPr>
            <a:spLocks noChangeArrowheads="1"/>
          </p:cNvSpPr>
          <p:nvPr userDrawn="1"/>
        </p:nvSpPr>
        <p:spPr bwMode="auto">
          <a:xfrm>
            <a:off x="4763" y="6589713"/>
            <a:ext cx="913923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defRPr/>
            </a:pPr>
            <a:r>
              <a:rPr lang="de-DE" altLang="de-DE" sz="1000" dirty="0">
                <a:solidFill>
                  <a:srgbClr val="000000"/>
                </a:solidFill>
                <a:cs typeface="Arial" charset="0"/>
              </a:rPr>
              <a:t>Hans-Jürgen Wollersheim - 2026</a:t>
            </a:r>
            <a:endParaRPr lang="en-US" altLang="de-DE" sz="1000" dirty="0">
              <a:solidFill>
                <a:srgbClr val="000000"/>
              </a:solidFill>
              <a:cs typeface="Arial" charset="0"/>
            </a:endParaRPr>
          </a:p>
        </p:txBody>
      </p:sp>
    </p:spTree>
    <p:extLst>
      <p:ext uri="{BB962C8B-B14F-4D97-AF65-F5344CB8AC3E}">
        <p14:creationId xmlns:p14="http://schemas.microsoft.com/office/powerpoint/2010/main" val="22196201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2400" kern="1200">
          <a:solidFill>
            <a:srgbClr val="FFC000"/>
          </a:solidFill>
          <a:latin typeface="Times New Roman" panose="02020603050405020304" pitchFamily="18" charset="0"/>
          <a:ea typeface="+mj-ea"/>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hyperlink" Target="mailto:h.j.wollersheim@gsi.de" TargetMode="External"/><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hyperlink" Target="https://web-docs.gsi.de/~wolle/"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h.j.wollersheim@gsi.d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jpeg"/><Relationship Id="rId4" Type="http://schemas.openxmlformats.org/officeDocument/2006/relationships/hyperlink" Target="https://web-docs.gsi.de/~woll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311.png"/><Relationship Id="rId3" Type="http://schemas.openxmlformats.org/officeDocument/2006/relationships/image" Target="../media/image260.png"/><Relationship Id="rId7" Type="http://schemas.openxmlformats.org/officeDocument/2006/relationships/image" Target="../media/image30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0.png"/><Relationship Id="rId11" Type="http://schemas.openxmlformats.org/officeDocument/2006/relationships/image" Target="../media/image13.png"/><Relationship Id="rId5" Type="http://schemas.openxmlformats.org/officeDocument/2006/relationships/image" Target="../media/image281.png"/><Relationship Id="rId10" Type="http://schemas.openxmlformats.org/officeDocument/2006/relationships/image" Target="../media/image331.png"/><Relationship Id="rId4" Type="http://schemas.openxmlformats.org/officeDocument/2006/relationships/image" Target="../media/image271.png"/><Relationship Id="rId9" Type="http://schemas.openxmlformats.org/officeDocument/2006/relationships/image" Target="../media/image321.png"/></Relationships>
</file>

<file path=ppt/slides/_rels/slide6.xml.rels><?xml version="1.0" encoding="UTF-8" standalone="yes"?>
<Relationships xmlns="http://schemas.openxmlformats.org/package/2006/relationships"><Relationship Id="rId8" Type="http://schemas.openxmlformats.org/officeDocument/2006/relationships/image" Target="../media/image380.png"/><Relationship Id="rId3" Type="http://schemas.openxmlformats.org/officeDocument/2006/relationships/image" Target="../media/image271.png"/><Relationship Id="rId7" Type="http://schemas.openxmlformats.org/officeDocument/2006/relationships/image" Target="../media/image37.png"/><Relationship Id="rId2" Type="http://schemas.openxmlformats.org/officeDocument/2006/relationships/image" Target="../media/image260.png"/><Relationship Id="rId1" Type="http://schemas.openxmlformats.org/officeDocument/2006/relationships/slideLayout" Target="../slideLayouts/slideLayout2.xml"/><Relationship Id="rId6" Type="http://schemas.openxmlformats.org/officeDocument/2006/relationships/image" Target="../media/image360.png"/><Relationship Id="rId5" Type="http://schemas.openxmlformats.org/officeDocument/2006/relationships/image" Target="../media/image35.png"/><Relationship Id="rId10"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0.png"/></Relationships>
</file>

<file path=ppt/slides/_rels/slide2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NULL"/><Relationship Id="rId7"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6.wmf"/><Relationship Id="rId5" Type="http://schemas.openxmlformats.org/officeDocument/2006/relationships/image" Target="../media/image45.gif"/><Relationship Id="rId4" Type="http://schemas.openxmlformats.org/officeDocument/2006/relationships/image" Target="NUL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jpg"/></Relationships>
</file>

<file path=ppt/slides/_rels/slide2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emf"/><Relationship Id="rId1" Type="http://schemas.openxmlformats.org/officeDocument/2006/relationships/slideLayout" Target="../slideLayouts/slideLayout6.xml"/><Relationship Id="rId6" Type="http://schemas.openxmlformats.org/officeDocument/2006/relationships/image" Target="../media/image55.jpeg"/><Relationship Id="rId5" Type="http://schemas.openxmlformats.org/officeDocument/2006/relationships/hyperlink" Target="http://upload.wikimedia.org/wikipedia/commons/f/f0/Carl_Friedrich_von_Weizsaecker.jpg" TargetMode="Externa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1.emf"/><Relationship Id="rId4" Type="http://schemas.openxmlformats.org/officeDocument/2006/relationships/image" Target="../media/image57.png"/><Relationship Id="rId9" Type="http://schemas.openxmlformats.org/officeDocument/2006/relationships/image" Target="../media/image60.jpg"/></Relationships>
</file>

<file path=ppt/slides/_rels/slide2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eg"/><Relationship Id="rId1" Type="http://schemas.openxmlformats.org/officeDocument/2006/relationships/slideLayout" Target="../slideLayouts/slideLayout6.xml"/><Relationship Id="rId5" Type="http://schemas.openxmlformats.org/officeDocument/2006/relationships/image" Target="../media/image65.jpg"/><Relationship Id="rId4" Type="http://schemas.openxmlformats.org/officeDocument/2006/relationships/image" Target="../media/image61.emf"/></Relationships>
</file>

<file path=ppt/slides/_rels/slide3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6.xml"/><Relationship Id="rId5" Type="http://schemas.openxmlformats.org/officeDocument/2006/relationships/image" Target="../media/image64.jpg"/><Relationship Id="rId4" Type="http://schemas.openxmlformats.org/officeDocument/2006/relationships/image" Target="../media/image63.jpeg"/></Relationships>
</file>

<file path=ppt/slides/_rels/slide3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6.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72.png"/><Relationship Id="rId5" Type="http://schemas.openxmlformats.org/officeDocument/2006/relationships/image" Target="../media/image71.gif"/><Relationship Id="rId4" Type="http://schemas.openxmlformats.org/officeDocument/2006/relationships/image" Target="../media/image70.wmf"/></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75.png"/><Relationship Id="rId4" Type="http://schemas.openxmlformats.org/officeDocument/2006/relationships/image" Target="../media/image74.png"/></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3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1.jpeg"/><Relationship Id="rId4" Type="http://schemas.openxmlformats.org/officeDocument/2006/relationships/image" Target="../media/image80.jpg"/></Relationships>
</file>

<file path=ppt/slides/_rels/slide3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0.jpg"/><Relationship Id="rId4" Type="http://schemas.openxmlformats.org/officeDocument/2006/relationships/image" Target="../media/image8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Outline: Antimatter</a:t>
            </a:r>
          </a:p>
        </p:txBody>
      </p:sp>
      <p:sp>
        <p:nvSpPr>
          <p:cNvPr id="5" name="Textfeld 4"/>
          <p:cNvSpPr txBox="1"/>
          <p:nvPr/>
        </p:nvSpPr>
        <p:spPr>
          <a:xfrm>
            <a:off x="1345839" y="620688"/>
            <a:ext cx="6162264" cy="113877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Lecturer:</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Hans-Jürgen </a:t>
            </a:r>
            <a:r>
              <a:rPr kumimoji="0" lang="en-US" sz="2000" b="0" i="0"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Wollersheim</a:t>
            </a:r>
            <a:endPar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e-mail: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hlinkClick r:id="rId3"/>
              </a:rPr>
              <a:t>h.j.wollersheim@gsi.de</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web-page: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hlinkClick r:id="rId4"/>
              </a:rPr>
              <a:t>https://web-docs.gsi.de/~wolle/</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and click on   </a:t>
            </a:r>
          </a:p>
        </p:txBody>
      </p:sp>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8304" y="898599"/>
            <a:ext cx="1255222" cy="868680"/>
          </a:xfrm>
          <a:prstGeom prst="rect">
            <a:avLst/>
          </a:prstGeom>
        </p:spPr>
      </p:pic>
      <p:sp>
        <p:nvSpPr>
          <p:cNvPr id="9" name="Textfeld 8"/>
          <p:cNvSpPr txBox="1"/>
          <p:nvPr/>
        </p:nvSpPr>
        <p:spPr>
          <a:xfrm>
            <a:off x="2424617" y="5373216"/>
            <a:ext cx="5040354" cy="1200329"/>
          </a:xfrm>
          <a:prstGeom prst="rect">
            <a:avLst/>
          </a:prstGeom>
          <a:noFill/>
        </p:spPr>
        <p:txBody>
          <a:bodyPr wrap="none" rtlCol="0">
            <a:spAutoFit/>
          </a:bodyPr>
          <a:lstStyle/>
          <a:p>
            <a:pPr marL="342900" indent="-342900">
              <a:buAutoNum type="arabicPeriod"/>
            </a:pPr>
            <a:r>
              <a:rPr lang="en-US" dirty="0">
                <a:latin typeface="Times New Roman" panose="02020603050405020304" pitchFamily="18" charset="0"/>
                <a:cs typeface="Times New Roman" panose="02020603050405020304" pitchFamily="18" charset="0"/>
              </a:rPr>
              <a:t>History of Antimatter</a:t>
            </a:r>
          </a:p>
          <a:p>
            <a:pPr marL="342900" indent="-342900">
              <a:buAutoNum type="arabicPeriod"/>
            </a:pPr>
            <a:r>
              <a:rPr lang="en-US" dirty="0">
                <a:latin typeface="Times New Roman" panose="02020603050405020304" pitchFamily="18" charset="0"/>
                <a:cs typeface="Times New Roman" panose="02020603050405020304" pitchFamily="18" charset="0"/>
              </a:rPr>
              <a:t>Cosmology (</a:t>
            </a:r>
            <a:r>
              <a:rPr lang="en-US" b="1"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tandard </a:t>
            </a:r>
            <a:r>
              <a:rPr lang="en-US" b="1" dirty="0">
                <a:latin typeface="Times New Roman" panose="02020603050405020304" pitchFamily="18" charset="0"/>
                <a:cs typeface="Times New Roman" panose="02020603050405020304" pitchFamily="18" charset="0"/>
              </a:rPr>
              <a:t>M</a:t>
            </a:r>
            <a:r>
              <a:rPr lang="en-US" dirty="0">
                <a:latin typeface="Times New Roman" panose="02020603050405020304" pitchFamily="18" charset="0"/>
                <a:cs typeface="Times New Roman" panose="02020603050405020304" pitchFamily="18" charset="0"/>
              </a:rPr>
              <a:t>odel)</a:t>
            </a:r>
          </a:p>
          <a:p>
            <a:pPr marL="342900" indent="-342900">
              <a:buAutoNum type="arabicPeriod"/>
            </a:pPr>
            <a:r>
              <a:rPr lang="en-US" dirty="0">
                <a:latin typeface="Times New Roman" panose="02020603050405020304" pitchFamily="18" charset="0"/>
                <a:cs typeface="Times New Roman" panose="02020603050405020304" pitchFamily="18" charset="0"/>
              </a:rPr>
              <a:t>Matter-Antimatter asymmetry in particle physics</a:t>
            </a:r>
          </a:p>
          <a:p>
            <a:pPr marL="342900" indent="-342900">
              <a:buAutoNum type="arabicPeriod"/>
            </a:pPr>
            <a:r>
              <a:rPr lang="en-US" dirty="0" err="1">
                <a:latin typeface="Times New Roman" panose="02020603050405020304" pitchFamily="18" charset="0"/>
                <a:cs typeface="Times New Roman" panose="02020603050405020304" pitchFamily="18" charset="0"/>
              </a:rPr>
              <a:t>Neutrinoless</a:t>
            </a:r>
            <a:r>
              <a:rPr lang="en-US" dirty="0">
                <a:latin typeface="Times New Roman" panose="02020603050405020304" pitchFamily="18" charset="0"/>
                <a:cs typeface="Times New Roman" panose="02020603050405020304" pitchFamily="18" charset="0"/>
              </a:rPr>
              <a:t> double-beta decay</a:t>
            </a:r>
          </a:p>
        </p:txBody>
      </p:sp>
      <p:grpSp>
        <p:nvGrpSpPr>
          <p:cNvPr id="7" name="Group 8">
            <a:extLst>
              <a:ext uri="{FF2B5EF4-FFF2-40B4-BE49-F238E27FC236}">
                <a16:creationId xmlns:a16="http://schemas.microsoft.com/office/drawing/2014/main" id="{28E7825A-F9DE-497E-8477-33AA2DE02591}"/>
              </a:ext>
            </a:extLst>
          </p:cNvPr>
          <p:cNvGrpSpPr>
            <a:grpSpLocks/>
          </p:cNvGrpSpPr>
          <p:nvPr/>
        </p:nvGrpSpPr>
        <p:grpSpPr bwMode="auto">
          <a:xfrm>
            <a:off x="720000" y="2132856"/>
            <a:ext cx="6172199" cy="2978150"/>
            <a:chOff x="664" y="1872"/>
            <a:chExt cx="4040" cy="1950"/>
          </a:xfrm>
        </p:grpSpPr>
        <p:grpSp>
          <p:nvGrpSpPr>
            <p:cNvPr id="8" name="Group 9">
              <a:extLst>
                <a:ext uri="{FF2B5EF4-FFF2-40B4-BE49-F238E27FC236}">
                  <a16:creationId xmlns:a16="http://schemas.microsoft.com/office/drawing/2014/main" id="{ED3B36AD-BEC5-4DC9-B4DF-14EEB78B891C}"/>
                </a:ext>
              </a:extLst>
            </p:cNvPr>
            <p:cNvGrpSpPr>
              <a:grpSpLocks/>
            </p:cNvGrpSpPr>
            <p:nvPr/>
          </p:nvGrpSpPr>
          <p:grpSpPr bwMode="auto">
            <a:xfrm>
              <a:off x="1728" y="1872"/>
              <a:ext cx="2976" cy="1946"/>
              <a:chOff x="672" y="1872"/>
              <a:chExt cx="2976" cy="1946"/>
            </a:xfrm>
          </p:grpSpPr>
          <p:pic>
            <p:nvPicPr>
              <p:cNvPr id="16" name="Picture 10">
                <a:extLst>
                  <a:ext uri="{FF2B5EF4-FFF2-40B4-BE49-F238E27FC236}">
                    <a16:creationId xmlns:a16="http://schemas.microsoft.com/office/drawing/2014/main" id="{C9BA49B7-3C08-46FC-BD99-2F19C59E9A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2" y="1872"/>
                <a:ext cx="2976" cy="194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1">
                <a:extLst>
                  <a:ext uri="{FF2B5EF4-FFF2-40B4-BE49-F238E27FC236}">
                    <a16:creationId xmlns:a16="http://schemas.microsoft.com/office/drawing/2014/main" id="{97D9DF7B-EF08-4FDA-8F62-AA117AAE5D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4" y="2976"/>
                <a:ext cx="1248" cy="539"/>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Line 12">
              <a:extLst>
                <a:ext uri="{FF2B5EF4-FFF2-40B4-BE49-F238E27FC236}">
                  <a16:creationId xmlns:a16="http://schemas.microsoft.com/office/drawing/2014/main" id="{EF4C6F38-368E-4AFF-86A6-178A41F71F5F}"/>
                </a:ext>
              </a:extLst>
            </p:cNvPr>
            <p:cNvSpPr>
              <a:spLocks noChangeShapeType="1"/>
            </p:cNvSpPr>
            <p:nvPr/>
          </p:nvSpPr>
          <p:spPr bwMode="auto">
            <a:xfrm>
              <a:off x="720" y="2880"/>
              <a:ext cx="1013" cy="0"/>
            </a:xfrm>
            <a:prstGeom prst="line">
              <a:avLst/>
            </a:prstGeom>
            <a:noFill/>
            <a:ln w="19050" cap="rnd">
              <a:solidFill>
                <a:srgbClr val="0000CC"/>
              </a:solidFill>
              <a:prstDash val="dash"/>
              <a:round/>
              <a:headE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Verdana" pitchFamily="34" charset="0"/>
                <a:ea typeface="+mn-ea"/>
                <a:cs typeface="+mn-cs"/>
              </a:endParaRPr>
            </a:p>
          </p:txBody>
        </p:sp>
        <p:sp>
          <p:nvSpPr>
            <p:cNvPr id="11" name="Text Box 13">
              <a:extLst>
                <a:ext uri="{FF2B5EF4-FFF2-40B4-BE49-F238E27FC236}">
                  <a16:creationId xmlns:a16="http://schemas.microsoft.com/office/drawing/2014/main" id="{816778FD-92C1-474D-932F-0DA6C18E8259}"/>
                </a:ext>
              </a:extLst>
            </p:cNvPr>
            <p:cNvSpPr txBox="1">
              <a:spLocks noChangeArrowheads="1"/>
            </p:cNvSpPr>
            <p:nvPr/>
          </p:nvSpPr>
          <p:spPr bwMode="auto">
            <a:xfrm>
              <a:off x="664" y="2647"/>
              <a:ext cx="666"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Energy*</a:t>
              </a:r>
            </a:p>
          </p:txBody>
        </p:sp>
        <p:sp>
          <p:nvSpPr>
            <p:cNvPr id="13" name="Text Box 14">
              <a:extLst>
                <a:ext uri="{FF2B5EF4-FFF2-40B4-BE49-F238E27FC236}">
                  <a16:creationId xmlns:a16="http://schemas.microsoft.com/office/drawing/2014/main" id="{E619F012-B9F4-43F6-8A12-E02334B26564}"/>
                </a:ext>
              </a:extLst>
            </p:cNvPr>
            <p:cNvSpPr txBox="1">
              <a:spLocks noChangeArrowheads="1"/>
            </p:cNvSpPr>
            <p:nvPr/>
          </p:nvSpPr>
          <p:spPr bwMode="auto">
            <a:xfrm>
              <a:off x="664" y="3488"/>
              <a:ext cx="781" cy="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gamma rays</a:t>
              </a:r>
            </a:p>
          </p:txBody>
        </p:sp>
        <p:sp>
          <p:nvSpPr>
            <p:cNvPr id="14" name="Text Box 15">
              <a:extLst>
                <a:ext uri="{FF2B5EF4-FFF2-40B4-BE49-F238E27FC236}">
                  <a16:creationId xmlns:a16="http://schemas.microsoft.com/office/drawing/2014/main" id="{284E024C-239E-4A71-BC59-AA436E37A020}"/>
                </a:ext>
              </a:extLst>
            </p:cNvPr>
            <p:cNvSpPr txBox="1">
              <a:spLocks noChangeArrowheads="1"/>
            </p:cNvSpPr>
            <p:nvPr/>
          </p:nvSpPr>
          <p:spPr bwMode="auto">
            <a:xfrm>
              <a:off x="2400" y="3600"/>
              <a:ext cx="867"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6666"/>
                  </a:solidFill>
                  <a:effectLst/>
                  <a:uLnTx/>
                  <a:uFillTx/>
                  <a:latin typeface="Verdana" pitchFamily="34" charset="0"/>
                  <a:ea typeface="+mn-ea"/>
                  <a:cs typeface="+mn-cs"/>
                </a:rPr>
                <a:t>antiparticle</a:t>
              </a:r>
              <a:endParaRPr kumimoji="0" lang="en-US" altLang="en-US" sz="1600" b="0" i="0" u="none" strike="noStrike" kern="1200" cap="none" spc="0" normalizeH="0" baseline="0" noProof="0">
                <a:ln>
                  <a:noFill/>
                </a:ln>
                <a:solidFill>
                  <a:srgbClr val="BBE0E3"/>
                </a:solidFill>
                <a:effectLst/>
                <a:uLnTx/>
                <a:uFillTx/>
                <a:latin typeface="Verdana" pitchFamily="34" charset="0"/>
                <a:ea typeface="+mn-ea"/>
                <a:cs typeface="+mn-cs"/>
              </a:endParaRPr>
            </a:p>
          </p:txBody>
        </p:sp>
        <p:sp>
          <p:nvSpPr>
            <p:cNvPr id="15" name="Text Box 16">
              <a:extLst>
                <a:ext uri="{FF2B5EF4-FFF2-40B4-BE49-F238E27FC236}">
                  <a16:creationId xmlns:a16="http://schemas.microsoft.com/office/drawing/2014/main" id="{FFD89CBE-8465-464C-AC8B-E33715E756AE}"/>
                </a:ext>
              </a:extLst>
            </p:cNvPr>
            <p:cNvSpPr txBox="1">
              <a:spLocks noChangeArrowheads="1"/>
            </p:cNvSpPr>
            <p:nvPr/>
          </p:nvSpPr>
          <p:spPr bwMode="auto">
            <a:xfrm>
              <a:off x="1874" y="2016"/>
              <a:ext cx="614"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BBE0E3"/>
                  </a:solidFill>
                  <a:effectLst/>
                  <a:uLnTx/>
                  <a:uFillTx/>
                  <a:latin typeface="Verdana" pitchFamily="34" charset="0"/>
                  <a:ea typeface="+mn-ea"/>
                  <a:cs typeface="+mn-cs"/>
                </a:rPr>
                <a:t>particle</a:t>
              </a:r>
            </a:p>
          </p:txBody>
        </p:sp>
      </p:grpSp>
      <p:sp>
        <p:nvSpPr>
          <p:cNvPr id="18" name="Line 12">
            <a:extLst>
              <a:ext uri="{FF2B5EF4-FFF2-40B4-BE49-F238E27FC236}">
                <a16:creationId xmlns:a16="http://schemas.microsoft.com/office/drawing/2014/main" id="{152073F2-C681-4902-8E50-9F298C1C4F60}"/>
              </a:ext>
            </a:extLst>
          </p:cNvPr>
          <p:cNvSpPr>
            <a:spLocks noChangeShapeType="1"/>
          </p:cNvSpPr>
          <p:nvPr/>
        </p:nvSpPr>
        <p:spPr bwMode="auto">
          <a:xfrm>
            <a:off x="2376000" y="3673656"/>
            <a:ext cx="540000" cy="0"/>
          </a:xfrm>
          <a:prstGeom prst="line">
            <a:avLst/>
          </a:prstGeom>
          <a:noFill/>
          <a:ln w="19050" cap="rnd">
            <a:solidFill>
              <a:srgbClr val="FFFF00"/>
            </a:solidFill>
            <a:prstDash val="dash"/>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Verdana" pitchFamily="34" charset="0"/>
              <a:ea typeface="+mn-ea"/>
              <a:cs typeface="+mn-cs"/>
            </a:endParaRPr>
          </a:p>
        </p:txBody>
      </p:sp>
      <p:pic>
        <p:nvPicPr>
          <p:cNvPr id="4" name="Grafik 3">
            <a:extLst>
              <a:ext uri="{FF2B5EF4-FFF2-40B4-BE49-F238E27FC236}">
                <a16:creationId xmlns:a16="http://schemas.microsoft.com/office/drawing/2014/main" id="{3CDC2A3A-F53B-4EDD-B253-AB0A311047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6000" y="2736000"/>
            <a:ext cx="1419225" cy="819150"/>
          </a:xfrm>
          <a:prstGeom prst="rect">
            <a:avLst/>
          </a:prstGeom>
        </p:spPr>
      </p:pic>
    </p:spTree>
    <p:extLst>
      <p:ext uri="{BB962C8B-B14F-4D97-AF65-F5344CB8AC3E}">
        <p14:creationId xmlns:p14="http://schemas.microsoft.com/office/powerpoint/2010/main" val="12328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Outline: Antimatter</a:t>
            </a:r>
          </a:p>
        </p:txBody>
      </p:sp>
      <p:sp>
        <p:nvSpPr>
          <p:cNvPr id="5" name="Textfeld 4"/>
          <p:cNvSpPr txBox="1"/>
          <p:nvPr/>
        </p:nvSpPr>
        <p:spPr>
          <a:xfrm>
            <a:off x="1345839" y="620688"/>
            <a:ext cx="6162264" cy="113877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00"/>
                </a:solidFill>
                <a:effectLst/>
                <a:uLnTx/>
                <a:uFillTx/>
                <a:latin typeface="Times New Roman" panose="02020603050405020304" pitchFamily="18" charset="0"/>
                <a:ea typeface="+mn-ea"/>
                <a:cs typeface="Times New Roman" panose="02020603050405020304" pitchFamily="18" charset="0"/>
              </a:rPr>
              <a:t>Lecturer:</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Hans-Jürgen </a:t>
            </a:r>
            <a:r>
              <a:rPr kumimoji="0" lang="en-US" sz="2000" b="0" i="0"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Wollersheim</a:t>
            </a:r>
            <a:endParaRPr kumimoji="0" lang="en-US" sz="2000" b="0" i="0"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e-mail: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hlinkClick r:id="rId3"/>
              </a:rPr>
              <a:t>h.j.wollersheim@gsi.de</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web-page: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hlinkClick r:id="rId4"/>
              </a:rPr>
              <a:t>https://web-docs.gsi.de/~wolle/</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and click on   </a:t>
            </a:r>
          </a:p>
        </p:txBody>
      </p:sp>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8304" y="898599"/>
            <a:ext cx="1255222" cy="868680"/>
          </a:xfrm>
          <a:prstGeom prst="rect">
            <a:avLst/>
          </a:prstGeom>
        </p:spPr>
      </p:pic>
      <p:sp>
        <p:nvSpPr>
          <p:cNvPr id="9" name="Textfeld 8"/>
          <p:cNvSpPr txBox="1"/>
          <p:nvPr/>
        </p:nvSpPr>
        <p:spPr>
          <a:xfrm>
            <a:off x="2424617" y="5373216"/>
            <a:ext cx="3354060" cy="1200329"/>
          </a:xfrm>
          <a:prstGeom prst="rect">
            <a:avLst/>
          </a:prstGeom>
          <a:noFill/>
        </p:spPr>
        <p:txBody>
          <a:bodyPr wrap="none" rtlCol="0">
            <a:spAutoFit/>
          </a:bodyPr>
          <a:lstStyle/>
          <a:p>
            <a:pPr marL="342900" indent="-342900">
              <a:buAutoNum type="arabicPeriod"/>
            </a:pPr>
            <a:r>
              <a:rPr lang="en-US" dirty="0">
                <a:latin typeface="Times New Roman" panose="02020603050405020304" pitchFamily="18" charset="0"/>
                <a:cs typeface="Times New Roman" panose="02020603050405020304" pitchFamily="18" charset="0"/>
              </a:rPr>
              <a:t>History of Antimatter</a:t>
            </a:r>
          </a:p>
          <a:p>
            <a:pPr marL="342900" indent="-342900">
              <a:buAutoNum type="arabicPeriod"/>
            </a:pPr>
            <a:r>
              <a:rPr lang="en-US" dirty="0">
                <a:latin typeface="Times New Roman" panose="02020603050405020304" pitchFamily="18" charset="0"/>
                <a:cs typeface="Times New Roman" panose="02020603050405020304" pitchFamily="18" charset="0"/>
              </a:rPr>
              <a:t>Cosmology</a:t>
            </a:r>
          </a:p>
          <a:p>
            <a:pPr marL="342900" indent="-342900">
              <a:buAutoNum type="arabicPeriod"/>
            </a:pPr>
            <a:r>
              <a:rPr lang="en-US" dirty="0">
                <a:latin typeface="Times New Roman" panose="02020603050405020304" pitchFamily="18" charset="0"/>
                <a:cs typeface="Times New Roman" panose="02020603050405020304" pitchFamily="18" charset="0"/>
              </a:rPr>
              <a:t>Matter-Antimatter Asymmetry</a:t>
            </a:r>
          </a:p>
          <a:p>
            <a:pPr marL="342900" indent="-342900">
              <a:buAutoNum type="arabicPeriod"/>
            </a:pPr>
            <a:r>
              <a:rPr lang="en-US" dirty="0">
                <a:latin typeface="Times New Roman" panose="02020603050405020304" pitchFamily="18" charset="0"/>
                <a:cs typeface="Times New Roman" panose="02020603050405020304" pitchFamily="18" charset="0"/>
              </a:rPr>
              <a:t>experiments</a:t>
            </a:r>
          </a:p>
        </p:txBody>
      </p:sp>
      <p:pic>
        <p:nvPicPr>
          <p:cNvPr id="12" name="Grafik 11">
            <a:extLst>
              <a:ext uri="{FF2B5EF4-FFF2-40B4-BE49-F238E27FC236}">
                <a16:creationId xmlns:a16="http://schemas.microsoft.com/office/drawing/2014/main" id="{B9DDC777-107A-41DA-89E1-C0E54F797871}"/>
              </a:ext>
            </a:extLst>
          </p:cNvPr>
          <p:cNvPicPr>
            <a:picLocks noChangeAspect="1"/>
          </p:cNvPicPr>
          <p:nvPr/>
        </p:nvPicPr>
        <p:blipFill>
          <a:blip r:embed="rId6"/>
          <a:stretch>
            <a:fillRect/>
          </a:stretch>
        </p:blipFill>
        <p:spPr>
          <a:xfrm>
            <a:off x="1736285" y="2160000"/>
            <a:ext cx="5671429" cy="2521429"/>
          </a:xfrm>
          <a:prstGeom prst="rect">
            <a:avLst/>
          </a:prstGeom>
        </p:spPr>
      </p:pic>
    </p:spTree>
    <p:extLst>
      <p:ext uri="{BB962C8B-B14F-4D97-AF65-F5344CB8AC3E}">
        <p14:creationId xmlns:p14="http://schemas.microsoft.com/office/powerpoint/2010/main" val="429477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Special Relativity + Quantum Mechanics = Antimatter</a:t>
            </a:r>
          </a:p>
        </p:txBody>
      </p:sp>
      <p:pic>
        <p:nvPicPr>
          <p:cNvPr id="4" name="Grafik 3">
            <a:extLst>
              <a:ext uri="{FF2B5EF4-FFF2-40B4-BE49-F238E27FC236}">
                <a16:creationId xmlns:a16="http://schemas.microsoft.com/office/drawing/2014/main" id="{B942D80C-CC3C-468B-AC6E-236A6C2909AF}"/>
              </a:ext>
            </a:extLst>
          </p:cNvPr>
          <p:cNvPicPr>
            <a:picLocks noChangeAspect="1"/>
          </p:cNvPicPr>
          <p:nvPr/>
        </p:nvPicPr>
        <p:blipFill>
          <a:blip r:embed="rId3"/>
          <a:stretch>
            <a:fillRect/>
          </a:stretch>
        </p:blipFill>
        <p:spPr>
          <a:xfrm>
            <a:off x="720000" y="1470589"/>
            <a:ext cx="1526499" cy="2160000"/>
          </a:xfrm>
          <a:prstGeom prst="rect">
            <a:avLst/>
          </a:prstGeom>
        </p:spPr>
      </p:pic>
      <p:pic>
        <p:nvPicPr>
          <p:cNvPr id="8" name="Grafik 7">
            <a:extLst>
              <a:ext uri="{FF2B5EF4-FFF2-40B4-BE49-F238E27FC236}">
                <a16:creationId xmlns:a16="http://schemas.microsoft.com/office/drawing/2014/main" id="{73D9621E-E656-45C9-8CF4-AEB930A39789}"/>
              </a:ext>
            </a:extLst>
          </p:cNvPr>
          <p:cNvPicPr>
            <a:picLocks noChangeAspect="1"/>
          </p:cNvPicPr>
          <p:nvPr/>
        </p:nvPicPr>
        <p:blipFill>
          <a:blip r:embed="rId4"/>
          <a:stretch>
            <a:fillRect/>
          </a:stretch>
        </p:blipFill>
        <p:spPr>
          <a:xfrm>
            <a:off x="3851915" y="1470580"/>
            <a:ext cx="3869048" cy="3083334"/>
          </a:xfrm>
          <a:prstGeom prst="rect">
            <a:avLst/>
          </a:prstGeom>
          <a:ln>
            <a:solidFill>
              <a:schemeClr val="tx1"/>
            </a:solidFill>
          </a:ln>
        </p:spPr>
      </p:pic>
      <p:sp>
        <p:nvSpPr>
          <p:cNvPr id="10" name="Textfeld 9">
            <a:extLst>
              <a:ext uri="{FF2B5EF4-FFF2-40B4-BE49-F238E27FC236}">
                <a16:creationId xmlns:a16="http://schemas.microsoft.com/office/drawing/2014/main" id="{393BE433-D503-4AA6-8122-B30A6A18C8A0}"/>
              </a:ext>
            </a:extLst>
          </p:cNvPr>
          <p:cNvSpPr txBox="1"/>
          <p:nvPr/>
        </p:nvSpPr>
        <p:spPr>
          <a:xfrm>
            <a:off x="360001" y="554400"/>
            <a:ext cx="8612549"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“Second quantization” – the electron (field) is no longer described by a wave function but an operator that creates and destroys particles. All energies are positive. </a:t>
            </a:r>
          </a:p>
        </p:txBody>
      </p:sp>
      <p:sp>
        <p:nvSpPr>
          <p:cNvPr id="11" name="Textfeld 10">
            <a:extLst>
              <a:ext uri="{FF2B5EF4-FFF2-40B4-BE49-F238E27FC236}">
                <a16:creationId xmlns:a16="http://schemas.microsoft.com/office/drawing/2014/main" id="{DEF9FE70-6722-4EDC-ACEE-3B7B93971424}"/>
              </a:ext>
            </a:extLst>
          </p:cNvPr>
          <p:cNvSpPr txBox="1"/>
          <p:nvPr/>
        </p:nvSpPr>
        <p:spPr>
          <a:xfrm>
            <a:off x="932457" y="3715518"/>
            <a:ext cx="1101584" cy="246221"/>
          </a:xfrm>
          <a:prstGeom prst="rect">
            <a:avLst/>
          </a:prstGeom>
          <a:noFill/>
        </p:spPr>
        <p:txBody>
          <a:bodyPr wrap="none" rtlCol="0">
            <a:spAutoFit/>
          </a:bodyPr>
          <a:lstStyle/>
          <a:p>
            <a:r>
              <a:rPr lang="en-US" sz="1000" dirty="0">
                <a:latin typeface="Times New Roman" panose="02020603050405020304" pitchFamily="18" charset="0"/>
                <a:cs typeface="Times New Roman" panose="02020603050405020304" pitchFamily="18" charset="0"/>
              </a:rPr>
              <a:t>Richard Feynman</a:t>
            </a:r>
          </a:p>
        </p:txBody>
      </p:sp>
      <p:sp>
        <p:nvSpPr>
          <p:cNvPr id="12" name="Textfeld 11">
            <a:extLst>
              <a:ext uri="{FF2B5EF4-FFF2-40B4-BE49-F238E27FC236}">
                <a16:creationId xmlns:a16="http://schemas.microsoft.com/office/drawing/2014/main" id="{06E823FA-2D26-4D47-868C-C3E05D26B094}"/>
              </a:ext>
            </a:extLst>
          </p:cNvPr>
          <p:cNvSpPr txBox="1"/>
          <p:nvPr/>
        </p:nvSpPr>
        <p:spPr>
          <a:xfrm>
            <a:off x="3851915" y="4680000"/>
            <a:ext cx="4013059"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An electron can emit a photon at A, propagate a certain distance, and then absorb another photon at B.</a:t>
            </a:r>
          </a:p>
        </p:txBody>
      </p:sp>
    </p:spTree>
    <p:extLst>
      <p:ext uri="{BB962C8B-B14F-4D97-AF65-F5344CB8AC3E}">
        <p14:creationId xmlns:p14="http://schemas.microsoft.com/office/powerpoint/2010/main" val="3842952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a:t>Fermions and Bosons</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1" y="2880000"/>
            <a:ext cx="2666667" cy="20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4000" y="562403"/>
            <a:ext cx="1257143" cy="166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000" y="2492897"/>
            <a:ext cx="1270286" cy="1733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84000" y="4509121"/>
            <a:ext cx="1242952" cy="1771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feld 7"/>
          <p:cNvSpPr txBox="1"/>
          <p:nvPr/>
        </p:nvSpPr>
        <p:spPr>
          <a:xfrm>
            <a:off x="7621163" y="2226207"/>
            <a:ext cx="1505789" cy="215444"/>
          </a:xfrm>
          <a:prstGeom prst="rect">
            <a:avLst/>
          </a:prstGeom>
          <a:noFill/>
        </p:spPr>
        <p:txBody>
          <a:bodyPr wrap="none" lIns="36000" tIns="0" rIns="36000" bIns="0" rtlCol="0">
            <a:spAutoFit/>
          </a:bodyPr>
          <a:lstStyle/>
          <a:p>
            <a:pPr algn="ctr"/>
            <a:r>
              <a:rPr lang="en-US" sz="1400" dirty="0" err="1">
                <a:latin typeface="Times New Roman" panose="02020603050405020304" pitchFamily="18" charset="0"/>
                <a:cs typeface="Times New Roman" panose="02020603050405020304" pitchFamily="18" charset="0"/>
              </a:rPr>
              <a:t>Satyendranath</a:t>
            </a:r>
            <a:r>
              <a:rPr lang="en-US" sz="1400" dirty="0">
                <a:latin typeface="Times New Roman" panose="02020603050405020304" pitchFamily="18" charset="0"/>
                <a:cs typeface="Times New Roman" panose="02020603050405020304" pitchFamily="18" charset="0"/>
              </a:rPr>
              <a:t> Bose</a:t>
            </a:r>
          </a:p>
        </p:txBody>
      </p:sp>
      <p:sp>
        <p:nvSpPr>
          <p:cNvPr id="10" name="Textfeld 9"/>
          <p:cNvSpPr txBox="1"/>
          <p:nvPr/>
        </p:nvSpPr>
        <p:spPr>
          <a:xfrm>
            <a:off x="7993834" y="4226421"/>
            <a:ext cx="1023284" cy="215444"/>
          </a:xfrm>
          <a:prstGeom prst="rect">
            <a:avLst/>
          </a:prstGeom>
          <a:noFill/>
        </p:spPr>
        <p:txBody>
          <a:bodyPr wrap="none" lIns="36000" tIns="0" rIns="36000" bIns="0" rtlCol="0">
            <a:spAutoFit/>
          </a:bodyPr>
          <a:lstStyle/>
          <a:p>
            <a:pPr algn="ctr"/>
            <a:r>
              <a:rPr lang="en-US" sz="1400" dirty="0">
                <a:latin typeface="Times New Roman" panose="02020603050405020304" pitchFamily="18" charset="0"/>
                <a:cs typeface="Times New Roman" panose="02020603050405020304" pitchFamily="18" charset="0"/>
              </a:rPr>
              <a:t>Enrico Fermi</a:t>
            </a:r>
          </a:p>
        </p:txBody>
      </p:sp>
      <p:sp>
        <p:nvSpPr>
          <p:cNvPr id="11" name="Textfeld 10"/>
          <p:cNvSpPr txBox="1"/>
          <p:nvPr/>
        </p:nvSpPr>
        <p:spPr>
          <a:xfrm>
            <a:off x="7917284" y="6280550"/>
            <a:ext cx="1190061" cy="215444"/>
          </a:xfrm>
          <a:prstGeom prst="rect">
            <a:avLst/>
          </a:prstGeom>
          <a:noFill/>
        </p:spPr>
        <p:txBody>
          <a:bodyPr wrap="none" lIns="36000" tIns="0" rIns="36000" bIns="0" rtlCol="0">
            <a:spAutoFit/>
          </a:bodyPr>
          <a:lstStyle/>
          <a:p>
            <a:pPr algn="ctr"/>
            <a:r>
              <a:rPr lang="en-US" sz="1400" dirty="0">
                <a:latin typeface="Times New Roman" panose="02020603050405020304" pitchFamily="18" charset="0"/>
                <a:cs typeface="Times New Roman" panose="02020603050405020304" pitchFamily="18" charset="0"/>
              </a:rPr>
              <a:t>Wolfgang Pauli</a:t>
            </a:r>
          </a:p>
        </p:txBody>
      </p:sp>
      <p:sp>
        <p:nvSpPr>
          <p:cNvPr id="3" name="Textfeld 2"/>
          <p:cNvSpPr txBox="1"/>
          <p:nvPr/>
        </p:nvSpPr>
        <p:spPr>
          <a:xfrm>
            <a:off x="540000" y="720000"/>
            <a:ext cx="7081163" cy="2154436"/>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Fundamental characteristics of particles: </a:t>
            </a:r>
            <a:r>
              <a:rPr lang="en-US" b="1" i="1" dirty="0">
                <a:solidFill>
                  <a:srgbClr val="0000CC"/>
                </a:solidFill>
                <a:latin typeface="Times New Roman" panose="02020603050405020304" pitchFamily="18" charset="0"/>
                <a:cs typeface="Times New Roman" panose="02020603050405020304" pitchFamily="18" charset="0"/>
              </a:rPr>
              <a:t>Spin</a:t>
            </a:r>
            <a:r>
              <a:rPr lang="en-US" dirty="0">
                <a:latin typeface="Times New Roman" panose="02020603050405020304" pitchFamily="18" charset="0"/>
                <a:cs typeface="Times New Roman" panose="02020603050405020304" pitchFamily="18" charset="0"/>
              </a:rPr>
              <a:t> (“self angular momentum”)</a:t>
            </a:r>
          </a:p>
          <a:p>
            <a:endParaRPr lang="en-US" sz="8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a:solidFill>
                  <a:srgbClr val="0000CC"/>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Integer values (0, ±1, …) </a:t>
            </a:r>
            <a:r>
              <a:rPr lang="en-US" b="1" i="1" dirty="0">
                <a:solidFill>
                  <a:srgbClr val="0000CC"/>
                </a:solidFill>
                <a:latin typeface="Times New Roman" panose="02020603050405020304" pitchFamily="18" charset="0"/>
                <a:cs typeface="Times New Roman" panose="02020603050405020304" pitchFamily="18" charset="0"/>
              </a:rPr>
              <a:t>→ Bosons</a:t>
            </a:r>
          </a:p>
          <a:p>
            <a:pPr marL="285750" indent="-285750">
              <a:buFont typeface="Wingdings" panose="05000000000000000000" pitchFamily="2" charset="2"/>
              <a:buChar char="v"/>
            </a:pPr>
            <a:r>
              <a:rPr lang="en-US" b="1" i="1" dirty="0">
                <a:solidFill>
                  <a:srgbClr val="0000CC"/>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Half integer values (±1/2, ±3/2, …) </a:t>
            </a:r>
            <a:r>
              <a:rPr lang="en-US" b="1" i="1" dirty="0">
                <a:solidFill>
                  <a:srgbClr val="FF0000"/>
                </a:solidFill>
                <a:latin typeface="Times New Roman" panose="02020603050405020304" pitchFamily="18" charset="0"/>
                <a:cs typeface="Times New Roman" panose="02020603050405020304" pitchFamily="18" charset="0"/>
              </a:rPr>
              <a:t>→ Fermions</a:t>
            </a:r>
          </a:p>
          <a:p>
            <a:endParaRPr lang="en-US" b="1" i="1" dirty="0">
              <a:solidFill>
                <a:srgbClr val="FF0000"/>
              </a:solidFill>
              <a:latin typeface="Times New Roman" panose="02020603050405020304" pitchFamily="18" charset="0"/>
              <a:cs typeface="Times New Roman" panose="02020603050405020304" pitchFamily="18" charset="0"/>
            </a:endParaRPr>
          </a:p>
          <a:p>
            <a:endParaRPr lang="en-US" b="1" i="1" dirty="0">
              <a:solidFill>
                <a:srgbClr val="FF0000"/>
              </a:solidFill>
              <a:latin typeface="Times New Roman" panose="02020603050405020304" pitchFamily="18" charset="0"/>
              <a:cs typeface="Times New Roman" panose="02020603050405020304" pitchFamily="18" charset="0"/>
            </a:endParaRPr>
          </a:p>
          <a:p>
            <a:r>
              <a:rPr lang="en-US" b="1" i="1" dirty="0">
                <a:solidFill>
                  <a:srgbClr val="0000CC"/>
                </a:solidFill>
                <a:latin typeface="Times New Roman" panose="02020603050405020304" pitchFamily="18" charset="0"/>
                <a:cs typeface="Times New Roman" panose="02020603050405020304" pitchFamily="18" charset="0"/>
              </a:rPr>
              <a:t>Bosons</a:t>
            </a:r>
            <a:r>
              <a:rPr lang="en-US" dirty="0">
                <a:latin typeface="Times New Roman" panose="02020603050405020304" pitchFamily="18" charset="0"/>
                <a:cs typeface="Times New Roman" panose="02020603050405020304" pitchFamily="18" charset="0"/>
              </a:rPr>
              <a:t> (Cooper pairs …) can be described by </a:t>
            </a:r>
            <a:r>
              <a:rPr lang="en-US" b="1" i="1" dirty="0">
                <a:solidFill>
                  <a:srgbClr val="0000CC"/>
                </a:solidFill>
                <a:latin typeface="Times New Roman" panose="02020603050405020304" pitchFamily="18" charset="0"/>
                <a:cs typeface="Times New Roman" panose="02020603050405020304" pitchFamily="18" charset="0"/>
              </a:rPr>
              <a:t>common wave function</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funny effects (super conductivity, super fluidity, …)</a:t>
            </a:r>
            <a:endParaRPr lang="en-US" b="1" i="1" dirty="0">
              <a:solidFill>
                <a:srgbClr val="0000CC"/>
              </a:solidFill>
              <a:latin typeface="Times New Roman" panose="02020603050405020304" pitchFamily="18" charset="0"/>
              <a:cs typeface="Times New Roman" panose="02020603050405020304" pitchFamily="18" charset="0"/>
            </a:endParaRPr>
          </a:p>
        </p:txBody>
      </p:sp>
      <p:sp>
        <p:nvSpPr>
          <p:cNvPr id="4" name="Textfeld 3"/>
          <p:cNvSpPr txBox="1"/>
          <p:nvPr/>
        </p:nvSpPr>
        <p:spPr>
          <a:xfrm>
            <a:off x="540000" y="5040000"/>
            <a:ext cx="6721571" cy="646331"/>
          </a:xfrm>
          <a:prstGeom prst="rect">
            <a:avLst/>
          </a:prstGeom>
          <a:noFill/>
        </p:spPr>
        <p:txBody>
          <a:bodyPr wrap="square" rtlCol="0">
            <a:spAutoFit/>
          </a:bodyPr>
          <a:lstStyle/>
          <a:p>
            <a:r>
              <a:rPr lang="en-US" b="1" i="1" dirty="0">
                <a:solidFill>
                  <a:srgbClr val="FF0000"/>
                </a:solidFill>
                <a:latin typeface="Times New Roman" panose="02020603050405020304" pitchFamily="18" charset="0"/>
                <a:cs typeface="Times New Roman" panose="02020603050405020304" pitchFamily="18" charset="0"/>
              </a:rPr>
              <a:t>Fermions</a:t>
            </a:r>
            <a:r>
              <a:rPr lang="en-US" dirty="0">
                <a:latin typeface="Times New Roman" panose="02020603050405020304" pitchFamily="18" charset="0"/>
                <a:cs typeface="Times New Roman" panose="02020603050405020304" pitchFamily="18" charset="0"/>
              </a:rPr>
              <a:t> (electrons or protons …) must be in different states </a:t>
            </a:r>
          </a:p>
          <a:p>
            <a:r>
              <a:rPr lang="en-US" b="1" i="1" dirty="0">
                <a:solidFill>
                  <a:srgbClr val="FF0000"/>
                </a:solidFill>
                <a:latin typeface="Times New Roman" panose="02020603050405020304" pitchFamily="18" charset="0"/>
                <a:cs typeface="Times New Roman" panose="02020603050405020304" pitchFamily="18" charset="0"/>
              </a:rPr>
              <a:t>→ Pauli’s exclusion principle</a:t>
            </a:r>
            <a:r>
              <a:rPr lang="en-US" dirty="0">
                <a:latin typeface="Times New Roman" panose="02020603050405020304" pitchFamily="18" charset="0"/>
                <a:cs typeface="Times New Roman" panose="02020603050405020304" pitchFamily="18" charset="0"/>
              </a:rPr>
              <a:t> (basis of all chemistry…)</a:t>
            </a:r>
            <a:endParaRPr lang="en-US" b="1" i="1" dirty="0">
              <a:solidFill>
                <a:srgbClr val="FF0000"/>
              </a:solidFill>
              <a:latin typeface="Times New Roman" panose="02020603050405020304" pitchFamily="18" charset="0"/>
              <a:cs typeface="Times New Roman" panose="02020603050405020304" pitchFamily="18" charset="0"/>
            </a:endParaRPr>
          </a:p>
        </p:txBody>
      </p:sp>
      <p:pic>
        <p:nvPicPr>
          <p:cNvPr id="12" name="Grafik 1">
            <a:extLst>
              <a:ext uri="{FF2B5EF4-FFF2-40B4-BE49-F238E27FC236}">
                <a16:creationId xmlns:a16="http://schemas.microsoft.com/office/drawing/2014/main" id="{DEAEDFFA-E47A-4566-8B95-EC04768D430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0"/>
            <a:ext cx="690563"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89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a:t>Matter Waves for Particles without Spin</a:t>
            </a:r>
          </a:p>
        </p:txBody>
      </p:sp>
      <mc:AlternateContent xmlns:mc="http://schemas.openxmlformats.org/markup-compatibility/2006" xmlns:a14="http://schemas.microsoft.com/office/drawing/2010/main">
        <mc:Choice Requires="a14">
          <p:sp>
            <p:nvSpPr>
              <p:cNvPr id="3" name="Textfeld 2"/>
              <p:cNvSpPr txBox="1"/>
              <p:nvPr/>
            </p:nvSpPr>
            <p:spPr>
              <a:xfrm>
                <a:off x="2236944" y="1080000"/>
                <a:ext cx="2922210" cy="1671035"/>
              </a:xfrm>
              <a:prstGeom prst="rect">
                <a:avLst/>
              </a:prstGeom>
              <a:noFill/>
              <a:ln>
                <a:solidFill>
                  <a:srgbClr val="0000CC"/>
                </a:solidFill>
              </a:ln>
            </p:spPr>
            <p:txBody>
              <a:bodyPr wrap="none" rtlCol="0">
                <a:spAutoFit/>
              </a:bodyPr>
              <a:lstStyle/>
              <a:p>
                <a:pPr algn="just"/>
                <a14:m>
                  <m:oMath xmlns:m="http://schemas.openxmlformats.org/officeDocument/2006/math">
                    <m:r>
                      <a:rPr lang="de-DE" b="0" i="1" smtClean="0">
                        <a:solidFill>
                          <a:srgbClr val="0000CC"/>
                        </a:solidFill>
                        <a:latin typeface="Cambria Math"/>
                      </a:rPr>
                      <m:t>𝐸</m:t>
                    </m:r>
                    <m:r>
                      <a:rPr lang="de-DE" b="0" i="1" smtClean="0">
                        <a:solidFill>
                          <a:srgbClr val="0000CC"/>
                        </a:solidFill>
                        <a:latin typeface="Cambria Math"/>
                      </a:rPr>
                      <m:t>=</m:t>
                    </m:r>
                    <m:f>
                      <m:fPr>
                        <m:ctrlPr>
                          <a:rPr lang="de-DE" b="0" i="1" smtClean="0">
                            <a:solidFill>
                              <a:srgbClr val="0000CC"/>
                            </a:solidFill>
                            <a:latin typeface="Cambria Math" panose="02040503050406030204" pitchFamily="18" charset="0"/>
                          </a:rPr>
                        </m:ctrlPr>
                      </m:fPr>
                      <m:num>
                        <m:sSup>
                          <m:sSupPr>
                            <m:ctrlPr>
                              <a:rPr lang="de-DE" b="0" i="1" smtClean="0">
                                <a:solidFill>
                                  <a:srgbClr val="0000CC"/>
                                </a:solidFill>
                                <a:latin typeface="Cambria Math" panose="02040503050406030204" pitchFamily="18" charset="0"/>
                              </a:rPr>
                            </m:ctrlPr>
                          </m:sSupPr>
                          <m:e>
                            <m:acc>
                              <m:accPr>
                                <m:chr m:val="⃗"/>
                                <m:ctrlPr>
                                  <a:rPr lang="de-DE" b="0" i="1" smtClean="0">
                                    <a:solidFill>
                                      <a:srgbClr val="0000CC"/>
                                    </a:solidFill>
                                    <a:latin typeface="Cambria Math" panose="02040503050406030204" pitchFamily="18" charset="0"/>
                                  </a:rPr>
                                </m:ctrlPr>
                              </m:accPr>
                              <m:e>
                                <m:r>
                                  <a:rPr lang="de-DE" b="0" i="1" smtClean="0">
                                    <a:solidFill>
                                      <a:srgbClr val="0000CC"/>
                                    </a:solidFill>
                                    <a:latin typeface="Cambria Math"/>
                                  </a:rPr>
                                  <m:t>𝑝</m:t>
                                </m:r>
                              </m:e>
                            </m:acc>
                          </m:e>
                          <m:sup>
                            <m:r>
                              <a:rPr lang="de-DE" b="0" i="1" smtClean="0">
                                <a:solidFill>
                                  <a:srgbClr val="0000CC"/>
                                </a:solidFill>
                                <a:latin typeface="Cambria Math"/>
                              </a:rPr>
                              <m:t>2</m:t>
                            </m:r>
                          </m:sup>
                        </m:sSup>
                      </m:num>
                      <m:den>
                        <m:r>
                          <a:rPr lang="de-DE" b="0" i="1" smtClean="0">
                            <a:solidFill>
                              <a:srgbClr val="0000CC"/>
                            </a:solidFill>
                            <a:latin typeface="Cambria Math"/>
                          </a:rPr>
                          <m:t>2</m:t>
                        </m:r>
                        <m:r>
                          <a:rPr lang="de-DE" b="0" i="1" smtClean="0">
                            <a:solidFill>
                              <a:srgbClr val="0000CC"/>
                            </a:solidFill>
                            <a:latin typeface="Cambria Math"/>
                          </a:rPr>
                          <m:t>𝑚</m:t>
                        </m:r>
                      </m:den>
                    </m:f>
                  </m:oMath>
                </a14:m>
                <a:r>
                  <a:rPr lang="en-US" dirty="0">
                    <a:solidFill>
                      <a:srgbClr val="0000CC"/>
                    </a:solidFill>
                  </a:rPr>
                  <a:t> </a:t>
                </a:r>
              </a:p>
              <a:p>
                <a:pPr algn="just"/>
                <a:endParaRPr lang="en-US" sz="1000" dirty="0">
                  <a:solidFill>
                    <a:srgbClr val="0000CC"/>
                  </a:solidFill>
                </a:endParaRPr>
              </a:p>
              <a:p>
                <a:pPr algn="just"/>
                <a14:m>
                  <m:oMath xmlns:m="http://schemas.openxmlformats.org/officeDocument/2006/math">
                    <m:r>
                      <a:rPr lang="de-DE" b="0" i="1" smtClean="0">
                        <a:solidFill>
                          <a:srgbClr val="0000CC"/>
                        </a:solidFill>
                        <a:latin typeface="Cambria Math"/>
                      </a:rPr>
                      <m:t>𝐸</m:t>
                    </m:r>
                    <m:r>
                      <a:rPr lang="de-DE" b="0" i="1" smtClean="0">
                        <a:solidFill>
                          <a:srgbClr val="0000CC"/>
                        </a:solidFill>
                        <a:latin typeface="Cambria Math"/>
                        <a:ea typeface="Cambria Math"/>
                      </a:rPr>
                      <m:t>→</m:t>
                    </m:r>
                    <m:r>
                      <a:rPr lang="de-DE" b="0" i="1" smtClean="0">
                        <a:solidFill>
                          <a:srgbClr val="0000CC"/>
                        </a:solidFill>
                        <a:latin typeface="Cambria Math"/>
                        <a:ea typeface="Cambria Math"/>
                      </a:rPr>
                      <m:t>𝑖</m:t>
                    </m:r>
                    <m:r>
                      <a:rPr lang="de-DE" b="0" i="1" smtClean="0">
                        <a:solidFill>
                          <a:srgbClr val="0000CC"/>
                        </a:solidFill>
                        <a:latin typeface="Cambria Math"/>
                        <a:ea typeface="Cambria Math"/>
                      </a:rPr>
                      <m:t>ℏ</m:t>
                    </m:r>
                    <m:f>
                      <m:fPr>
                        <m:ctrlPr>
                          <a:rPr lang="de-DE" b="0" i="1" smtClean="0">
                            <a:solidFill>
                              <a:srgbClr val="0000CC"/>
                            </a:solidFill>
                            <a:latin typeface="Cambria Math" panose="02040503050406030204" pitchFamily="18" charset="0"/>
                            <a:ea typeface="Cambria Math"/>
                          </a:rPr>
                        </m:ctrlPr>
                      </m:fPr>
                      <m:num>
                        <m:r>
                          <a:rPr lang="de-DE" b="0" i="1" smtClean="0">
                            <a:solidFill>
                              <a:srgbClr val="0000CC"/>
                            </a:solidFill>
                            <a:latin typeface="Cambria Math"/>
                            <a:ea typeface="Cambria Math"/>
                          </a:rPr>
                          <m:t>𝜕</m:t>
                        </m:r>
                      </m:num>
                      <m:den>
                        <m:r>
                          <a:rPr lang="de-DE" b="0" i="1" smtClean="0">
                            <a:solidFill>
                              <a:srgbClr val="0000CC"/>
                            </a:solidFill>
                            <a:latin typeface="Cambria Math"/>
                            <a:ea typeface="Cambria Math"/>
                          </a:rPr>
                          <m:t>𝜕</m:t>
                        </m:r>
                        <m:r>
                          <a:rPr lang="de-DE" b="0" i="1" smtClean="0">
                            <a:solidFill>
                              <a:srgbClr val="0000CC"/>
                            </a:solidFill>
                            <a:latin typeface="Cambria Math"/>
                            <a:ea typeface="Cambria Math"/>
                          </a:rPr>
                          <m:t>𝑡</m:t>
                        </m:r>
                      </m:den>
                    </m:f>
                    <m:r>
                      <a:rPr lang="de-DE" b="0" i="1" smtClean="0">
                        <a:solidFill>
                          <a:srgbClr val="0000CC"/>
                        </a:solidFill>
                        <a:latin typeface="Cambria Math"/>
                        <a:ea typeface="Cambria Math"/>
                      </a:rPr>
                      <m:t>   </m:t>
                    </m:r>
                    <m:r>
                      <a:rPr lang="de-DE" b="0" i="1" smtClean="0">
                        <a:solidFill>
                          <a:srgbClr val="0000CC"/>
                        </a:solidFill>
                        <a:latin typeface="Cambria Math"/>
                        <a:ea typeface="Cambria Math"/>
                      </a:rPr>
                      <m:t>𝑎𝑛𝑑</m:t>
                    </m:r>
                    <m:r>
                      <a:rPr lang="de-DE" b="0" i="1" smtClean="0">
                        <a:solidFill>
                          <a:srgbClr val="0000CC"/>
                        </a:solidFill>
                        <a:latin typeface="Cambria Math"/>
                        <a:ea typeface="Cambria Math"/>
                      </a:rPr>
                      <m:t>   </m:t>
                    </m:r>
                    <m:acc>
                      <m:accPr>
                        <m:chr m:val="⃗"/>
                        <m:ctrlPr>
                          <a:rPr lang="de-DE" b="0" i="1" smtClean="0">
                            <a:solidFill>
                              <a:srgbClr val="0000CC"/>
                            </a:solidFill>
                            <a:latin typeface="Cambria Math" panose="02040503050406030204" pitchFamily="18" charset="0"/>
                            <a:ea typeface="Cambria Math"/>
                          </a:rPr>
                        </m:ctrlPr>
                      </m:accPr>
                      <m:e>
                        <m:r>
                          <a:rPr lang="de-DE" b="0" i="1" smtClean="0">
                            <a:solidFill>
                              <a:srgbClr val="0000CC"/>
                            </a:solidFill>
                            <a:latin typeface="Cambria Math"/>
                            <a:ea typeface="Cambria Math"/>
                          </a:rPr>
                          <m:t>𝑝</m:t>
                        </m:r>
                      </m:e>
                    </m:acc>
                    <m:r>
                      <a:rPr lang="de-DE" b="0" i="1" smtClean="0">
                        <a:solidFill>
                          <a:srgbClr val="0000CC"/>
                        </a:solidFill>
                        <a:latin typeface="Cambria Math"/>
                        <a:ea typeface="Cambria Math"/>
                      </a:rPr>
                      <m:t>→−</m:t>
                    </m:r>
                    <m:r>
                      <a:rPr lang="de-DE" b="0" i="1" smtClean="0">
                        <a:solidFill>
                          <a:srgbClr val="0000CC"/>
                        </a:solidFill>
                        <a:latin typeface="Cambria Math"/>
                        <a:ea typeface="Cambria Math"/>
                      </a:rPr>
                      <m:t>𝑖</m:t>
                    </m:r>
                    <m:r>
                      <a:rPr lang="de-DE" b="0" i="1" smtClean="0">
                        <a:solidFill>
                          <a:srgbClr val="0000CC"/>
                        </a:solidFill>
                        <a:latin typeface="Cambria Math"/>
                        <a:ea typeface="Cambria Math"/>
                      </a:rPr>
                      <m:t>ℏ</m:t>
                    </m:r>
                    <m:acc>
                      <m:accPr>
                        <m:chr m:val="⃗"/>
                        <m:ctrlPr>
                          <a:rPr lang="de-DE" b="0" i="1" smtClean="0">
                            <a:solidFill>
                              <a:srgbClr val="0000CC"/>
                            </a:solidFill>
                            <a:latin typeface="Cambria Math" panose="02040503050406030204" pitchFamily="18" charset="0"/>
                            <a:ea typeface="Cambria Math"/>
                          </a:rPr>
                        </m:ctrlPr>
                      </m:accPr>
                      <m:e>
                        <m:r>
                          <a:rPr lang="de-DE" b="0" i="1" smtClean="0">
                            <a:solidFill>
                              <a:srgbClr val="0000CC"/>
                            </a:solidFill>
                            <a:latin typeface="Cambria Math"/>
                            <a:ea typeface="Cambria Math"/>
                          </a:rPr>
                          <m:t>𝛻</m:t>
                        </m:r>
                      </m:e>
                    </m:acc>
                  </m:oMath>
                </a14:m>
                <a:r>
                  <a:rPr lang="en-US" dirty="0">
                    <a:solidFill>
                      <a:srgbClr val="0000CC"/>
                    </a:solidFill>
                  </a:rPr>
                  <a:t> </a:t>
                </a:r>
              </a:p>
              <a:p>
                <a:pPr algn="just"/>
                <a:endParaRPr lang="en-US" sz="1000" dirty="0">
                  <a:solidFill>
                    <a:srgbClr val="0000CC"/>
                  </a:solidFill>
                </a:endParaRPr>
              </a:p>
              <a:p>
                <a:pPr algn="just"/>
                <a14:m>
                  <m:oMath xmlns:m="http://schemas.openxmlformats.org/officeDocument/2006/math">
                    <m:r>
                      <a:rPr lang="de-DE" b="0" i="1" smtClean="0">
                        <a:solidFill>
                          <a:srgbClr val="0000CC"/>
                        </a:solidFill>
                        <a:latin typeface="Cambria Math"/>
                      </a:rPr>
                      <m:t>𝑖</m:t>
                    </m:r>
                    <m:r>
                      <a:rPr lang="de-DE" b="0" i="1" smtClean="0">
                        <a:solidFill>
                          <a:srgbClr val="0000CC"/>
                        </a:solidFill>
                        <a:latin typeface="Cambria Math"/>
                        <a:ea typeface="Cambria Math"/>
                      </a:rPr>
                      <m:t>ℏ</m:t>
                    </m:r>
                    <m:f>
                      <m:fPr>
                        <m:ctrlPr>
                          <a:rPr lang="de-DE" b="0" i="1" smtClean="0">
                            <a:solidFill>
                              <a:srgbClr val="0000CC"/>
                            </a:solidFill>
                            <a:latin typeface="Cambria Math" panose="02040503050406030204" pitchFamily="18" charset="0"/>
                          </a:rPr>
                        </m:ctrlPr>
                      </m:fPr>
                      <m:num>
                        <m:r>
                          <a:rPr lang="de-DE" b="0" i="1" smtClean="0">
                            <a:solidFill>
                              <a:srgbClr val="0000CC"/>
                            </a:solidFill>
                            <a:latin typeface="Cambria Math"/>
                            <a:ea typeface="Cambria Math"/>
                          </a:rPr>
                          <m:t>𝜕</m:t>
                        </m:r>
                      </m:num>
                      <m:den>
                        <m:r>
                          <a:rPr lang="de-DE" b="0" i="1" smtClean="0">
                            <a:solidFill>
                              <a:srgbClr val="0000CC"/>
                            </a:solidFill>
                            <a:latin typeface="Cambria Math"/>
                            <a:ea typeface="Cambria Math"/>
                          </a:rPr>
                          <m:t>𝜕</m:t>
                        </m:r>
                        <m:r>
                          <a:rPr lang="de-DE" b="0" i="1" smtClean="0">
                            <a:solidFill>
                              <a:srgbClr val="0000CC"/>
                            </a:solidFill>
                            <a:latin typeface="Cambria Math"/>
                            <a:ea typeface="Cambria Math"/>
                          </a:rPr>
                          <m:t>𝑡</m:t>
                        </m:r>
                      </m:den>
                    </m:f>
                    <m:r>
                      <a:rPr lang="de-DE" b="0" i="1" smtClean="0">
                        <a:solidFill>
                          <a:srgbClr val="0000CC"/>
                        </a:solidFill>
                        <a:latin typeface="Cambria Math"/>
                        <a:ea typeface="Cambria Math"/>
                      </a:rPr>
                      <m:t>𝜓</m:t>
                    </m:r>
                    <m:r>
                      <a:rPr lang="de-DE" b="0" i="1" smtClean="0">
                        <a:solidFill>
                          <a:srgbClr val="0000CC"/>
                        </a:solidFill>
                        <a:latin typeface="Cambria Math"/>
                        <a:ea typeface="Cambria Math"/>
                      </a:rPr>
                      <m:t>=</m:t>
                    </m:r>
                    <m:f>
                      <m:fPr>
                        <m:ctrlPr>
                          <a:rPr lang="de-DE" b="0" i="1" smtClean="0">
                            <a:solidFill>
                              <a:srgbClr val="0000CC"/>
                            </a:solidFill>
                            <a:latin typeface="Cambria Math" panose="02040503050406030204" pitchFamily="18" charset="0"/>
                            <a:ea typeface="Cambria Math"/>
                          </a:rPr>
                        </m:ctrlPr>
                      </m:fPr>
                      <m:num>
                        <m:r>
                          <a:rPr lang="de-DE" b="0" i="1" smtClean="0">
                            <a:solidFill>
                              <a:srgbClr val="0000CC"/>
                            </a:solidFill>
                            <a:latin typeface="Cambria Math"/>
                            <a:ea typeface="Cambria Math"/>
                          </a:rPr>
                          <m:t>−</m:t>
                        </m:r>
                        <m:sSup>
                          <m:sSupPr>
                            <m:ctrlPr>
                              <a:rPr lang="de-DE" b="0" i="1" smtClean="0">
                                <a:solidFill>
                                  <a:srgbClr val="0000CC"/>
                                </a:solidFill>
                                <a:latin typeface="Cambria Math" panose="02040503050406030204" pitchFamily="18" charset="0"/>
                                <a:ea typeface="Cambria Math"/>
                              </a:rPr>
                            </m:ctrlPr>
                          </m:sSupPr>
                          <m:e>
                            <m:r>
                              <a:rPr lang="de-DE" b="0" i="1" smtClean="0">
                                <a:solidFill>
                                  <a:srgbClr val="0000CC"/>
                                </a:solidFill>
                                <a:latin typeface="Cambria Math"/>
                                <a:ea typeface="Cambria Math"/>
                              </a:rPr>
                              <m:t>ℏ</m:t>
                            </m:r>
                          </m:e>
                          <m:sup>
                            <m:r>
                              <a:rPr lang="de-DE" b="0" i="1" smtClean="0">
                                <a:solidFill>
                                  <a:srgbClr val="0000CC"/>
                                </a:solidFill>
                                <a:latin typeface="Cambria Math"/>
                                <a:ea typeface="Cambria Math"/>
                              </a:rPr>
                              <m:t>2</m:t>
                            </m:r>
                          </m:sup>
                        </m:sSup>
                      </m:num>
                      <m:den>
                        <m:r>
                          <a:rPr lang="de-DE" b="0" i="1" smtClean="0">
                            <a:solidFill>
                              <a:srgbClr val="0000CC"/>
                            </a:solidFill>
                            <a:latin typeface="Cambria Math"/>
                            <a:ea typeface="Cambria Math"/>
                          </a:rPr>
                          <m:t>2</m:t>
                        </m:r>
                        <m:r>
                          <a:rPr lang="de-DE" b="0" i="1" smtClean="0">
                            <a:solidFill>
                              <a:srgbClr val="0000CC"/>
                            </a:solidFill>
                            <a:latin typeface="Cambria Math"/>
                            <a:ea typeface="Cambria Math"/>
                          </a:rPr>
                          <m:t>𝑚</m:t>
                        </m:r>
                      </m:den>
                    </m:f>
                    <m:sSup>
                      <m:sSupPr>
                        <m:ctrlPr>
                          <a:rPr lang="de-DE" b="0" i="1" smtClean="0">
                            <a:solidFill>
                              <a:srgbClr val="0000CC"/>
                            </a:solidFill>
                            <a:latin typeface="Cambria Math" panose="02040503050406030204" pitchFamily="18" charset="0"/>
                            <a:ea typeface="Cambria Math"/>
                          </a:rPr>
                        </m:ctrlPr>
                      </m:sSupPr>
                      <m:e>
                        <m:r>
                          <a:rPr lang="de-DE" b="0" i="1" smtClean="0">
                            <a:solidFill>
                              <a:srgbClr val="0000CC"/>
                            </a:solidFill>
                            <a:latin typeface="Cambria Math"/>
                            <a:ea typeface="Cambria Math"/>
                          </a:rPr>
                          <m:t>𝛻</m:t>
                        </m:r>
                      </m:e>
                      <m:sup>
                        <m:r>
                          <a:rPr lang="de-DE" b="0" i="1" smtClean="0">
                            <a:solidFill>
                              <a:srgbClr val="0000CC"/>
                            </a:solidFill>
                            <a:latin typeface="Cambria Math"/>
                            <a:ea typeface="Cambria Math"/>
                          </a:rPr>
                          <m:t>2</m:t>
                        </m:r>
                      </m:sup>
                    </m:sSup>
                    <m:r>
                      <a:rPr lang="de-DE" b="0" i="1" smtClean="0">
                        <a:solidFill>
                          <a:srgbClr val="0000CC"/>
                        </a:solidFill>
                        <a:latin typeface="Cambria Math"/>
                        <a:ea typeface="Cambria Math"/>
                      </a:rPr>
                      <m:t>𝜓</m:t>
                    </m:r>
                  </m:oMath>
                </a14:m>
                <a:r>
                  <a:rPr lang="en-US" dirty="0">
                    <a:solidFill>
                      <a:srgbClr val="0000CC"/>
                    </a:solidFill>
                  </a:rPr>
                  <a:t> </a:t>
                </a:r>
              </a:p>
            </p:txBody>
          </p:sp>
        </mc:Choice>
        <mc:Fallback xmlns="">
          <p:sp>
            <p:nvSpPr>
              <p:cNvPr id="3" name="Textfeld 2"/>
              <p:cNvSpPr txBox="1">
                <a:spLocks noRot="1" noChangeAspect="1" noMove="1" noResize="1" noEditPoints="1" noAdjustHandles="1" noChangeArrowheads="1" noChangeShapeType="1" noTextEdit="1"/>
              </p:cNvSpPr>
              <p:nvPr/>
            </p:nvSpPr>
            <p:spPr>
              <a:xfrm>
                <a:off x="2236944" y="1080000"/>
                <a:ext cx="2922210" cy="1671035"/>
              </a:xfrm>
              <a:prstGeom prst="rect">
                <a:avLst/>
              </a:prstGeom>
              <a:blipFill rotWithShape="1">
                <a:blip r:embed="rId3"/>
                <a:stretch>
                  <a:fillRect/>
                </a:stretch>
              </a:blipFill>
              <a:ln>
                <a:solidFill>
                  <a:srgbClr val="0000CC"/>
                </a:solidFill>
              </a:ln>
            </p:spPr>
            <p:txBody>
              <a:bodyPr/>
              <a:lstStyle/>
              <a:p>
                <a:r>
                  <a:rPr lang="en-US">
                    <a:noFill/>
                  </a:rPr>
                  <a:t> </a:t>
                </a:r>
              </a:p>
            </p:txBody>
          </p:sp>
        </mc:Fallback>
      </mc:AlternateContent>
      <p:sp>
        <p:nvSpPr>
          <p:cNvPr id="4" name="Textfeld 3"/>
          <p:cNvSpPr txBox="1"/>
          <p:nvPr/>
        </p:nvSpPr>
        <p:spPr>
          <a:xfrm>
            <a:off x="360000" y="1224000"/>
            <a:ext cx="1728358" cy="1384995"/>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Kinematics:</a:t>
            </a:r>
          </a:p>
          <a:p>
            <a:endParaRPr lang="en-US" sz="20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Quantum Mechanics:</a:t>
            </a:r>
          </a:p>
          <a:p>
            <a:endParaRPr lang="en-US" sz="22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Wave Equation:</a:t>
            </a:r>
          </a:p>
        </p:txBody>
      </p:sp>
      <p:sp>
        <p:nvSpPr>
          <p:cNvPr id="5" name="Textfeld 4"/>
          <p:cNvSpPr txBox="1"/>
          <p:nvPr/>
        </p:nvSpPr>
        <p:spPr>
          <a:xfrm>
            <a:off x="2160000" y="720000"/>
            <a:ext cx="1518364" cy="338554"/>
          </a:xfrm>
          <a:prstGeom prst="rect">
            <a:avLst/>
          </a:prstGeom>
          <a:noFill/>
        </p:spPr>
        <p:txBody>
          <a:bodyPr wrap="none" rtlCol="0">
            <a:spAutoFit/>
          </a:bodyPr>
          <a:lstStyle/>
          <a:p>
            <a:r>
              <a:rPr lang="en-US" sz="1600" u="sng" dirty="0">
                <a:latin typeface="Times New Roman" panose="02020603050405020304" pitchFamily="18" charset="0"/>
                <a:cs typeface="Times New Roman" panose="02020603050405020304" pitchFamily="18" charset="0"/>
              </a:rPr>
              <a:t>Non relativistic:</a:t>
            </a:r>
          </a:p>
        </p:txBody>
      </p:sp>
      <mc:AlternateContent xmlns:mc="http://schemas.openxmlformats.org/markup-compatibility/2006" xmlns:a14="http://schemas.microsoft.com/office/drawing/2010/main">
        <mc:Choice Requires="a14">
          <p:sp>
            <p:nvSpPr>
              <p:cNvPr id="6" name="Textfeld 5"/>
              <p:cNvSpPr txBox="1"/>
              <p:nvPr/>
            </p:nvSpPr>
            <p:spPr>
              <a:xfrm>
                <a:off x="5400000" y="1080000"/>
                <a:ext cx="2942344" cy="1670400"/>
              </a:xfrm>
              <a:prstGeom prst="rect">
                <a:avLst/>
              </a:prstGeom>
              <a:noFill/>
              <a:ln>
                <a:solidFill>
                  <a:srgbClr val="FF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de-DE" b="0" i="1" smtClean="0">
                              <a:latin typeface="Cambria Math"/>
                            </a:rPr>
                            <m:t>𝐸</m:t>
                          </m:r>
                        </m:e>
                        <m:sup>
                          <m:r>
                            <a:rPr lang="de-DE" b="0" i="1" smtClean="0">
                              <a:latin typeface="Cambria Math"/>
                            </a:rPr>
                            <m:t>2</m:t>
                          </m:r>
                        </m:sup>
                      </m:sSup>
                      <m:r>
                        <a:rPr lang="de-DE" b="0" i="1" smtClean="0">
                          <a:latin typeface="Cambria Math"/>
                        </a:rPr>
                        <m:t>=</m:t>
                      </m:r>
                      <m:sSup>
                        <m:sSupPr>
                          <m:ctrlPr>
                            <a:rPr lang="de-DE" b="0" i="1" smtClean="0">
                              <a:latin typeface="Cambria Math" panose="02040503050406030204" pitchFamily="18" charset="0"/>
                            </a:rPr>
                          </m:ctrlPr>
                        </m:sSupPr>
                        <m:e>
                          <m:r>
                            <a:rPr lang="de-DE" b="0" i="1" smtClean="0">
                              <a:latin typeface="Cambria Math"/>
                            </a:rPr>
                            <m:t>𝑝</m:t>
                          </m:r>
                        </m:e>
                        <m:sup>
                          <m:r>
                            <a:rPr lang="de-DE" b="0" i="1" smtClean="0">
                              <a:latin typeface="Cambria Math"/>
                            </a:rPr>
                            <m:t>2</m:t>
                          </m:r>
                        </m:sup>
                      </m:sSup>
                      <m:sSup>
                        <m:sSupPr>
                          <m:ctrlPr>
                            <a:rPr lang="de-DE" b="0" i="1" smtClean="0">
                              <a:latin typeface="Cambria Math" panose="02040503050406030204" pitchFamily="18" charset="0"/>
                            </a:rPr>
                          </m:ctrlPr>
                        </m:sSupPr>
                        <m:e>
                          <m:r>
                            <a:rPr lang="de-DE" b="0" i="1" smtClean="0">
                              <a:latin typeface="Cambria Math"/>
                            </a:rPr>
                            <m:t>𝑐</m:t>
                          </m:r>
                        </m:e>
                        <m:sup>
                          <m:r>
                            <a:rPr lang="de-DE" b="0" i="1" smtClean="0">
                              <a:latin typeface="Cambria Math"/>
                            </a:rPr>
                            <m:t>2</m:t>
                          </m:r>
                        </m:sup>
                      </m:sSup>
                      <m:r>
                        <a:rPr lang="de-DE" b="0" i="1" smtClean="0">
                          <a:latin typeface="Cambria Math"/>
                        </a:rPr>
                        <m:t>+</m:t>
                      </m:r>
                      <m:sSup>
                        <m:sSupPr>
                          <m:ctrlPr>
                            <a:rPr lang="de-DE" b="0" i="1" smtClean="0">
                              <a:latin typeface="Cambria Math" panose="02040503050406030204" pitchFamily="18" charset="0"/>
                            </a:rPr>
                          </m:ctrlPr>
                        </m:sSupPr>
                        <m:e>
                          <m:r>
                            <a:rPr lang="de-DE" b="0" i="1" smtClean="0">
                              <a:latin typeface="Cambria Math"/>
                            </a:rPr>
                            <m:t>𝑚</m:t>
                          </m:r>
                        </m:e>
                        <m:sup>
                          <m:r>
                            <a:rPr lang="de-DE" b="0" i="1" smtClean="0">
                              <a:latin typeface="Cambria Math"/>
                            </a:rPr>
                            <m:t>2</m:t>
                          </m:r>
                        </m:sup>
                      </m:sSup>
                      <m:sSup>
                        <m:sSupPr>
                          <m:ctrlPr>
                            <a:rPr lang="de-DE" b="0" i="1" smtClean="0">
                              <a:latin typeface="Cambria Math" panose="02040503050406030204" pitchFamily="18" charset="0"/>
                            </a:rPr>
                          </m:ctrlPr>
                        </m:sSupPr>
                        <m:e>
                          <m:r>
                            <a:rPr lang="de-DE" b="0" i="1" smtClean="0">
                              <a:latin typeface="Cambria Math"/>
                            </a:rPr>
                            <m:t>𝑐</m:t>
                          </m:r>
                        </m:e>
                        <m:sup>
                          <m:r>
                            <a:rPr lang="de-DE" b="0" i="1" smtClean="0">
                              <a:latin typeface="Cambria Math"/>
                            </a:rPr>
                            <m:t>4</m:t>
                          </m:r>
                        </m:sup>
                      </m:sSup>
                    </m:oMath>
                  </m:oMathPara>
                </a14:m>
                <a:endParaRPr lang="en-US" dirty="0"/>
              </a:p>
              <a:p>
                <a:endParaRPr lang="en-US" sz="1000" dirty="0"/>
              </a:p>
              <a:p>
                <a14:m>
                  <m:oMath xmlns:m="http://schemas.openxmlformats.org/officeDocument/2006/math">
                    <m:r>
                      <a:rPr lang="de-DE" b="0" i="1" smtClean="0">
                        <a:latin typeface="Cambria Math"/>
                      </a:rPr>
                      <m:t>𝐸</m:t>
                    </m:r>
                    <m:r>
                      <a:rPr lang="de-DE" b="0" i="1" smtClean="0">
                        <a:latin typeface="Cambria Math"/>
                        <a:ea typeface="Cambria Math"/>
                      </a:rPr>
                      <m:t>→</m:t>
                    </m:r>
                    <m:r>
                      <a:rPr lang="de-DE" b="0" i="1" smtClean="0">
                        <a:latin typeface="Cambria Math"/>
                        <a:ea typeface="Cambria Math"/>
                      </a:rPr>
                      <m:t>𝑖</m:t>
                    </m:r>
                    <m:f>
                      <m:fPr>
                        <m:ctrlPr>
                          <a:rPr lang="de-DE" b="0" i="1" smtClean="0">
                            <a:latin typeface="Cambria Math" panose="02040503050406030204" pitchFamily="18" charset="0"/>
                            <a:ea typeface="Cambria Math"/>
                          </a:rPr>
                        </m:ctrlPr>
                      </m:fPr>
                      <m:num>
                        <m:r>
                          <a:rPr lang="de-DE" b="0" i="1" smtClean="0">
                            <a:latin typeface="Cambria Math"/>
                            <a:ea typeface="Cambria Math"/>
                          </a:rPr>
                          <m:t>𝜕</m:t>
                        </m:r>
                      </m:num>
                      <m:den>
                        <m:r>
                          <a:rPr lang="de-DE" b="0" i="1" smtClean="0">
                            <a:latin typeface="Cambria Math"/>
                            <a:ea typeface="Cambria Math"/>
                          </a:rPr>
                          <m:t>𝜕</m:t>
                        </m:r>
                        <m:r>
                          <a:rPr lang="de-DE" b="0" i="1" smtClean="0">
                            <a:latin typeface="Cambria Math"/>
                            <a:ea typeface="Cambria Math"/>
                          </a:rPr>
                          <m:t>𝑡</m:t>
                        </m:r>
                      </m:den>
                    </m:f>
                    <m:r>
                      <a:rPr lang="de-DE" b="0" i="1" smtClean="0">
                        <a:latin typeface="Cambria Math"/>
                        <a:ea typeface="Cambria Math"/>
                      </a:rPr>
                      <m:t>     </m:t>
                    </m:r>
                    <m:r>
                      <a:rPr lang="de-DE" b="0" i="1" smtClean="0">
                        <a:latin typeface="Cambria Math"/>
                        <a:ea typeface="Cambria Math"/>
                      </a:rPr>
                      <m:t>𝑎𝑛𝑑</m:t>
                    </m:r>
                    <m:r>
                      <a:rPr lang="de-DE" b="0" i="1" smtClean="0">
                        <a:latin typeface="Cambria Math"/>
                        <a:ea typeface="Cambria Math"/>
                      </a:rPr>
                      <m:t>     </m:t>
                    </m:r>
                    <m:acc>
                      <m:accPr>
                        <m:chr m:val="⃗"/>
                        <m:ctrlPr>
                          <a:rPr lang="de-DE" b="0" i="1" smtClean="0">
                            <a:latin typeface="Cambria Math" panose="02040503050406030204" pitchFamily="18" charset="0"/>
                            <a:ea typeface="Cambria Math"/>
                          </a:rPr>
                        </m:ctrlPr>
                      </m:accPr>
                      <m:e>
                        <m:r>
                          <a:rPr lang="de-DE" b="0" i="1" smtClean="0">
                            <a:latin typeface="Cambria Math"/>
                            <a:ea typeface="Cambria Math"/>
                          </a:rPr>
                          <m:t>𝑝</m:t>
                        </m:r>
                      </m:e>
                    </m:acc>
                    <m:r>
                      <a:rPr lang="de-DE" b="0" i="1" smtClean="0">
                        <a:latin typeface="Cambria Math"/>
                        <a:ea typeface="Cambria Math"/>
                      </a:rPr>
                      <m:t>→−</m:t>
                    </m:r>
                    <m:r>
                      <a:rPr lang="de-DE" b="0" i="1" smtClean="0">
                        <a:latin typeface="Cambria Math"/>
                        <a:ea typeface="Cambria Math"/>
                      </a:rPr>
                      <m:t>𝑖</m:t>
                    </m:r>
                    <m:acc>
                      <m:accPr>
                        <m:chr m:val="⃗"/>
                        <m:ctrlPr>
                          <a:rPr lang="de-DE" b="0" i="1" smtClean="0">
                            <a:latin typeface="Cambria Math" panose="02040503050406030204" pitchFamily="18" charset="0"/>
                            <a:ea typeface="Cambria Math"/>
                          </a:rPr>
                        </m:ctrlPr>
                      </m:accPr>
                      <m:e>
                        <m:r>
                          <a:rPr lang="de-DE" b="0" i="1" smtClean="0">
                            <a:latin typeface="Cambria Math"/>
                            <a:ea typeface="Cambria Math"/>
                          </a:rPr>
                          <m:t>𝛻</m:t>
                        </m:r>
                      </m:e>
                    </m:acc>
                  </m:oMath>
                </a14:m>
                <a:r>
                  <a:rPr lang="en-US" dirty="0"/>
                  <a:t> </a:t>
                </a:r>
              </a:p>
              <a:p>
                <a:endParaRPr lang="en-US" sz="1000" dirty="0"/>
              </a:p>
              <a:p>
                <a14:m>
                  <m:oMath xmlns:m="http://schemas.openxmlformats.org/officeDocument/2006/math">
                    <m:r>
                      <a:rPr lang="de-DE" b="0" i="1" smtClean="0">
                        <a:latin typeface="Cambria Math"/>
                      </a:rPr>
                      <m:t>−</m:t>
                    </m:r>
                    <m:f>
                      <m:fPr>
                        <m:ctrlPr>
                          <a:rPr lang="de-DE" b="0" i="1" smtClean="0">
                            <a:latin typeface="Cambria Math" panose="02040503050406030204" pitchFamily="18" charset="0"/>
                          </a:rPr>
                        </m:ctrlPr>
                      </m:fPr>
                      <m:num>
                        <m:r>
                          <a:rPr lang="de-DE" b="0" i="1" smtClean="0">
                            <a:latin typeface="Cambria Math"/>
                          </a:rPr>
                          <m:t>1</m:t>
                        </m:r>
                      </m:num>
                      <m:den>
                        <m:sSup>
                          <m:sSupPr>
                            <m:ctrlPr>
                              <a:rPr lang="de-DE" b="0" i="1" smtClean="0">
                                <a:latin typeface="Cambria Math" panose="02040503050406030204" pitchFamily="18" charset="0"/>
                              </a:rPr>
                            </m:ctrlPr>
                          </m:sSupPr>
                          <m:e>
                            <m:r>
                              <a:rPr lang="de-DE" b="0" i="1" smtClean="0">
                                <a:latin typeface="Cambria Math"/>
                              </a:rPr>
                              <m:t>𝑐</m:t>
                            </m:r>
                          </m:e>
                          <m:sup>
                            <m:r>
                              <a:rPr lang="de-DE" b="0" i="1" smtClean="0">
                                <a:latin typeface="Cambria Math"/>
                              </a:rPr>
                              <m:t>2</m:t>
                            </m:r>
                          </m:sup>
                        </m:sSup>
                      </m:den>
                    </m:f>
                    <m:f>
                      <m:fPr>
                        <m:ctrlPr>
                          <a:rPr lang="de-DE" b="0" i="1" smtClean="0">
                            <a:latin typeface="Cambria Math" panose="02040503050406030204" pitchFamily="18" charset="0"/>
                          </a:rPr>
                        </m:ctrlPr>
                      </m:fPr>
                      <m:num>
                        <m:sSup>
                          <m:sSupPr>
                            <m:ctrlPr>
                              <a:rPr lang="de-DE" b="0" i="1" smtClean="0">
                                <a:latin typeface="Cambria Math" panose="02040503050406030204" pitchFamily="18" charset="0"/>
                              </a:rPr>
                            </m:ctrlPr>
                          </m:sSupPr>
                          <m:e>
                            <m:r>
                              <a:rPr lang="de-DE" b="0" i="1" smtClean="0">
                                <a:latin typeface="Cambria Math"/>
                                <a:ea typeface="Cambria Math"/>
                              </a:rPr>
                              <m:t>𝜕</m:t>
                            </m:r>
                          </m:e>
                          <m:sup>
                            <m:r>
                              <a:rPr lang="de-DE" b="0" i="1" smtClean="0">
                                <a:latin typeface="Cambria Math"/>
                              </a:rPr>
                              <m:t>2</m:t>
                            </m:r>
                          </m:sup>
                        </m:sSup>
                      </m:num>
                      <m:den>
                        <m:sSup>
                          <m:sSupPr>
                            <m:ctrlPr>
                              <a:rPr lang="de-DE" b="0" i="1" smtClean="0">
                                <a:latin typeface="Cambria Math" panose="02040503050406030204" pitchFamily="18" charset="0"/>
                              </a:rPr>
                            </m:ctrlPr>
                          </m:sSupPr>
                          <m:e>
                            <m:r>
                              <a:rPr lang="de-DE" b="0" i="1" smtClean="0">
                                <a:latin typeface="Cambria Math"/>
                                <a:ea typeface="Cambria Math"/>
                              </a:rPr>
                              <m:t>𝜕</m:t>
                            </m:r>
                            <m:r>
                              <a:rPr lang="de-DE" b="0" i="1" smtClean="0">
                                <a:latin typeface="Cambria Math"/>
                                <a:ea typeface="Cambria Math"/>
                              </a:rPr>
                              <m:t>𝑡</m:t>
                            </m:r>
                          </m:e>
                          <m:sup>
                            <m:r>
                              <a:rPr lang="de-DE" b="0" i="1" smtClean="0">
                                <a:latin typeface="Cambria Math"/>
                              </a:rPr>
                              <m:t>2</m:t>
                            </m:r>
                          </m:sup>
                        </m:sSup>
                      </m:den>
                    </m:f>
                    <m:r>
                      <a:rPr lang="de-DE" b="0" i="1" smtClean="0">
                        <a:latin typeface="Cambria Math"/>
                        <a:ea typeface="Cambria Math"/>
                      </a:rPr>
                      <m:t>𝜙</m:t>
                    </m:r>
                    <m:r>
                      <a:rPr lang="de-DE" b="0" i="1" smtClean="0">
                        <a:latin typeface="Cambria Math"/>
                        <a:ea typeface="Cambria Math"/>
                      </a:rPr>
                      <m:t>=−</m:t>
                    </m:r>
                    <m:sSup>
                      <m:sSupPr>
                        <m:ctrlPr>
                          <a:rPr lang="de-DE" b="0" i="1" smtClean="0">
                            <a:latin typeface="Cambria Math" panose="02040503050406030204" pitchFamily="18" charset="0"/>
                            <a:ea typeface="Cambria Math"/>
                          </a:rPr>
                        </m:ctrlPr>
                      </m:sSupPr>
                      <m:e>
                        <m:r>
                          <a:rPr lang="de-DE" b="0" i="1" smtClean="0">
                            <a:latin typeface="Cambria Math"/>
                            <a:ea typeface="Cambria Math"/>
                          </a:rPr>
                          <m:t>𝛻</m:t>
                        </m:r>
                      </m:e>
                      <m:sup>
                        <m:r>
                          <a:rPr lang="de-DE" b="0" i="1" smtClean="0">
                            <a:latin typeface="Cambria Math"/>
                            <a:ea typeface="Cambria Math"/>
                          </a:rPr>
                          <m:t>2</m:t>
                        </m:r>
                      </m:sup>
                    </m:sSup>
                    <m:r>
                      <a:rPr lang="de-DE" i="1">
                        <a:latin typeface="Cambria Math"/>
                        <a:ea typeface="Cambria Math"/>
                      </a:rPr>
                      <m:t>𝜙</m:t>
                    </m:r>
                    <m:r>
                      <a:rPr lang="de-DE" b="0" i="1" smtClean="0">
                        <a:latin typeface="Cambria Math"/>
                        <a:ea typeface="Cambria Math"/>
                      </a:rPr>
                      <m:t>+</m:t>
                    </m:r>
                    <m:f>
                      <m:fPr>
                        <m:ctrlPr>
                          <a:rPr lang="de-DE" b="0" i="1" smtClean="0">
                            <a:latin typeface="Cambria Math" panose="02040503050406030204" pitchFamily="18" charset="0"/>
                            <a:ea typeface="Cambria Math"/>
                          </a:rPr>
                        </m:ctrlPr>
                      </m:fPr>
                      <m:num>
                        <m:sSup>
                          <m:sSupPr>
                            <m:ctrlPr>
                              <a:rPr lang="de-DE" b="0" i="1" smtClean="0">
                                <a:latin typeface="Cambria Math" panose="02040503050406030204" pitchFamily="18" charset="0"/>
                                <a:ea typeface="Cambria Math"/>
                              </a:rPr>
                            </m:ctrlPr>
                          </m:sSupPr>
                          <m:e>
                            <m:r>
                              <a:rPr lang="de-DE" b="0" i="1" smtClean="0">
                                <a:latin typeface="Cambria Math"/>
                                <a:ea typeface="Cambria Math"/>
                              </a:rPr>
                              <m:t>𝑚</m:t>
                            </m:r>
                          </m:e>
                          <m:sup>
                            <m:r>
                              <a:rPr lang="de-DE" b="0" i="1" smtClean="0">
                                <a:latin typeface="Cambria Math"/>
                                <a:ea typeface="Cambria Math"/>
                              </a:rPr>
                              <m:t>2</m:t>
                            </m:r>
                          </m:sup>
                        </m:sSup>
                        <m:sSup>
                          <m:sSupPr>
                            <m:ctrlPr>
                              <a:rPr lang="de-DE" b="0" i="1" smtClean="0">
                                <a:latin typeface="Cambria Math" panose="02040503050406030204" pitchFamily="18" charset="0"/>
                                <a:ea typeface="Cambria Math"/>
                              </a:rPr>
                            </m:ctrlPr>
                          </m:sSupPr>
                          <m:e>
                            <m:r>
                              <a:rPr lang="de-DE" b="0" i="1" smtClean="0">
                                <a:latin typeface="Cambria Math"/>
                                <a:ea typeface="Cambria Math"/>
                              </a:rPr>
                              <m:t>𝑐</m:t>
                            </m:r>
                          </m:e>
                          <m:sup>
                            <m:r>
                              <a:rPr lang="de-DE" b="0" i="1" smtClean="0">
                                <a:latin typeface="Cambria Math"/>
                                <a:ea typeface="Cambria Math"/>
                              </a:rPr>
                              <m:t>2</m:t>
                            </m:r>
                          </m:sup>
                        </m:sSup>
                      </m:num>
                      <m:den>
                        <m:sSup>
                          <m:sSupPr>
                            <m:ctrlPr>
                              <a:rPr lang="de-DE" b="0" i="1" smtClean="0">
                                <a:latin typeface="Cambria Math" panose="02040503050406030204" pitchFamily="18" charset="0"/>
                                <a:ea typeface="Cambria Math"/>
                              </a:rPr>
                            </m:ctrlPr>
                          </m:sSupPr>
                          <m:e>
                            <m:r>
                              <a:rPr lang="de-DE" b="0" i="1" smtClean="0">
                                <a:latin typeface="Cambria Math"/>
                                <a:ea typeface="Cambria Math"/>
                              </a:rPr>
                              <m:t>ℏ</m:t>
                            </m:r>
                          </m:e>
                          <m:sup>
                            <m:r>
                              <a:rPr lang="de-DE" b="0" i="1" smtClean="0">
                                <a:latin typeface="Cambria Math"/>
                                <a:ea typeface="Cambria Math"/>
                              </a:rPr>
                              <m:t>2</m:t>
                            </m:r>
                          </m:sup>
                        </m:sSup>
                      </m:den>
                    </m:f>
                    <m:r>
                      <a:rPr lang="de-DE" b="0" i="1" smtClean="0">
                        <a:latin typeface="Cambria Math"/>
                        <a:ea typeface="Cambria Math"/>
                      </a:rPr>
                      <m:t>𝜙</m:t>
                    </m:r>
                  </m:oMath>
                </a14:m>
                <a:r>
                  <a:rPr lang="en-US" dirty="0"/>
                  <a:t> </a:t>
                </a:r>
              </a:p>
            </p:txBody>
          </p:sp>
        </mc:Choice>
        <mc:Fallback xmlns="">
          <p:sp>
            <p:nvSpPr>
              <p:cNvPr id="6" name="Textfeld 5"/>
              <p:cNvSpPr txBox="1">
                <a:spLocks noRot="1" noChangeAspect="1" noMove="1" noResize="1" noEditPoints="1" noAdjustHandles="1" noChangeArrowheads="1" noChangeShapeType="1" noTextEdit="1"/>
              </p:cNvSpPr>
              <p:nvPr/>
            </p:nvSpPr>
            <p:spPr>
              <a:xfrm>
                <a:off x="5400000" y="1080000"/>
                <a:ext cx="2942344" cy="1670400"/>
              </a:xfrm>
              <a:prstGeom prst="rect">
                <a:avLst/>
              </a:prstGeom>
              <a:blipFill rotWithShape="1">
                <a:blip r:embed="rId4"/>
                <a:stretch>
                  <a:fillRect/>
                </a:stretch>
              </a:blipFill>
              <a:ln>
                <a:solidFill>
                  <a:srgbClr val="FF0000"/>
                </a:solidFill>
              </a:ln>
            </p:spPr>
            <p:txBody>
              <a:bodyPr/>
              <a:lstStyle/>
              <a:p>
                <a:r>
                  <a:rPr lang="en-US">
                    <a:noFill/>
                  </a:rPr>
                  <a:t> </a:t>
                </a:r>
              </a:p>
            </p:txBody>
          </p:sp>
        </mc:Fallback>
      </mc:AlternateContent>
      <p:sp>
        <p:nvSpPr>
          <p:cNvPr id="8" name="Textfeld 7"/>
          <p:cNvSpPr txBox="1"/>
          <p:nvPr/>
        </p:nvSpPr>
        <p:spPr>
          <a:xfrm>
            <a:off x="5400000" y="720000"/>
            <a:ext cx="1181734" cy="338554"/>
          </a:xfrm>
          <a:prstGeom prst="rect">
            <a:avLst/>
          </a:prstGeom>
          <a:noFill/>
        </p:spPr>
        <p:txBody>
          <a:bodyPr wrap="none" rtlCol="0">
            <a:spAutoFit/>
          </a:bodyPr>
          <a:lstStyle/>
          <a:p>
            <a:r>
              <a:rPr lang="en-US" sz="1600" u="sng" dirty="0">
                <a:latin typeface="Times New Roman" panose="02020603050405020304" pitchFamily="18" charset="0"/>
                <a:cs typeface="Times New Roman" panose="02020603050405020304" pitchFamily="18" charset="0"/>
              </a:rPr>
              <a:t>Relativistic:</a:t>
            </a:r>
          </a:p>
        </p:txBody>
      </p:sp>
      <p:sp>
        <p:nvSpPr>
          <p:cNvPr id="7" name="Textfeld 6"/>
          <p:cNvSpPr txBox="1"/>
          <p:nvPr/>
        </p:nvSpPr>
        <p:spPr>
          <a:xfrm>
            <a:off x="360000" y="3240000"/>
            <a:ext cx="753732"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density:</a:t>
            </a:r>
          </a:p>
        </p:txBody>
      </p:sp>
      <mc:AlternateContent xmlns:mc="http://schemas.openxmlformats.org/markup-compatibility/2006" xmlns:a14="http://schemas.microsoft.com/office/drawing/2010/main">
        <mc:Choice Requires="a14">
          <p:sp>
            <p:nvSpPr>
              <p:cNvPr id="9" name="Textfeld 8"/>
              <p:cNvSpPr txBox="1"/>
              <p:nvPr/>
            </p:nvSpPr>
            <p:spPr>
              <a:xfrm>
                <a:off x="2236943" y="3224611"/>
                <a:ext cx="18903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smtClean="0">
                          <a:solidFill>
                            <a:srgbClr val="0000CC"/>
                          </a:solidFill>
                          <a:latin typeface="Cambria Math"/>
                          <a:ea typeface="Cambria Math"/>
                        </a:rPr>
                        <m:t>𝜌</m:t>
                      </m:r>
                      <m:d>
                        <m:dPr>
                          <m:ctrlPr>
                            <a:rPr lang="en-US" sz="1600" i="1" smtClean="0">
                              <a:solidFill>
                                <a:srgbClr val="0000CC"/>
                              </a:solidFill>
                              <a:latin typeface="Cambria Math" panose="02040503050406030204" pitchFamily="18" charset="0"/>
                              <a:ea typeface="Cambria Math"/>
                            </a:rPr>
                          </m:ctrlPr>
                        </m:dPr>
                        <m:e>
                          <m:r>
                            <a:rPr lang="de-DE" sz="1600" b="0" i="1" smtClean="0">
                              <a:solidFill>
                                <a:srgbClr val="0000CC"/>
                              </a:solidFill>
                              <a:latin typeface="Cambria Math"/>
                              <a:ea typeface="Cambria Math"/>
                            </a:rPr>
                            <m:t>𝑥</m:t>
                          </m:r>
                          <m:r>
                            <a:rPr lang="de-DE" sz="1600" b="0" i="1" smtClean="0">
                              <a:solidFill>
                                <a:srgbClr val="0000CC"/>
                              </a:solidFill>
                              <a:latin typeface="Cambria Math"/>
                              <a:ea typeface="Cambria Math"/>
                            </a:rPr>
                            <m:t>,</m:t>
                          </m:r>
                          <m:r>
                            <a:rPr lang="de-DE" sz="1600" b="0" i="1" smtClean="0">
                              <a:solidFill>
                                <a:srgbClr val="0000CC"/>
                              </a:solidFill>
                              <a:latin typeface="Cambria Math"/>
                              <a:ea typeface="Cambria Math"/>
                            </a:rPr>
                            <m:t>𝑡</m:t>
                          </m:r>
                        </m:e>
                      </m:d>
                      <m:r>
                        <a:rPr lang="de-DE" sz="1600" b="0" i="1" smtClean="0">
                          <a:solidFill>
                            <a:srgbClr val="0000CC"/>
                          </a:solidFill>
                          <a:latin typeface="Cambria Math"/>
                          <a:ea typeface="Cambria Math"/>
                        </a:rPr>
                        <m:t>=</m:t>
                      </m:r>
                      <m:sSup>
                        <m:sSupPr>
                          <m:ctrlPr>
                            <a:rPr lang="de-DE" sz="1600" b="0" i="1" smtClean="0">
                              <a:solidFill>
                                <a:srgbClr val="0000CC"/>
                              </a:solidFill>
                              <a:latin typeface="Cambria Math" panose="02040503050406030204" pitchFamily="18" charset="0"/>
                              <a:ea typeface="Cambria Math"/>
                            </a:rPr>
                          </m:ctrlPr>
                        </m:sSupPr>
                        <m:e>
                          <m:d>
                            <m:dPr>
                              <m:begChr m:val="|"/>
                              <m:endChr m:val="|"/>
                              <m:ctrlPr>
                                <a:rPr lang="de-DE" sz="1600" b="0" i="1" smtClean="0">
                                  <a:solidFill>
                                    <a:srgbClr val="0000CC"/>
                                  </a:solidFill>
                                  <a:latin typeface="Cambria Math" panose="02040503050406030204" pitchFamily="18" charset="0"/>
                                  <a:ea typeface="Cambria Math"/>
                                </a:rPr>
                              </m:ctrlPr>
                            </m:dPr>
                            <m:e>
                              <m:r>
                                <a:rPr lang="de-DE" sz="1600" b="0" i="1" smtClean="0">
                                  <a:solidFill>
                                    <a:srgbClr val="0000CC"/>
                                  </a:solidFill>
                                  <a:latin typeface="Cambria Math"/>
                                  <a:ea typeface="Cambria Math"/>
                                </a:rPr>
                                <m:t>𝜓</m:t>
                              </m:r>
                              <m:d>
                                <m:dPr>
                                  <m:ctrlPr>
                                    <a:rPr lang="de-DE" sz="1600" b="0" i="1" smtClean="0">
                                      <a:solidFill>
                                        <a:srgbClr val="0000CC"/>
                                      </a:solidFill>
                                      <a:latin typeface="Cambria Math" panose="02040503050406030204" pitchFamily="18" charset="0"/>
                                      <a:ea typeface="Cambria Math"/>
                                    </a:rPr>
                                  </m:ctrlPr>
                                </m:dPr>
                                <m:e>
                                  <m:r>
                                    <a:rPr lang="de-DE" sz="1600" b="0" i="1" smtClean="0">
                                      <a:solidFill>
                                        <a:srgbClr val="0000CC"/>
                                      </a:solidFill>
                                      <a:latin typeface="Cambria Math"/>
                                      <a:ea typeface="Cambria Math"/>
                                    </a:rPr>
                                    <m:t>𝑥</m:t>
                                  </m:r>
                                  <m:r>
                                    <a:rPr lang="de-DE" sz="1600" b="0" i="1" smtClean="0">
                                      <a:solidFill>
                                        <a:srgbClr val="0000CC"/>
                                      </a:solidFill>
                                      <a:latin typeface="Cambria Math"/>
                                      <a:ea typeface="Cambria Math"/>
                                    </a:rPr>
                                    <m:t>,</m:t>
                                  </m:r>
                                  <m:r>
                                    <a:rPr lang="de-DE" sz="1600" b="0" i="1" smtClean="0">
                                      <a:solidFill>
                                        <a:srgbClr val="0000CC"/>
                                      </a:solidFill>
                                      <a:latin typeface="Cambria Math"/>
                                      <a:ea typeface="Cambria Math"/>
                                    </a:rPr>
                                    <m:t>𝑡</m:t>
                                  </m:r>
                                </m:e>
                              </m:d>
                            </m:e>
                          </m:d>
                        </m:e>
                        <m:sup>
                          <m:r>
                            <a:rPr lang="de-DE" sz="1600" b="0" i="1" smtClean="0">
                              <a:solidFill>
                                <a:srgbClr val="0000CC"/>
                              </a:solidFill>
                              <a:latin typeface="Cambria Math"/>
                              <a:ea typeface="Cambria Math"/>
                            </a:rPr>
                            <m:t>2</m:t>
                          </m:r>
                        </m:sup>
                      </m:sSup>
                    </m:oMath>
                  </m:oMathPara>
                </a14:m>
                <a:endParaRPr lang="en-US" sz="1600" dirty="0">
                  <a:solidFill>
                    <a:srgbClr val="0000CC"/>
                  </a:solidFill>
                </a:endParaRPr>
              </a:p>
            </p:txBody>
          </p:sp>
        </mc:Choice>
        <mc:Fallback xmlns="">
          <p:sp>
            <p:nvSpPr>
              <p:cNvPr id="9" name="Textfeld 8"/>
              <p:cNvSpPr txBox="1">
                <a:spLocks noRot="1" noChangeAspect="1" noMove="1" noResize="1" noEditPoints="1" noAdjustHandles="1" noChangeArrowheads="1" noChangeShapeType="1" noTextEdit="1"/>
              </p:cNvSpPr>
              <p:nvPr/>
            </p:nvSpPr>
            <p:spPr>
              <a:xfrm>
                <a:off x="2236943" y="3224611"/>
                <a:ext cx="1890325" cy="338554"/>
              </a:xfrm>
              <a:prstGeom prst="rect">
                <a:avLst/>
              </a:prstGeom>
              <a:blipFill rotWithShape="1">
                <a:blip r:embed="rId5"/>
                <a:stretch>
                  <a:fillRect b="-10714"/>
                </a:stretch>
              </a:blipFill>
            </p:spPr>
            <p:txBody>
              <a:bodyPr/>
              <a:lstStyle/>
              <a:p>
                <a:r>
                  <a:rPr lang="en-US">
                    <a:noFill/>
                  </a:rPr>
                  <a:t> </a:t>
                </a:r>
              </a:p>
            </p:txBody>
          </p:sp>
        </mc:Fallback>
      </mc:AlternateContent>
      <p:sp>
        <p:nvSpPr>
          <p:cNvPr id="10" name="Textfeld 9"/>
          <p:cNvSpPr txBox="1"/>
          <p:nvPr/>
        </p:nvSpPr>
        <p:spPr>
          <a:xfrm>
            <a:off x="360000" y="3780000"/>
            <a:ext cx="1625766"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continuity equation:</a:t>
            </a:r>
          </a:p>
        </p:txBody>
      </p:sp>
      <mc:AlternateContent xmlns:mc="http://schemas.openxmlformats.org/markup-compatibility/2006" xmlns:a14="http://schemas.microsoft.com/office/drawing/2010/main">
        <mc:Choice Requires="a14">
          <p:sp>
            <p:nvSpPr>
              <p:cNvPr id="11" name="Textfeld 10"/>
              <p:cNvSpPr txBox="1"/>
              <p:nvPr/>
            </p:nvSpPr>
            <p:spPr>
              <a:xfrm>
                <a:off x="2236944" y="3653619"/>
                <a:ext cx="1436034" cy="56053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600" i="1" smtClean="0">
                              <a:solidFill>
                                <a:srgbClr val="0000CC"/>
                              </a:solidFill>
                              <a:latin typeface="Cambria Math" panose="02040503050406030204" pitchFamily="18" charset="0"/>
                            </a:rPr>
                          </m:ctrlPr>
                        </m:fPr>
                        <m:num>
                          <m:r>
                            <a:rPr lang="en-US" sz="1600" i="1" smtClean="0">
                              <a:solidFill>
                                <a:srgbClr val="0000CC"/>
                              </a:solidFill>
                              <a:latin typeface="Cambria Math"/>
                              <a:ea typeface="Cambria Math"/>
                            </a:rPr>
                            <m:t>𝜕𝜌</m:t>
                          </m:r>
                        </m:num>
                        <m:den>
                          <m:r>
                            <a:rPr lang="en-US" sz="1600" i="1" smtClean="0">
                              <a:solidFill>
                                <a:srgbClr val="0000CC"/>
                              </a:solidFill>
                              <a:latin typeface="Cambria Math"/>
                              <a:ea typeface="Cambria Math"/>
                            </a:rPr>
                            <m:t>𝜕</m:t>
                          </m:r>
                          <m:r>
                            <a:rPr lang="de-DE" sz="1600" b="0" i="1" smtClean="0">
                              <a:solidFill>
                                <a:srgbClr val="0000CC"/>
                              </a:solidFill>
                              <a:latin typeface="Cambria Math"/>
                              <a:ea typeface="Cambria Math"/>
                            </a:rPr>
                            <m:t>𝑡</m:t>
                          </m:r>
                        </m:den>
                      </m:f>
                      <m:r>
                        <a:rPr lang="de-DE" sz="1600" b="0" i="1" smtClean="0">
                          <a:solidFill>
                            <a:srgbClr val="0000CC"/>
                          </a:solidFill>
                          <a:latin typeface="Cambria Math"/>
                        </a:rPr>
                        <m:t>+</m:t>
                      </m:r>
                      <m:r>
                        <a:rPr lang="de-DE" sz="1600" b="0" i="1" smtClean="0">
                          <a:solidFill>
                            <a:srgbClr val="0000CC"/>
                          </a:solidFill>
                          <a:latin typeface="Cambria Math"/>
                          <a:ea typeface="Cambria Math"/>
                        </a:rPr>
                        <m:t>𝛻</m:t>
                      </m:r>
                      <m:r>
                        <a:rPr lang="de-DE" sz="1600" b="0" i="1" smtClean="0">
                          <a:solidFill>
                            <a:srgbClr val="0000CC"/>
                          </a:solidFill>
                          <a:latin typeface="Cambria Math"/>
                          <a:ea typeface="Cambria Math"/>
                        </a:rPr>
                        <m:t>∙</m:t>
                      </m:r>
                      <m:r>
                        <a:rPr lang="de-DE" sz="1600" b="0" i="1" smtClean="0">
                          <a:solidFill>
                            <a:srgbClr val="0000CC"/>
                          </a:solidFill>
                          <a:latin typeface="Cambria Math"/>
                          <a:ea typeface="Cambria Math"/>
                        </a:rPr>
                        <m:t>𝑗</m:t>
                      </m:r>
                      <m:r>
                        <a:rPr lang="de-DE" sz="1600" b="0" i="1" smtClean="0">
                          <a:solidFill>
                            <a:srgbClr val="0000CC"/>
                          </a:solidFill>
                          <a:latin typeface="Cambria Math"/>
                          <a:ea typeface="Cambria Math"/>
                        </a:rPr>
                        <m:t>=0</m:t>
                      </m:r>
                    </m:oMath>
                  </m:oMathPara>
                </a14:m>
                <a:endParaRPr lang="en-US" sz="1600" dirty="0">
                  <a:solidFill>
                    <a:srgbClr val="0000CC"/>
                  </a:solidFill>
                </a:endParaRPr>
              </a:p>
            </p:txBody>
          </p:sp>
        </mc:Choice>
        <mc:Fallback xmlns="">
          <p:sp>
            <p:nvSpPr>
              <p:cNvPr id="11" name="Textfeld 10"/>
              <p:cNvSpPr txBox="1">
                <a:spLocks noRot="1" noChangeAspect="1" noMove="1" noResize="1" noEditPoints="1" noAdjustHandles="1" noChangeArrowheads="1" noChangeShapeType="1" noTextEdit="1"/>
              </p:cNvSpPr>
              <p:nvPr/>
            </p:nvSpPr>
            <p:spPr>
              <a:xfrm>
                <a:off x="2236944" y="3653619"/>
                <a:ext cx="1436034" cy="560538"/>
              </a:xfrm>
              <a:prstGeom prst="rect">
                <a:avLst/>
              </a:prstGeom>
              <a:blipFill rotWithShape="1">
                <a:blip r:embed="rId6"/>
                <a:stretch>
                  <a:fillRect/>
                </a:stretch>
              </a:blipFill>
            </p:spPr>
            <p:txBody>
              <a:bodyPr/>
              <a:lstStyle/>
              <a:p>
                <a:r>
                  <a:rPr lang="en-US">
                    <a:noFill/>
                  </a:rPr>
                  <a:t> </a:t>
                </a:r>
              </a:p>
            </p:txBody>
          </p:sp>
        </mc:Fallback>
      </mc:AlternateContent>
      <p:sp>
        <p:nvSpPr>
          <p:cNvPr id="12" name="Textfeld 11"/>
          <p:cNvSpPr txBox="1"/>
          <p:nvPr/>
        </p:nvSpPr>
        <p:spPr>
          <a:xfrm>
            <a:off x="360000" y="4320000"/>
            <a:ext cx="1774845" cy="307777"/>
          </a:xfrm>
          <a:prstGeom prst="rect">
            <a:avLst/>
          </a:prstGeom>
          <a:noFill/>
        </p:spPr>
        <p:txBody>
          <a:bodyPr wrap="none" rtlCol="0">
            <a:spAutoFit/>
          </a:bodyPr>
          <a:lstStyle/>
          <a:p>
            <a:r>
              <a:rPr lang="en-US" sz="1400" u="sng" dirty="0">
                <a:solidFill>
                  <a:srgbClr val="0000CC"/>
                </a:solidFill>
                <a:latin typeface="Times New Roman" panose="02020603050405020304" pitchFamily="18" charset="0"/>
                <a:cs typeface="Times New Roman" panose="02020603050405020304" pitchFamily="18" charset="0"/>
              </a:rPr>
              <a:t>Schrödinger equation</a:t>
            </a:r>
            <a:r>
              <a:rPr lang="en-US" sz="1400" dirty="0"/>
              <a:t>:</a:t>
            </a:r>
          </a:p>
        </p:txBody>
      </p:sp>
      <mc:AlternateContent xmlns:mc="http://schemas.openxmlformats.org/markup-compatibility/2006" xmlns:a14="http://schemas.microsoft.com/office/drawing/2010/main">
        <mc:Choice Requires="a14">
          <p:sp>
            <p:nvSpPr>
              <p:cNvPr id="13" name="Textfeld 12"/>
              <p:cNvSpPr txBox="1"/>
              <p:nvPr/>
            </p:nvSpPr>
            <p:spPr>
              <a:xfrm>
                <a:off x="2236944" y="4193619"/>
                <a:ext cx="1573123" cy="56053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600" i="1" smtClean="0">
                              <a:solidFill>
                                <a:srgbClr val="0000CC"/>
                              </a:solidFill>
                              <a:latin typeface="Cambria Math" panose="02040503050406030204" pitchFamily="18" charset="0"/>
                            </a:rPr>
                          </m:ctrlPr>
                        </m:fPr>
                        <m:num>
                          <m:r>
                            <a:rPr lang="en-US" sz="1600" i="1" smtClean="0">
                              <a:solidFill>
                                <a:srgbClr val="0000CC"/>
                              </a:solidFill>
                              <a:latin typeface="Cambria Math"/>
                              <a:ea typeface="Cambria Math"/>
                            </a:rPr>
                            <m:t>𝜕</m:t>
                          </m:r>
                        </m:num>
                        <m:den>
                          <m:r>
                            <a:rPr lang="en-US" sz="1600" i="1" smtClean="0">
                              <a:solidFill>
                                <a:srgbClr val="0000CC"/>
                              </a:solidFill>
                              <a:latin typeface="Cambria Math"/>
                              <a:ea typeface="Cambria Math"/>
                            </a:rPr>
                            <m:t>𝜕</m:t>
                          </m:r>
                          <m:r>
                            <a:rPr lang="de-DE" sz="1600" b="0" i="1" smtClean="0">
                              <a:solidFill>
                                <a:srgbClr val="0000CC"/>
                              </a:solidFill>
                              <a:latin typeface="Cambria Math"/>
                              <a:ea typeface="Cambria Math"/>
                            </a:rPr>
                            <m:t>𝑡</m:t>
                          </m:r>
                        </m:den>
                      </m:f>
                      <m:r>
                        <a:rPr lang="en-US" sz="1600" i="1" smtClean="0">
                          <a:solidFill>
                            <a:srgbClr val="0000CC"/>
                          </a:solidFill>
                          <a:latin typeface="Cambria Math"/>
                          <a:ea typeface="Cambria Math"/>
                        </a:rPr>
                        <m:t>𝜓</m:t>
                      </m:r>
                      <m:r>
                        <a:rPr lang="de-DE" sz="1600" b="0" i="1" smtClean="0">
                          <a:solidFill>
                            <a:srgbClr val="0000CC"/>
                          </a:solidFill>
                          <a:latin typeface="Cambria Math"/>
                          <a:ea typeface="Cambria Math"/>
                        </a:rPr>
                        <m:t>=</m:t>
                      </m:r>
                      <m:f>
                        <m:fPr>
                          <m:ctrlPr>
                            <a:rPr lang="de-DE" sz="1600" b="0" i="1" smtClean="0">
                              <a:solidFill>
                                <a:srgbClr val="0000CC"/>
                              </a:solidFill>
                              <a:latin typeface="Cambria Math" panose="02040503050406030204" pitchFamily="18" charset="0"/>
                              <a:ea typeface="Cambria Math"/>
                            </a:rPr>
                          </m:ctrlPr>
                        </m:fPr>
                        <m:num>
                          <m:r>
                            <a:rPr lang="de-DE" sz="1600" b="0" i="1" smtClean="0">
                              <a:solidFill>
                                <a:srgbClr val="0000CC"/>
                              </a:solidFill>
                              <a:latin typeface="Cambria Math"/>
                              <a:ea typeface="Cambria Math"/>
                            </a:rPr>
                            <m:t>𝑖</m:t>
                          </m:r>
                          <m:r>
                            <a:rPr lang="de-DE" sz="1600" b="0" i="1" smtClean="0">
                              <a:solidFill>
                                <a:srgbClr val="0000CC"/>
                              </a:solidFill>
                              <a:latin typeface="Cambria Math"/>
                              <a:ea typeface="Cambria Math"/>
                            </a:rPr>
                            <m:t>ℏ</m:t>
                          </m:r>
                        </m:num>
                        <m:den>
                          <m:r>
                            <a:rPr lang="de-DE" sz="1600" b="0" i="1" smtClean="0">
                              <a:solidFill>
                                <a:srgbClr val="0000CC"/>
                              </a:solidFill>
                              <a:latin typeface="Cambria Math"/>
                              <a:ea typeface="Cambria Math"/>
                            </a:rPr>
                            <m:t>2</m:t>
                          </m:r>
                          <m:r>
                            <a:rPr lang="de-DE" sz="1600" b="0" i="1" smtClean="0">
                              <a:solidFill>
                                <a:srgbClr val="0000CC"/>
                              </a:solidFill>
                              <a:latin typeface="Cambria Math"/>
                              <a:ea typeface="Cambria Math"/>
                            </a:rPr>
                            <m:t>𝑚</m:t>
                          </m:r>
                        </m:den>
                      </m:f>
                      <m:sSup>
                        <m:sSupPr>
                          <m:ctrlPr>
                            <a:rPr lang="de-DE" sz="1600" b="0" i="1" smtClean="0">
                              <a:solidFill>
                                <a:srgbClr val="0000CC"/>
                              </a:solidFill>
                              <a:latin typeface="Cambria Math" panose="02040503050406030204" pitchFamily="18" charset="0"/>
                              <a:ea typeface="Cambria Math"/>
                            </a:rPr>
                          </m:ctrlPr>
                        </m:sSupPr>
                        <m:e>
                          <m:r>
                            <a:rPr lang="de-DE" sz="1600" b="0" i="1" smtClean="0">
                              <a:solidFill>
                                <a:srgbClr val="0000CC"/>
                              </a:solidFill>
                              <a:latin typeface="Cambria Math"/>
                              <a:ea typeface="Cambria Math"/>
                            </a:rPr>
                            <m:t>𝛻</m:t>
                          </m:r>
                        </m:e>
                        <m:sup>
                          <m:r>
                            <a:rPr lang="de-DE" sz="1600" b="0" i="1" smtClean="0">
                              <a:solidFill>
                                <a:srgbClr val="0000CC"/>
                              </a:solidFill>
                              <a:latin typeface="Cambria Math"/>
                              <a:ea typeface="Cambria Math"/>
                            </a:rPr>
                            <m:t>2</m:t>
                          </m:r>
                        </m:sup>
                      </m:sSup>
                      <m:r>
                        <a:rPr lang="de-DE" sz="1600" b="0" i="1" smtClean="0">
                          <a:solidFill>
                            <a:srgbClr val="0000CC"/>
                          </a:solidFill>
                          <a:latin typeface="Cambria Math"/>
                          <a:ea typeface="Cambria Math"/>
                        </a:rPr>
                        <m:t>𝜓</m:t>
                      </m:r>
                    </m:oMath>
                  </m:oMathPara>
                </a14:m>
                <a:endParaRPr lang="en-US" sz="1600" dirty="0">
                  <a:solidFill>
                    <a:srgbClr val="0000CC"/>
                  </a:solidFill>
                </a:endParaRPr>
              </a:p>
            </p:txBody>
          </p:sp>
        </mc:Choice>
        <mc:Fallback xmlns="">
          <p:sp>
            <p:nvSpPr>
              <p:cNvPr id="13" name="Textfeld 12"/>
              <p:cNvSpPr txBox="1">
                <a:spLocks noRot="1" noChangeAspect="1" noMove="1" noResize="1" noEditPoints="1" noAdjustHandles="1" noChangeArrowheads="1" noChangeShapeType="1" noTextEdit="1"/>
              </p:cNvSpPr>
              <p:nvPr/>
            </p:nvSpPr>
            <p:spPr>
              <a:xfrm>
                <a:off x="2236944" y="4193619"/>
                <a:ext cx="1573123" cy="560538"/>
              </a:xfrm>
              <a:prstGeom prst="rect">
                <a:avLst/>
              </a:prstGeom>
              <a:blipFill rotWithShape="1">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feld 13"/>
              <p:cNvSpPr txBox="1"/>
              <p:nvPr/>
            </p:nvSpPr>
            <p:spPr>
              <a:xfrm>
                <a:off x="2236944" y="4693736"/>
                <a:ext cx="3607334" cy="64030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600" i="1" smtClean="0">
                              <a:solidFill>
                                <a:srgbClr val="0000CC"/>
                              </a:solidFill>
                              <a:latin typeface="Cambria Math" panose="02040503050406030204" pitchFamily="18" charset="0"/>
                            </a:rPr>
                          </m:ctrlPr>
                        </m:fPr>
                        <m:num>
                          <m:r>
                            <a:rPr lang="en-US" sz="1600" i="1" smtClean="0">
                              <a:solidFill>
                                <a:srgbClr val="0000CC"/>
                              </a:solidFill>
                              <a:latin typeface="Cambria Math"/>
                              <a:ea typeface="Cambria Math"/>
                            </a:rPr>
                            <m:t>𝜕</m:t>
                          </m:r>
                        </m:num>
                        <m:den>
                          <m:r>
                            <a:rPr lang="en-US" sz="1600" i="1" smtClean="0">
                              <a:solidFill>
                                <a:srgbClr val="0000CC"/>
                              </a:solidFill>
                              <a:latin typeface="Cambria Math"/>
                              <a:ea typeface="Cambria Math"/>
                            </a:rPr>
                            <m:t>𝜕</m:t>
                          </m:r>
                          <m:r>
                            <a:rPr lang="de-DE" sz="1600" b="0" i="1" smtClean="0">
                              <a:solidFill>
                                <a:srgbClr val="0000CC"/>
                              </a:solidFill>
                              <a:latin typeface="Cambria Math"/>
                              <a:ea typeface="Cambria Math"/>
                            </a:rPr>
                            <m:t>𝑡</m:t>
                          </m:r>
                        </m:den>
                      </m:f>
                      <m:d>
                        <m:dPr>
                          <m:ctrlPr>
                            <a:rPr lang="en-US" sz="1600" i="1" smtClean="0">
                              <a:solidFill>
                                <a:srgbClr val="0000CC"/>
                              </a:solidFill>
                              <a:latin typeface="Cambria Math" panose="02040503050406030204" pitchFamily="18" charset="0"/>
                            </a:rPr>
                          </m:ctrlPr>
                        </m:dPr>
                        <m:e>
                          <m:sSup>
                            <m:sSupPr>
                              <m:ctrlPr>
                                <a:rPr lang="en-US" sz="1600" i="1" smtClean="0">
                                  <a:solidFill>
                                    <a:srgbClr val="0000CC"/>
                                  </a:solidFill>
                                  <a:latin typeface="Cambria Math" panose="02040503050406030204" pitchFamily="18" charset="0"/>
                                </a:rPr>
                              </m:ctrlPr>
                            </m:sSupPr>
                            <m:e>
                              <m:r>
                                <a:rPr lang="en-US" sz="1600" i="1" smtClean="0">
                                  <a:solidFill>
                                    <a:srgbClr val="0000CC"/>
                                  </a:solidFill>
                                  <a:latin typeface="Cambria Math"/>
                                  <a:ea typeface="Cambria Math"/>
                                </a:rPr>
                                <m:t>𝜓</m:t>
                              </m:r>
                            </m:e>
                            <m:sup>
                              <m:r>
                                <a:rPr lang="de-DE" sz="1600" b="0" i="1" smtClean="0">
                                  <a:solidFill>
                                    <a:srgbClr val="0000CC"/>
                                  </a:solidFill>
                                  <a:latin typeface="Cambria Math"/>
                                </a:rPr>
                                <m:t>∗</m:t>
                              </m:r>
                            </m:sup>
                          </m:sSup>
                          <m:r>
                            <a:rPr lang="en-US" sz="1600" i="1" smtClean="0">
                              <a:solidFill>
                                <a:srgbClr val="0000CC"/>
                              </a:solidFill>
                              <a:latin typeface="Cambria Math"/>
                              <a:ea typeface="Cambria Math"/>
                            </a:rPr>
                            <m:t>𝜓</m:t>
                          </m:r>
                        </m:e>
                      </m:d>
                      <m:r>
                        <a:rPr lang="de-DE" sz="1600" b="0" i="1" smtClean="0">
                          <a:solidFill>
                            <a:srgbClr val="0000CC"/>
                          </a:solidFill>
                          <a:latin typeface="Cambria Math"/>
                        </a:rPr>
                        <m:t>=−</m:t>
                      </m:r>
                      <m:r>
                        <a:rPr lang="de-DE" sz="1600" b="0" i="1" smtClean="0">
                          <a:solidFill>
                            <a:srgbClr val="0000CC"/>
                          </a:solidFill>
                          <a:latin typeface="Cambria Math"/>
                          <a:ea typeface="Cambria Math"/>
                        </a:rPr>
                        <m:t>𝛻</m:t>
                      </m:r>
                      <m:r>
                        <a:rPr lang="de-DE" sz="1600" b="0" i="1" smtClean="0">
                          <a:solidFill>
                            <a:srgbClr val="0000CC"/>
                          </a:solidFill>
                          <a:latin typeface="Cambria Math"/>
                          <a:ea typeface="Cambria Math"/>
                        </a:rPr>
                        <m:t>∙</m:t>
                      </m:r>
                      <m:d>
                        <m:dPr>
                          <m:begChr m:val="["/>
                          <m:endChr m:val="]"/>
                          <m:ctrlPr>
                            <a:rPr lang="de-DE" sz="1600" b="0" i="1" smtClean="0">
                              <a:solidFill>
                                <a:srgbClr val="0000CC"/>
                              </a:solidFill>
                              <a:latin typeface="Cambria Math" panose="02040503050406030204" pitchFamily="18" charset="0"/>
                              <a:ea typeface="Cambria Math"/>
                            </a:rPr>
                          </m:ctrlPr>
                        </m:dPr>
                        <m:e>
                          <m:f>
                            <m:fPr>
                              <m:ctrlPr>
                                <a:rPr lang="de-DE" sz="1600" b="0" i="1" smtClean="0">
                                  <a:solidFill>
                                    <a:srgbClr val="0000CC"/>
                                  </a:solidFill>
                                  <a:latin typeface="Cambria Math" panose="02040503050406030204" pitchFamily="18" charset="0"/>
                                  <a:ea typeface="Cambria Math"/>
                                </a:rPr>
                              </m:ctrlPr>
                            </m:fPr>
                            <m:num>
                              <m:r>
                                <a:rPr lang="de-DE" sz="1600" b="0" i="1" smtClean="0">
                                  <a:solidFill>
                                    <a:srgbClr val="0000CC"/>
                                  </a:solidFill>
                                  <a:latin typeface="Cambria Math"/>
                                  <a:ea typeface="Cambria Math"/>
                                </a:rPr>
                                <m:t>𝑖</m:t>
                              </m:r>
                              <m:r>
                                <a:rPr lang="de-DE" sz="1600" b="0" i="1" smtClean="0">
                                  <a:solidFill>
                                    <a:srgbClr val="0000CC"/>
                                  </a:solidFill>
                                  <a:latin typeface="Cambria Math"/>
                                  <a:ea typeface="Cambria Math"/>
                                </a:rPr>
                                <m:t>ℏ</m:t>
                              </m:r>
                            </m:num>
                            <m:den>
                              <m:r>
                                <a:rPr lang="de-DE" sz="1600" b="0" i="1" smtClean="0">
                                  <a:solidFill>
                                    <a:srgbClr val="0000CC"/>
                                  </a:solidFill>
                                  <a:latin typeface="Cambria Math"/>
                                  <a:ea typeface="Cambria Math"/>
                                </a:rPr>
                                <m:t>2</m:t>
                              </m:r>
                              <m:r>
                                <a:rPr lang="de-DE" sz="1600" b="0" i="1" smtClean="0">
                                  <a:solidFill>
                                    <a:srgbClr val="0000CC"/>
                                  </a:solidFill>
                                  <a:latin typeface="Cambria Math"/>
                                  <a:ea typeface="Cambria Math"/>
                                </a:rPr>
                                <m:t>𝑚</m:t>
                              </m:r>
                            </m:den>
                          </m:f>
                          <m:d>
                            <m:dPr>
                              <m:ctrlPr>
                                <a:rPr lang="de-DE" sz="1600" b="0" i="1" smtClean="0">
                                  <a:solidFill>
                                    <a:srgbClr val="0000CC"/>
                                  </a:solidFill>
                                  <a:latin typeface="Cambria Math" panose="02040503050406030204" pitchFamily="18" charset="0"/>
                                  <a:ea typeface="Cambria Math"/>
                                </a:rPr>
                              </m:ctrlPr>
                            </m:dPr>
                            <m:e>
                              <m:r>
                                <a:rPr lang="de-DE" sz="1600" b="0" i="1" smtClean="0">
                                  <a:solidFill>
                                    <a:srgbClr val="0000CC"/>
                                  </a:solidFill>
                                  <a:latin typeface="Cambria Math"/>
                                  <a:ea typeface="Cambria Math"/>
                                </a:rPr>
                                <m:t>𝜓𝛻</m:t>
                              </m:r>
                              <m:sSup>
                                <m:sSupPr>
                                  <m:ctrlPr>
                                    <a:rPr lang="de-DE" sz="1600" b="0" i="1" smtClean="0">
                                      <a:solidFill>
                                        <a:srgbClr val="0000CC"/>
                                      </a:solidFill>
                                      <a:latin typeface="Cambria Math" panose="02040503050406030204" pitchFamily="18" charset="0"/>
                                      <a:ea typeface="Cambria Math"/>
                                    </a:rPr>
                                  </m:ctrlPr>
                                </m:sSupPr>
                                <m:e>
                                  <m:r>
                                    <a:rPr lang="de-DE" sz="1600" b="0" i="1" smtClean="0">
                                      <a:solidFill>
                                        <a:srgbClr val="0000CC"/>
                                      </a:solidFill>
                                      <a:latin typeface="Cambria Math"/>
                                      <a:ea typeface="Cambria Math"/>
                                    </a:rPr>
                                    <m:t>𝜓</m:t>
                                  </m:r>
                                </m:e>
                                <m:sup>
                                  <m:r>
                                    <a:rPr lang="de-DE" sz="1600" b="0" i="1" smtClean="0">
                                      <a:solidFill>
                                        <a:srgbClr val="0000CC"/>
                                      </a:solidFill>
                                      <a:latin typeface="Cambria Math"/>
                                      <a:ea typeface="Cambria Math"/>
                                    </a:rPr>
                                    <m:t>∗</m:t>
                                  </m:r>
                                </m:sup>
                              </m:sSup>
                              <m:r>
                                <a:rPr lang="de-DE" sz="1600" b="0" i="1" smtClean="0">
                                  <a:solidFill>
                                    <a:srgbClr val="0000CC"/>
                                  </a:solidFill>
                                  <a:latin typeface="Cambria Math"/>
                                  <a:ea typeface="Cambria Math"/>
                                </a:rPr>
                                <m:t>−</m:t>
                              </m:r>
                              <m:sSup>
                                <m:sSupPr>
                                  <m:ctrlPr>
                                    <a:rPr lang="de-DE" sz="1600" b="0" i="1" smtClean="0">
                                      <a:solidFill>
                                        <a:srgbClr val="0000CC"/>
                                      </a:solidFill>
                                      <a:latin typeface="Cambria Math" panose="02040503050406030204" pitchFamily="18" charset="0"/>
                                      <a:ea typeface="Cambria Math"/>
                                    </a:rPr>
                                  </m:ctrlPr>
                                </m:sSupPr>
                                <m:e>
                                  <m:r>
                                    <a:rPr lang="de-DE" sz="1600" b="0" i="1" smtClean="0">
                                      <a:solidFill>
                                        <a:srgbClr val="0000CC"/>
                                      </a:solidFill>
                                      <a:latin typeface="Cambria Math"/>
                                      <a:ea typeface="Cambria Math"/>
                                    </a:rPr>
                                    <m:t>𝜓</m:t>
                                  </m:r>
                                </m:e>
                                <m:sup>
                                  <m:r>
                                    <a:rPr lang="de-DE" sz="1600" b="0" i="1" smtClean="0">
                                      <a:solidFill>
                                        <a:srgbClr val="0000CC"/>
                                      </a:solidFill>
                                      <a:latin typeface="Cambria Math"/>
                                      <a:ea typeface="Cambria Math"/>
                                    </a:rPr>
                                    <m:t>∗</m:t>
                                  </m:r>
                                </m:sup>
                              </m:sSup>
                              <m:r>
                                <a:rPr lang="de-DE" sz="1600" b="0" i="1" smtClean="0">
                                  <a:solidFill>
                                    <a:srgbClr val="0000CC"/>
                                  </a:solidFill>
                                  <a:latin typeface="Cambria Math"/>
                                  <a:ea typeface="Cambria Math"/>
                                </a:rPr>
                                <m:t>𝛻𝜓</m:t>
                              </m:r>
                            </m:e>
                          </m:d>
                        </m:e>
                      </m:d>
                    </m:oMath>
                  </m:oMathPara>
                </a14:m>
                <a:endParaRPr lang="en-US" sz="1600" dirty="0"/>
              </a:p>
            </p:txBody>
          </p:sp>
        </mc:Choice>
        <mc:Fallback xmlns="">
          <p:sp>
            <p:nvSpPr>
              <p:cNvPr id="14" name="Textfeld 13"/>
              <p:cNvSpPr txBox="1">
                <a:spLocks noRot="1" noChangeAspect="1" noMove="1" noResize="1" noEditPoints="1" noAdjustHandles="1" noChangeArrowheads="1" noChangeShapeType="1" noTextEdit="1"/>
              </p:cNvSpPr>
              <p:nvPr/>
            </p:nvSpPr>
            <p:spPr>
              <a:xfrm>
                <a:off x="2236944" y="4693736"/>
                <a:ext cx="3607334" cy="640303"/>
              </a:xfrm>
              <a:prstGeom prst="rect">
                <a:avLst/>
              </a:prstGeom>
              <a:blipFill rotWithShape="1">
                <a:blip r:embed="rId8"/>
                <a:stretch>
                  <a:fillRect/>
                </a:stretch>
              </a:blipFill>
            </p:spPr>
            <p:txBody>
              <a:bodyPr/>
              <a:lstStyle/>
              <a:p>
                <a:r>
                  <a:rPr lang="en-US">
                    <a:noFill/>
                  </a:rPr>
                  <a:t> </a:t>
                </a:r>
              </a:p>
            </p:txBody>
          </p:sp>
        </mc:Fallback>
      </mc:AlternateContent>
      <p:sp>
        <p:nvSpPr>
          <p:cNvPr id="16" name="Textfeld 15"/>
          <p:cNvSpPr txBox="1"/>
          <p:nvPr/>
        </p:nvSpPr>
        <p:spPr>
          <a:xfrm>
            <a:off x="360000" y="4860000"/>
            <a:ext cx="1625766"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continuity equation:</a:t>
            </a:r>
          </a:p>
        </p:txBody>
      </p:sp>
      <p:sp>
        <p:nvSpPr>
          <p:cNvPr id="15" name="Textfeld 14"/>
          <p:cNvSpPr txBox="1"/>
          <p:nvPr/>
        </p:nvSpPr>
        <p:spPr>
          <a:xfrm>
            <a:off x="360000" y="5400000"/>
            <a:ext cx="1915909" cy="800219"/>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plane waves:</a:t>
            </a:r>
          </a:p>
          <a:p>
            <a:endParaRPr lang="en-US" sz="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are solutions to the free </a:t>
            </a:r>
          </a:p>
          <a:p>
            <a:r>
              <a:rPr lang="en-US" sz="1400" dirty="0">
                <a:latin typeface="Times New Roman" panose="02020603050405020304" pitchFamily="18" charset="0"/>
                <a:cs typeface="Times New Roman" panose="02020603050405020304" pitchFamily="18" charset="0"/>
              </a:rPr>
              <a:t>Schrödinger equation</a:t>
            </a:r>
          </a:p>
        </p:txBody>
      </p:sp>
      <mc:AlternateContent xmlns:mc="http://schemas.openxmlformats.org/markup-compatibility/2006" xmlns:a14="http://schemas.microsoft.com/office/drawing/2010/main">
        <mc:Choice Requires="a14">
          <p:sp>
            <p:nvSpPr>
              <p:cNvPr id="17" name="Textfeld 16"/>
              <p:cNvSpPr txBox="1"/>
              <p:nvPr/>
            </p:nvSpPr>
            <p:spPr>
              <a:xfrm>
                <a:off x="2236943" y="5376275"/>
                <a:ext cx="1968039" cy="35522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smtClean="0">
                          <a:solidFill>
                            <a:srgbClr val="0000CC"/>
                          </a:solidFill>
                          <a:latin typeface="Cambria Math"/>
                          <a:ea typeface="Cambria Math"/>
                        </a:rPr>
                        <m:t>𝜓</m:t>
                      </m:r>
                      <m:r>
                        <a:rPr lang="de-DE" sz="1600" b="0" i="1" smtClean="0">
                          <a:solidFill>
                            <a:srgbClr val="0000CC"/>
                          </a:solidFill>
                          <a:latin typeface="Cambria Math"/>
                          <a:ea typeface="Cambria Math"/>
                        </a:rPr>
                        <m:t>=</m:t>
                      </m:r>
                      <m:r>
                        <a:rPr lang="de-DE" sz="1600" b="0" i="1" smtClean="0">
                          <a:solidFill>
                            <a:srgbClr val="0000CC"/>
                          </a:solidFill>
                          <a:latin typeface="Cambria Math"/>
                          <a:ea typeface="Cambria Math"/>
                        </a:rPr>
                        <m:t>𝑁</m:t>
                      </m:r>
                      <m:r>
                        <a:rPr lang="de-DE" sz="1600" b="0" i="1" smtClean="0">
                          <a:solidFill>
                            <a:srgbClr val="0000CC"/>
                          </a:solidFill>
                          <a:latin typeface="Cambria Math"/>
                          <a:ea typeface="Cambria Math"/>
                        </a:rPr>
                        <m:t>∙</m:t>
                      </m:r>
                      <m:sSup>
                        <m:sSupPr>
                          <m:ctrlPr>
                            <a:rPr lang="de-DE" sz="1600" b="0" i="1" smtClean="0">
                              <a:solidFill>
                                <a:srgbClr val="0000CC"/>
                              </a:solidFill>
                              <a:latin typeface="Cambria Math" panose="02040503050406030204" pitchFamily="18" charset="0"/>
                              <a:ea typeface="Cambria Math"/>
                            </a:rPr>
                          </m:ctrlPr>
                        </m:sSupPr>
                        <m:e>
                          <m:r>
                            <a:rPr lang="de-DE" sz="1600" b="0" i="1" smtClean="0">
                              <a:solidFill>
                                <a:srgbClr val="0000CC"/>
                              </a:solidFill>
                              <a:latin typeface="Cambria Math"/>
                              <a:ea typeface="Cambria Math"/>
                            </a:rPr>
                            <m:t>𝑒</m:t>
                          </m:r>
                        </m:e>
                        <m:sup>
                          <m:r>
                            <a:rPr lang="de-DE" sz="1600" b="0" i="1" smtClean="0">
                              <a:solidFill>
                                <a:srgbClr val="0000CC"/>
                              </a:solidFill>
                              <a:latin typeface="Cambria Math"/>
                              <a:ea typeface="Cambria Math"/>
                            </a:rPr>
                            <m:t>𝑖</m:t>
                          </m:r>
                          <m:f>
                            <m:fPr>
                              <m:type m:val="lin"/>
                              <m:ctrlPr>
                                <a:rPr lang="de-DE" sz="1600" b="0" i="1" smtClean="0">
                                  <a:solidFill>
                                    <a:srgbClr val="0000CC"/>
                                  </a:solidFill>
                                  <a:latin typeface="Cambria Math" panose="02040503050406030204" pitchFamily="18" charset="0"/>
                                  <a:ea typeface="Cambria Math"/>
                                </a:rPr>
                              </m:ctrlPr>
                            </m:fPr>
                            <m:num>
                              <m:d>
                                <m:dPr>
                                  <m:ctrlPr>
                                    <a:rPr lang="de-DE" sz="1600" b="0" i="1" smtClean="0">
                                      <a:solidFill>
                                        <a:srgbClr val="0000CC"/>
                                      </a:solidFill>
                                      <a:latin typeface="Cambria Math" panose="02040503050406030204" pitchFamily="18" charset="0"/>
                                      <a:ea typeface="Cambria Math"/>
                                    </a:rPr>
                                  </m:ctrlPr>
                                </m:dPr>
                                <m:e>
                                  <m:r>
                                    <a:rPr lang="de-DE" sz="1600" b="0" i="1" smtClean="0">
                                      <a:solidFill>
                                        <a:srgbClr val="0000CC"/>
                                      </a:solidFill>
                                      <a:latin typeface="Cambria Math"/>
                                      <a:ea typeface="Cambria Math"/>
                                    </a:rPr>
                                    <m:t>𝑝</m:t>
                                  </m:r>
                                  <m:r>
                                    <a:rPr lang="de-DE" sz="1600" b="0" i="1" smtClean="0">
                                      <a:solidFill>
                                        <a:srgbClr val="0000CC"/>
                                      </a:solidFill>
                                      <a:latin typeface="Cambria Math"/>
                                      <a:ea typeface="Cambria Math"/>
                                    </a:rPr>
                                    <m:t>∙</m:t>
                                  </m:r>
                                  <m:r>
                                    <a:rPr lang="de-DE" sz="1600" b="0" i="1" smtClean="0">
                                      <a:solidFill>
                                        <a:srgbClr val="0000CC"/>
                                      </a:solidFill>
                                      <a:latin typeface="Cambria Math"/>
                                      <a:ea typeface="Cambria Math"/>
                                    </a:rPr>
                                    <m:t>𝑥</m:t>
                                  </m:r>
                                  <m:r>
                                    <a:rPr lang="de-DE" sz="1600" b="0" i="1" smtClean="0">
                                      <a:solidFill>
                                        <a:srgbClr val="0000CC"/>
                                      </a:solidFill>
                                      <a:latin typeface="Cambria Math"/>
                                      <a:ea typeface="Cambria Math"/>
                                    </a:rPr>
                                    <m:t>−</m:t>
                                  </m:r>
                                  <m:r>
                                    <a:rPr lang="de-DE" sz="1600" b="0" i="1" smtClean="0">
                                      <a:solidFill>
                                        <a:srgbClr val="0000CC"/>
                                      </a:solidFill>
                                      <a:latin typeface="Cambria Math"/>
                                      <a:ea typeface="Cambria Math"/>
                                    </a:rPr>
                                    <m:t>𝐸</m:t>
                                  </m:r>
                                  <m:r>
                                    <a:rPr lang="de-DE" sz="1600" b="0" i="1" smtClean="0">
                                      <a:solidFill>
                                        <a:srgbClr val="0000CC"/>
                                      </a:solidFill>
                                      <a:latin typeface="Cambria Math"/>
                                      <a:ea typeface="Cambria Math"/>
                                    </a:rPr>
                                    <m:t>∙</m:t>
                                  </m:r>
                                  <m:r>
                                    <a:rPr lang="de-DE" sz="1600" b="0" i="1" smtClean="0">
                                      <a:solidFill>
                                        <a:srgbClr val="0000CC"/>
                                      </a:solidFill>
                                      <a:latin typeface="Cambria Math"/>
                                      <a:ea typeface="Cambria Math"/>
                                    </a:rPr>
                                    <m:t>𝑡</m:t>
                                  </m:r>
                                </m:e>
                              </m:d>
                            </m:num>
                            <m:den>
                              <m:r>
                                <a:rPr lang="de-DE" sz="1600" b="0" i="1" smtClean="0">
                                  <a:solidFill>
                                    <a:srgbClr val="0000CC"/>
                                  </a:solidFill>
                                  <a:latin typeface="Cambria Math"/>
                                  <a:ea typeface="Cambria Math"/>
                                </a:rPr>
                                <m:t>ℏ</m:t>
                              </m:r>
                            </m:den>
                          </m:f>
                        </m:sup>
                      </m:sSup>
                    </m:oMath>
                  </m:oMathPara>
                </a14:m>
                <a:endParaRPr lang="en-US" sz="1600" dirty="0">
                  <a:solidFill>
                    <a:srgbClr val="0000CC"/>
                  </a:solidFill>
                </a:endParaRPr>
              </a:p>
            </p:txBody>
          </p:sp>
        </mc:Choice>
        <mc:Fallback xmlns="">
          <p:sp>
            <p:nvSpPr>
              <p:cNvPr id="17" name="Textfeld 16"/>
              <p:cNvSpPr txBox="1">
                <a:spLocks noRot="1" noChangeAspect="1" noMove="1" noResize="1" noEditPoints="1" noAdjustHandles="1" noChangeArrowheads="1" noChangeShapeType="1" noTextEdit="1"/>
              </p:cNvSpPr>
              <p:nvPr/>
            </p:nvSpPr>
            <p:spPr>
              <a:xfrm>
                <a:off x="2236943" y="5376275"/>
                <a:ext cx="1968039" cy="355225"/>
              </a:xfrm>
              <a:prstGeom prst="rect">
                <a:avLst/>
              </a:prstGeom>
              <a:blipFill rotWithShape="1">
                <a:blip r:embed="rId9"/>
                <a:stretch>
                  <a:fillRect t="-67241" r="-13313" b="-879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feld 17"/>
              <p:cNvSpPr txBox="1"/>
              <p:nvPr/>
            </p:nvSpPr>
            <p:spPr>
              <a:xfrm>
                <a:off x="4506602" y="5384610"/>
                <a:ext cx="125598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sz="1600" b="0" i="1" smtClean="0">
                          <a:solidFill>
                            <a:srgbClr val="0000CC"/>
                          </a:solidFill>
                          <a:latin typeface="Cambria Math"/>
                        </a:rPr>
                        <m:t>𝐸</m:t>
                      </m:r>
                      <m:r>
                        <a:rPr lang="de-DE" sz="1600" b="0" i="1" smtClean="0">
                          <a:solidFill>
                            <a:srgbClr val="0000CC"/>
                          </a:solidFill>
                          <a:latin typeface="Cambria Math"/>
                        </a:rPr>
                        <m:t>=</m:t>
                      </m:r>
                      <m:f>
                        <m:fPr>
                          <m:type m:val="lin"/>
                          <m:ctrlPr>
                            <a:rPr lang="de-DE" sz="1600" b="0" i="1" smtClean="0">
                              <a:solidFill>
                                <a:srgbClr val="0000CC"/>
                              </a:solidFill>
                              <a:latin typeface="Cambria Math" panose="02040503050406030204" pitchFamily="18" charset="0"/>
                            </a:rPr>
                          </m:ctrlPr>
                        </m:fPr>
                        <m:num>
                          <m:sSup>
                            <m:sSupPr>
                              <m:ctrlPr>
                                <a:rPr lang="de-DE" sz="1600" b="0" i="1" smtClean="0">
                                  <a:solidFill>
                                    <a:srgbClr val="0000CC"/>
                                  </a:solidFill>
                                  <a:latin typeface="Cambria Math" panose="02040503050406030204" pitchFamily="18" charset="0"/>
                                </a:rPr>
                              </m:ctrlPr>
                            </m:sSupPr>
                            <m:e>
                              <m:r>
                                <a:rPr lang="de-DE" sz="1600" b="0" i="1" smtClean="0">
                                  <a:solidFill>
                                    <a:srgbClr val="0000CC"/>
                                  </a:solidFill>
                                  <a:latin typeface="Cambria Math"/>
                                </a:rPr>
                                <m:t>𝑝</m:t>
                              </m:r>
                            </m:e>
                            <m:sup>
                              <m:r>
                                <a:rPr lang="de-DE" sz="1600" b="0" i="1" smtClean="0">
                                  <a:solidFill>
                                    <a:srgbClr val="0000CC"/>
                                  </a:solidFill>
                                  <a:latin typeface="Cambria Math"/>
                                </a:rPr>
                                <m:t>2</m:t>
                              </m:r>
                            </m:sup>
                          </m:sSup>
                        </m:num>
                        <m:den>
                          <m:r>
                            <a:rPr lang="de-DE" sz="1600" b="0" i="1" smtClean="0">
                              <a:solidFill>
                                <a:srgbClr val="0000CC"/>
                              </a:solidFill>
                              <a:latin typeface="Cambria Math"/>
                            </a:rPr>
                            <m:t>2</m:t>
                          </m:r>
                          <m:r>
                            <a:rPr lang="de-DE" sz="1600" b="0" i="1" smtClean="0">
                              <a:solidFill>
                                <a:srgbClr val="0000CC"/>
                              </a:solidFill>
                              <a:latin typeface="Cambria Math"/>
                            </a:rPr>
                            <m:t>𝑚</m:t>
                          </m:r>
                        </m:den>
                      </m:f>
                    </m:oMath>
                  </m:oMathPara>
                </a14:m>
                <a:endParaRPr lang="en-US" sz="1600" dirty="0"/>
              </a:p>
            </p:txBody>
          </p:sp>
        </mc:Choice>
        <mc:Fallback xmlns="">
          <p:sp>
            <p:nvSpPr>
              <p:cNvPr id="18" name="Textfeld 17"/>
              <p:cNvSpPr txBox="1">
                <a:spLocks noRot="1" noChangeAspect="1" noMove="1" noResize="1" noEditPoints="1" noAdjustHandles="1" noChangeArrowheads="1" noChangeShapeType="1" noTextEdit="1"/>
              </p:cNvSpPr>
              <p:nvPr/>
            </p:nvSpPr>
            <p:spPr>
              <a:xfrm>
                <a:off x="4506602" y="5384610"/>
                <a:ext cx="1255985" cy="338554"/>
              </a:xfrm>
              <a:prstGeom prst="rect">
                <a:avLst/>
              </a:prstGeom>
              <a:blipFill rotWithShape="1">
                <a:blip r:embed="rId10"/>
                <a:stretch>
                  <a:fillRect t="-100000" r="-18447" b="-164286"/>
                </a:stretch>
              </a:blipFill>
            </p:spPr>
            <p:txBody>
              <a:bodyPr/>
              <a:lstStyle/>
              <a:p>
                <a:r>
                  <a:rPr lang="en-US">
                    <a:noFill/>
                  </a:rPr>
                  <a:t> </a:t>
                </a:r>
              </a:p>
            </p:txBody>
          </p:sp>
        </mc:Fallback>
      </mc:AlternateContent>
      <p:sp>
        <p:nvSpPr>
          <p:cNvPr id="19" name="Textfeld 18"/>
          <p:cNvSpPr txBox="1"/>
          <p:nvPr/>
        </p:nvSpPr>
        <p:spPr>
          <a:xfrm>
            <a:off x="2236944" y="6023913"/>
            <a:ext cx="2319866" cy="369332"/>
          </a:xfrm>
          <a:prstGeom prst="rect">
            <a:avLst/>
          </a:prstGeom>
          <a:noFill/>
        </p:spPr>
        <p:txBody>
          <a:bodyPr wrap="none" rtlCol="0">
            <a:spAutoFit/>
          </a:bodyPr>
          <a:lstStyle/>
          <a:p>
            <a:r>
              <a:rPr lang="en-US" b="1" i="1" dirty="0">
                <a:solidFill>
                  <a:srgbClr val="0000CC"/>
                </a:solidFill>
              </a:rPr>
              <a:t>p</a:t>
            </a:r>
            <a:r>
              <a:rPr lang="en-US" dirty="0">
                <a:solidFill>
                  <a:srgbClr val="0000CC"/>
                </a:solidFill>
              </a:rPr>
              <a:t> → </a:t>
            </a:r>
            <a:r>
              <a:rPr lang="en-US" b="1" i="1" dirty="0">
                <a:solidFill>
                  <a:srgbClr val="0000CC"/>
                </a:solidFill>
              </a:rPr>
              <a:t>-</a:t>
            </a:r>
            <a:r>
              <a:rPr lang="en-US" b="1" i="1" dirty="0">
                <a:solidFill>
                  <a:srgbClr val="0000CC"/>
                </a:solidFill>
                <a:latin typeface="Times New Roman" panose="02020603050405020304" pitchFamily="18" charset="0"/>
                <a:cs typeface="Times New Roman" panose="02020603050405020304" pitchFamily="18" charset="0"/>
              </a:rPr>
              <a:t>p</a:t>
            </a:r>
            <a:r>
              <a:rPr lang="en-US" dirty="0">
                <a:solidFill>
                  <a:srgbClr val="0000CC"/>
                </a:solidFill>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gives to same result</a:t>
            </a:r>
          </a:p>
        </p:txBody>
      </p:sp>
      <p:pic>
        <p:nvPicPr>
          <p:cNvPr id="20" name="Grafik 1">
            <a:extLst>
              <a:ext uri="{FF2B5EF4-FFF2-40B4-BE49-F238E27FC236}">
                <a16:creationId xmlns:a16="http://schemas.microsoft.com/office/drawing/2014/main" id="{87E42603-0C6D-454C-AF50-6D2586F086FF}"/>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0" y="0"/>
            <a:ext cx="690563"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9544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a:t>Matter Waves for Particles without Spin</a:t>
            </a:r>
          </a:p>
        </p:txBody>
      </p:sp>
      <mc:AlternateContent xmlns:mc="http://schemas.openxmlformats.org/markup-compatibility/2006" xmlns:a14="http://schemas.microsoft.com/office/drawing/2010/main">
        <mc:Choice Requires="a14">
          <p:sp>
            <p:nvSpPr>
              <p:cNvPr id="3" name="Textfeld 2"/>
              <p:cNvSpPr txBox="1"/>
              <p:nvPr/>
            </p:nvSpPr>
            <p:spPr>
              <a:xfrm>
                <a:off x="2236944" y="1080000"/>
                <a:ext cx="2922210" cy="1671035"/>
              </a:xfrm>
              <a:prstGeom prst="rect">
                <a:avLst/>
              </a:prstGeom>
              <a:noFill/>
              <a:ln>
                <a:solidFill>
                  <a:srgbClr val="0000CC"/>
                </a:solidFill>
              </a:ln>
            </p:spPr>
            <p:txBody>
              <a:bodyPr wrap="none" rtlCol="0">
                <a:spAutoFit/>
              </a:bodyPr>
              <a:lstStyle/>
              <a:p>
                <a:pPr algn="just"/>
                <a14:m>
                  <m:oMath xmlns:m="http://schemas.openxmlformats.org/officeDocument/2006/math">
                    <m:r>
                      <a:rPr lang="de-DE" b="0" i="1" smtClean="0">
                        <a:solidFill>
                          <a:srgbClr val="0000CC"/>
                        </a:solidFill>
                        <a:latin typeface="Cambria Math"/>
                      </a:rPr>
                      <m:t>𝐸</m:t>
                    </m:r>
                    <m:r>
                      <a:rPr lang="de-DE" b="0" i="1" smtClean="0">
                        <a:solidFill>
                          <a:srgbClr val="0000CC"/>
                        </a:solidFill>
                        <a:latin typeface="Cambria Math"/>
                      </a:rPr>
                      <m:t>=</m:t>
                    </m:r>
                    <m:f>
                      <m:fPr>
                        <m:ctrlPr>
                          <a:rPr lang="de-DE" b="0" i="1" smtClean="0">
                            <a:solidFill>
                              <a:srgbClr val="0000CC"/>
                            </a:solidFill>
                            <a:latin typeface="Cambria Math" panose="02040503050406030204" pitchFamily="18" charset="0"/>
                          </a:rPr>
                        </m:ctrlPr>
                      </m:fPr>
                      <m:num>
                        <m:sSup>
                          <m:sSupPr>
                            <m:ctrlPr>
                              <a:rPr lang="de-DE" b="0" i="1" smtClean="0">
                                <a:solidFill>
                                  <a:srgbClr val="0000CC"/>
                                </a:solidFill>
                                <a:latin typeface="Cambria Math" panose="02040503050406030204" pitchFamily="18" charset="0"/>
                              </a:rPr>
                            </m:ctrlPr>
                          </m:sSupPr>
                          <m:e>
                            <m:acc>
                              <m:accPr>
                                <m:chr m:val="⃗"/>
                                <m:ctrlPr>
                                  <a:rPr lang="de-DE" b="0" i="1" smtClean="0">
                                    <a:solidFill>
                                      <a:srgbClr val="0000CC"/>
                                    </a:solidFill>
                                    <a:latin typeface="Cambria Math" panose="02040503050406030204" pitchFamily="18" charset="0"/>
                                  </a:rPr>
                                </m:ctrlPr>
                              </m:accPr>
                              <m:e>
                                <m:r>
                                  <a:rPr lang="de-DE" b="0" i="1" smtClean="0">
                                    <a:solidFill>
                                      <a:srgbClr val="0000CC"/>
                                    </a:solidFill>
                                    <a:latin typeface="Cambria Math"/>
                                  </a:rPr>
                                  <m:t>𝑝</m:t>
                                </m:r>
                              </m:e>
                            </m:acc>
                          </m:e>
                          <m:sup>
                            <m:r>
                              <a:rPr lang="de-DE" b="0" i="1" smtClean="0">
                                <a:solidFill>
                                  <a:srgbClr val="0000CC"/>
                                </a:solidFill>
                                <a:latin typeface="Cambria Math"/>
                              </a:rPr>
                              <m:t>2</m:t>
                            </m:r>
                          </m:sup>
                        </m:sSup>
                      </m:num>
                      <m:den>
                        <m:r>
                          <a:rPr lang="de-DE" b="0" i="1" smtClean="0">
                            <a:solidFill>
                              <a:srgbClr val="0000CC"/>
                            </a:solidFill>
                            <a:latin typeface="Cambria Math"/>
                          </a:rPr>
                          <m:t>2</m:t>
                        </m:r>
                        <m:r>
                          <a:rPr lang="de-DE" b="0" i="1" smtClean="0">
                            <a:solidFill>
                              <a:srgbClr val="0000CC"/>
                            </a:solidFill>
                            <a:latin typeface="Cambria Math"/>
                          </a:rPr>
                          <m:t>𝑚</m:t>
                        </m:r>
                      </m:den>
                    </m:f>
                  </m:oMath>
                </a14:m>
                <a:r>
                  <a:rPr lang="en-US" dirty="0">
                    <a:solidFill>
                      <a:srgbClr val="0000CC"/>
                    </a:solidFill>
                  </a:rPr>
                  <a:t> </a:t>
                </a:r>
              </a:p>
              <a:p>
                <a:pPr algn="just"/>
                <a:endParaRPr lang="en-US" sz="1000" dirty="0">
                  <a:solidFill>
                    <a:srgbClr val="0000CC"/>
                  </a:solidFill>
                </a:endParaRPr>
              </a:p>
              <a:p>
                <a:pPr algn="just"/>
                <a14:m>
                  <m:oMath xmlns:m="http://schemas.openxmlformats.org/officeDocument/2006/math">
                    <m:r>
                      <a:rPr lang="de-DE" b="0" i="1" smtClean="0">
                        <a:solidFill>
                          <a:srgbClr val="0000CC"/>
                        </a:solidFill>
                        <a:latin typeface="Cambria Math"/>
                      </a:rPr>
                      <m:t>𝐸</m:t>
                    </m:r>
                    <m:r>
                      <a:rPr lang="de-DE" b="0" i="1" smtClean="0">
                        <a:solidFill>
                          <a:srgbClr val="0000CC"/>
                        </a:solidFill>
                        <a:latin typeface="Cambria Math"/>
                        <a:ea typeface="Cambria Math"/>
                      </a:rPr>
                      <m:t>→</m:t>
                    </m:r>
                    <m:r>
                      <a:rPr lang="de-DE" b="0" i="1" smtClean="0">
                        <a:solidFill>
                          <a:srgbClr val="0000CC"/>
                        </a:solidFill>
                        <a:latin typeface="Cambria Math"/>
                        <a:ea typeface="Cambria Math"/>
                      </a:rPr>
                      <m:t>𝑖</m:t>
                    </m:r>
                    <m:r>
                      <a:rPr lang="de-DE" b="0" i="1" smtClean="0">
                        <a:solidFill>
                          <a:srgbClr val="0000CC"/>
                        </a:solidFill>
                        <a:latin typeface="Cambria Math"/>
                        <a:ea typeface="Cambria Math"/>
                      </a:rPr>
                      <m:t>ℏ</m:t>
                    </m:r>
                    <m:f>
                      <m:fPr>
                        <m:ctrlPr>
                          <a:rPr lang="de-DE" b="0" i="1" smtClean="0">
                            <a:solidFill>
                              <a:srgbClr val="0000CC"/>
                            </a:solidFill>
                            <a:latin typeface="Cambria Math" panose="02040503050406030204" pitchFamily="18" charset="0"/>
                            <a:ea typeface="Cambria Math"/>
                          </a:rPr>
                        </m:ctrlPr>
                      </m:fPr>
                      <m:num>
                        <m:r>
                          <a:rPr lang="de-DE" b="0" i="1" smtClean="0">
                            <a:solidFill>
                              <a:srgbClr val="0000CC"/>
                            </a:solidFill>
                            <a:latin typeface="Cambria Math"/>
                            <a:ea typeface="Cambria Math"/>
                          </a:rPr>
                          <m:t>𝜕</m:t>
                        </m:r>
                      </m:num>
                      <m:den>
                        <m:r>
                          <a:rPr lang="de-DE" b="0" i="1" smtClean="0">
                            <a:solidFill>
                              <a:srgbClr val="0000CC"/>
                            </a:solidFill>
                            <a:latin typeface="Cambria Math"/>
                            <a:ea typeface="Cambria Math"/>
                          </a:rPr>
                          <m:t>𝜕</m:t>
                        </m:r>
                        <m:r>
                          <a:rPr lang="de-DE" b="0" i="1" smtClean="0">
                            <a:solidFill>
                              <a:srgbClr val="0000CC"/>
                            </a:solidFill>
                            <a:latin typeface="Cambria Math"/>
                            <a:ea typeface="Cambria Math"/>
                          </a:rPr>
                          <m:t>𝑡</m:t>
                        </m:r>
                      </m:den>
                    </m:f>
                    <m:r>
                      <a:rPr lang="de-DE" b="0" i="1" smtClean="0">
                        <a:solidFill>
                          <a:srgbClr val="0000CC"/>
                        </a:solidFill>
                        <a:latin typeface="Cambria Math"/>
                        <a:ea typeface="Cambria Math"/>
                      </a:rPr>
                      <m:t>   </m:t>
                    </m:r>
                    <m:r>
                      <a:rPr lang="de-DE" b="0" i="1" smtClean="0">
                        <a:solidFill>
                          <a:srgbClr val="0000CC"/>
                        </a:solidFill>
                        <a:latin typeface="Cambria Math"/>
                        <a:ea typeface="Cambria Math"/>
                      </a:rPr>
                      <m:t>𝑎𝑛𝑑</m:t>
                    </m:r>
                    <m:r>
                      <a:rPr lang="de-DE" b="0" i="1" smtClean="0">
                        <a:solidFill>
                          <a:srgbClr val="0000CC"/>
                        </a:solidFill>
                        <a:latin typeface="Cambria Math"/>
                        <a:ea typeface="Cambria Math"/>
                      </a:rPr>
                      <m:t>   </m:t>
                    </m:r>
                    <m:acc>
                      <m:accPr>
                        <m:chr m:val="⃗"/>
                        <m:ctrlPr>
                          <a:rPr lang="de-DE" b="0" i="1" smtClean="0">
                            <a:solidFill>
                              <a:srgbClr val="0000CC"/>
                            </a:solidFill>
                            <a:latin typeface="Cambria Math" panose="02040503050406030204" pitchFamily="18" charset="0"/>
                            <a:ea typeface="Cambria Math"/>
                          </a:rPr>
                        </m:ctrlPr>
                      </m:accPr>
                      <m:e>
                        <m:r>
                          <a:rPr lang="de-DE" b="0" i="1" smtClean="0">
                            <a:solidFill>
                              <a:srgbClr val="0000CC"/>
                            </a:solidFill>
                            <a:latin typeface="Cambria Math"/>
                            <a:ea typeface="Cambria Math"/>
                          </a:rPr>
                          <m:t>𝑝</m:t>
                        </m:r>
                      </m:e>
                    </m:acc>
                    <m:r>
                      <a:rPr lang="de-DE" b="0" i="1" smtClean="0">
                        <a:solidFill>
                          <a:srgbClr val="0000CC"/>
                        </a:solidFill>
                        <a:latin typeface="Cambria Math"/>
                        <a:ea typeface="Cambria Math"/>
                      </a:rPr>
                      <m:t>→−</m:t>
                    </m:r>
                    <m:r>
                      <a:rPr lang="de-DE" b="0" i="1" smtClean="0">
                        <a:solidFill>
                          <a:srgbClr val="0000CC"/>
                        </a:solidFill>
                        <a:latin typeface="Cambria Math"/>
                        <a:ea typeface="Cambria Math"/>
                      </a:rPr>
                      <m:t>𝑖</m:t>
                    </m:r>
                    <m:r>
                      <a:rPr lang="de-DE" b="0" i="1" smtClean="0">
                        <a:solidFill>
                          <a:srgbClr val="0000CC"/>
                        </a:solidFill>
                        <a:latin typeface="Cambria Math"/>
                        <a:ea typeface="Cambria Math"/>
                      </a:rPr>
                      <m:t>ℏ</m:t>
                    </m:r>
                    <m:acc>
                      <m:accPr>
                        <m:chr m:val="⃗"/>
                        <m:ctrlPr>
                          <a:rPr lang="de-DE" b="0" i="1" smtClean="0">
                            <a:solidFill>
                              <a:srgbClr val="0000CC"/>
                            </a:solidFill>
                            <a:latin typeface="Cambria Math" panose="02040503050406030204" pitchFamily="18" charset="0"/>
                            <a:ea typeface="Cambria Math"/>
                          </a:rPr>
                        </m:ctrlPr>
                      </m:accPr>
                      <m:e>
                        <m:r>
                          <a:rPr lang="de-DE" b="0" i="1" smtClean="0">
                            <a:solidFill>
                              <a:srgbClr val="0000CC"/>
                            </a:solidFill>
                            <a:latin typeface="Cambria Math"/>
                            <a:ea typeface="Cambria Math"/>
                          </a:rPr>
                          <m:t>𝛻</m:t>
                        </m:r>
                      </m:e>
                    </m:acc>
                  </m:oMath>
                </a14:m>
                <a:r>
                  <a:rPr lang="en-US" dirty="0">
                    <a:solidFill>
                      <a:srgbClr val="0000CC"/>
                    </a:solidFill>
                  </a:rPr>
                  <a:t> </a:t>
                </a:r>
              </a:p>
              <a:p>
                <a:pPr algn="just"/>
                <a:endParaRPr lang="en-US" sz="1000" dirty="0">
                  <a:solidFill>
                    <a:srgbClr val="0000CC"/>
                  </a:solidFill>
                </a:endParaRPr>
              </a:p>
              <a:p>
                <a:pPr algn="just"/>
                <a14:m>
                  <m:oMath xmlns:m="http://schemas.openxmlformats.org/officeDocument/2006/math">
                    <m:r>
                      <a:rPr lang="de-DE" b="0" i="1" smtClean="0">
                        <a:solidFill>
                          <a:srgbClr val="0000CC"/>
                        </a:solidFill>
                        <a:latin typeface="Cambria Math"/>
                      </a:rPr>
                      <m:t>𝑖</m:t>
                    </m:r>
                    <m:r>
                      <a:rPr lang="de-DE" b="0" i="1" smtClean="0">
                        <a:solidFill>
                          <a:srgbClr val="0000CC"/>
                        </a:solidFill>
                        <a:latin typeface="Cambria Math"/>
                        <a:ea typeface="Cambria Math"/>
                      </a:rPr>
                      <m:t>ℏ</m:t>
                    </m:r>
                    <m:f>
                      <m:fPr>
                        <m:ctrlPr>
                          <a:rPr lang="de-DE" b="0" i="1" smtClean="0">
                            <a:solidFill>
                              <a:srgbClr val="0000CC"/>
                            </a:solidFill>
                            <a:latin typeface="Cambria Math" panose="02040503050406030204" pitchFamily="18" charset="0"/>
                          </a:rPr>
                        </m:ctrlPr>
                      </m:fPr>
                      <m:num>
                        <m:r>
                          <a:rPr lang="de-DE" b="0" i="1" smtClean="0">
                            <a:solidFill>
                              <a:srgbClr val="0000CC"/>
                            </a:solidFill>
                            <a:latin typeface="Cambria Math"/>
                            <a:ea typeface="Cambria Math"/>
                          </a:rPr>
                          <m:t>𝜕</m:t>
                        </m:r>
                      </m:num>
                      <m:den>
                        <m:r>
                          <a:rPr lang="de-DE" b="0" i="1" smtClean="0">
                            <a:solidFill>
                              <a:srgbClr val="0000CC"/>
                            </a:solidFill>
                            <a:latin typeface="Cambria Math"/>
                            <a:ea typeface="Cambria Math"/>
                          </a:rPr>
                          <m:t>𝜕</m:t>
                        </m:r>
                        <m:r>
                          <a:rPr lang="de-DE" b="0" i="1" smtClean="0">
                            <a:solidFill>
                              <a:srgbClr val="0000CC"/>
                            </a:solidFill>
                            <a:latin typeface="Cambria Math"/>
                            <a:ea typeface="Cambria Math"/>
                          </a:rPr>
                          <m:t>𝑡</m:t>
                        </m:r>
                      </m:den>
                    </m:f>
                    <m:r>
                      <a:rPr lang="de-DE" b="0" i="1" smtClean="0">
                        <a:solidFill>
                          <a:srgbClr val="0000CC"/>
                        </a:solidFill>
                        <a:latin typeface="Cambria Math"/>
                        <a:ea typeface="Cambria Math"/>
                      </a:rPr>
                      <m:t>𝜓</m:t>
                    </m:r>
                    <m:r>
                      <a:rPr lang="de-DE" b="0" i="1" smtClean="0">
                        <a:solidFill>
                          <a:srgbClr val="0000CC"/>
                        </a:solidFill>
                        <a:latin typeface="Cambria Math"/>
                        <a:ea typeface="Cambria Math"/>
                      </a:rPr>
                      <m:t>=</m:t>
                    </m:r>
                    <m:f>
                      <m:fPr>
                        <m:ctrlPr>
                          <a:rPr lang="de-DE" b="0" i="1" smtClean="0">
                            <a:solidFill>
                              <a:srgbClr val="0000CC"/>
                            </a:solidFill>
                            <a:latin typeface="Cambria Math" panose="02040503050406030204" pitchFamily="18" charset="0"/>
                            <a:ea typeface="Cambria Math"/>
                          </a:rPr>
                        </m:ctrlPr>
                      </m:fPr>
                      <m:num>
                        <m:r>
                          <a:rPr lang="de-DE" b="0" i="1" smtClean="0">
                            <a:solidFill>
                              <a:srgbClr val="0000CC"/>
                            </a:solidFill>
                            <a:latin typeface="Cambria Math"/>
                            <a:ea typeface="Cambria Math"/>
                          </a:rPr>
                          <m:t>−</m:t>
                        </m:r>
                        <m:sSup>
                          <m:sSupPr>
                            <m:ctrlPr>
                              <a:rPr lang="de-DE" b="0" i="1" smtClean="0">
                                <a:solidFill>
                                  <a:srgbClr val="0000CC"/>
                                </a:solidFill>
                                <a:latin typeface="Cambria Math" panose="02040503050406030204" pitchFamily="18" charset="0"/>
                                <a:ea typeface="Cambria Math"/>
                              </a:rPr>
                            </m:ctrlPr>
                          </m:sSupPr>
                          <m:e>
                            <m:r>
                              <a:rPr lang="de-DE" b="0" i="1" smtClean="0">
                                <a:solidFill>
                                  <a:srgbClr val="0000CC"/>
                                </a:solidFill>
                                <a:latin typeface="Cambria Math"/>
                                <a:ea typeface="Cambria Math"/>
                              </a:rPr>
                              <m:t>ℏ</m:t>
                            </m:r>
                          </m:e>
                          <m:sup>
                            <m:r>
                              <a:rPr lang="de-DE" b="0" i="1" smtClean="0">
                                <a:solidFill>
                                  <a:srgbClr val="0000CC"/>
                                </a:solidFill>
                                <a:latin typeface="Cambria Math"/>
                                <a:ea typeface="Cambria Math"/>
                              </a:rPr>
                              <m:t>2</m:t>
                            </m:r>
                          </m:sup>
                        </m:sSup>
                      </m:num>
                      <m:den>
                        <m:r>
                          <a:rPr lang="de-DE" b="0" i="1" smtClean="0">
                            <a:solidFill>
                              <a:srgbClr val="0000CC"/>
                            </a:solidFill>
                            <a:latin typeface="Cambria Math"/>
                            <a:ea typeface="Cambria Math"/>
                          </a:rPr>
                          <m:t>2</m:t>
                        </m:r>
                        <m:r>
                          <a:rPr lang="de-DE" b="0" i="1" smtClean="0">
                            <a:solidFill>
                              <a:srgbClr val="0000CC"/>
                            </a:solidFill>
                            <a:latin typeface="Cambria Math"/>
                            <a:ea typeface="Cambria Math"/>
                          </a:rPr>
                          <m:t>𝑚</m:t>
                        </m:r>
                      </m:den>
                    </m:f>
                    <m:sSup>
                      <m:sSupPr>
                        <m:ctrlPr>
                          <a:rPr lang="de-DE" b="0" i="1" smtClean="0">
                            <a:solidFill>
                              <a:srgbClr val="0000CC"/>
                            </a:solidFill>
                            <a:latin typeface="Cambria Math" panose="02040503050406030204" pitchFamily="18" charset="0"/>
                            <a:ea typeface="Cambria Math"/>
                          </a:rPr>
                        </m:ctrlPr>
                      </m:sSupPr>
                      <m:e>
                        <m:r>
                          <a:rPr lang="de-DE" b="0" i="1" smtClean="0">
                            <a:solidFill>
                              <a:srgbClr val="0000CC"/>
                            </a:solidFill>
                            <a:latin typeface="Cambria Math"/>
                            <a:ea typeface="Cambria Math"/>
                          </a:rPr>
                          <m:t>𝛻</m:t>
                        </m:r>
                      </m:e>
                      <m:sup>
                        <m:r>
                          <a:rPr lang="de-DE" b="0" i="1" smtClean="0">
                            <a:solidFill>
                              <a:srgbClr val="0000CC"/>
                            </a:solidFill>
                            <a:latin typeface="Cambria Math"/>
                            <a:ea typeface="Cambria Math"/>
                          </a:rPr>
                          <m:t>2</m:t>
                        </m:r>
                      </m:sup>
                    </m:sSup>
                    <m:r>
                      <a:rPr lang="de-DE" b="0" i="1" smtClean="0">
                        <a:solidFill>
                          <a:srgbClr val="0000CC"/>
                        </a:solidFill>
                        <a:latin typeface="Cambria Math"/>
                        <a:ea typeface="Cambria Math"/>
                      </a:rPr>
                      <m:t>𝜓</m:t>
                    </m:r>
                  </m:oMath>
                </a14:m>
                <a:r>
                  <a:rPr lang="en-US" dirty="0">
                    <a:solidFill>
                      <a:srgbClr val="0000CC"/>
                    </a:solidFill>
                  </a:rPr>
                  <a:t> </a:t>
                </a:r>
              </a:p>
            </p:txBody>
          </p:sp>
        </mc:Choice>
        <mc:Fallback xmlns="">
          <p:sp>
            <p:nvSpPr>
              <p:cNvPr id="3" name="Textfeld 2"/>
              <p:cNvSpPr txBox="1">
                <a:spLocks noRot="1" noChangeAspect="1" noMove="1" noResize="1" noEditPoints="1" noAdjustHandles="1" noChangeArrowheads="1" noChangeShapeType="1" noTextEdit="1"/>
              </p:cNvSpPr>
              <p:nvPr/>
            </p:nvSpPr>
            <p:spPr>
              <a:xfrm>
                <a:off x="2236944" y="1080000"/>
                <a:ext cx="2922210" cy="1671035"/>
              </a:xfrm>
              <a:prstGeom prst="rect">
                <a:avLst/>
              </a:prstGeom>
              <a:blipFill rotWithShape="1">
                <a:blip r:embed="rId2"/>
                <a:stretch>
                  <a:fillRect/>
                </a:stretch>
              </a:blipFill>
              <a:ln>
                <a:solidFill>
                  <a:srgbClr val="0000CC"/>
                </a:solidFill>
              </a:ln>
            </p:spPr>
            <p:txBody>
              <a:bodyPr/>
              <a:lstStyle/>
              <a:p>
                <a:r>
                  <a:rPr lang="en-US">
                    <a:noFill/>
                  </a:rPr>
                  <a:t> </a:t>
                </a:r>
              </a:p>
            </p:txBody>
          </p:sp>
        </mc:Fallback>
      </mc:AlternateContent>
      <p:sp>
        <p:nvSpPr>
          <p:cNvPr id="4" name="Textfeld 3"/>
          <p:cNvSpPr txBox="1"/>
          <p:nvPr/>
        </p:nvSpPr>
        <p:spPr>
          <a:xfrm>
            <a:off x="360000" y="1224000"/>
            <a:ext cx="1728358" cy="1384995"/>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Kinematics:</a:t>
            </a:r>
          </a:p>
          <a:p>
            <a:endParaRPr lang="en-US" sz="20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Quantum Mechanics:</a:t>
            </a:r>
          </a:p>
          <a:p>
            <a:endParaRPr lang="en-US" sz="22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Wave Equation:</a:t>
            </a:r>
          </a:p>
        </p:txBody>
      </p:sp>
      <p:sp>
        <p:nvSpPr>
          <p:cNvPr id="5" name="Textfeld 4"/>
          <p:cNvSpPr txBox="1"/>
          <p:nvPr/>
        </p:nvSpPr>
        <p:spPr>
          <a:xfrm>
            <a:off x="2160000" y="720000"/>
            <a:ext cx="1518364" cy="338554"/>
          </a:xfrm>
          <a:prstGeom prst="rect">
            <a:avLst/>
          </a:prstGeom>
          <a:noFill/>
        </p:spPr>
        <p:txBody>
          <a:bodyPr wrap="none" rtlCol="0">
            <a:spAutoFit/>
          </a:bodyPr>
          <a:lstStyle/>
          <a:p>
            <a:r>
              <a:rPr lang="en-US" sz="1600" u="sng" dirty="0">
                <a:latin typeface="Times New Roman" panose="02020603050405020304" pitchFamily="18" charset="0"/>
                <a:cs typeface="Times New Roman" panose="02020603050405020304" pitchFamily="18" charset="0"/>
              </a:rPr>
              <a:t>Non relativistic:</a:t>
            </a:r>
          </a:p>
        </p:txBody>
      </p:sp>
      <mc:AlternateContent xmlns:mc="http://schemas.openxmlformats.org/markup-compatibility/2006" xmlns:a14="http://schemas.microsoft.com/office/drawing/2010/main">
        <mc:Choice Requires="a14">
          <p:sp>
            <p:nvSpPr>
              <p:cNvPr id="6" name="Textfeld 5"/>
              <p:cNvSpPr txBox="1"/>
              <p:nvPr/>
            </p:nvSpPr>
            <p:spPr>
              <a:xfrm>
                <a:off x="5400000" y="1080000"/>
                <a:ext cx="2942344" cy="1670400"/>
              </a:xfrm>
              <a:prstGeom prst="rect">
                <a:avLst/>
              </a:prstGeom>
              <a:noFill/>
              <a:ln>
                <a:solidFill>
                  <a:srgbClr val="FF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de-DE" b="0" i="1" smtClean="0">
                              <a:latin typeface="Cambria Math"/>
                            </a:rPr>
                            <m:t>𝐸</m:t>
                          </m:r>
                        </m:e>
                        <m:sup>
                          <m:r>
                            <a:rPr lang="de-DE" b="0" i="1" smtClean="0">
                              <a:latin typeface="Cambria Math"/>
                            </a:rPr>
                            <m:t>2</m:t>
                          </m:r>
                        </m:sup>
                      </m:sSup>
                      <m:r>
                        <a:rPr lang="de-DE" b="0" i="1" smtClean="0">
                          <a:latin typeface="Cambria Math"/>
                        </a:rPr>
                        <m:t>=</m:t>
                      </m:r>
                      <m:sSup>
                        <m:sSupPr>
                          <m:ctrlPr>
                            <a:rPr lang="de-DE" b="0" i="1" smtClean="0">
                              <a:latin typeface="Cambria Math" panose="02040503050406030204" pitchFamily="18" charset="0"/>
                            </a:rPr>
                          </m:ctrlPr>
                        </m:sSupPr>
                        <m:e>
                          <m:r>
                            <a:rPr lang="de-DE" b="0" i="1" smtClean="0">
                              <a:latin typeface="Cambria Math"/>
                            </a:rPr>
                            <m:t>𝑝</m:t>
                          </m:r>
                        </m:e>
                        <m:sup>
                          <m:r>
                            <a:rPr lang="de-DE" b="0" i="1" smtClean="0">
                              <a:latin typeface="Cambria Math"/>
                            </a:rPr>
                            <m:t>2</m:t>
                          </m:r>
                        </m:sup>
                      </m:sSup>
                      <m:sSup>
                        <m:sSupPr>
                          <m:ctrlPr>
                            <a:rPr lang="de-DE" b="0" i="1" smtClean="0">
                              <a:latin typeface="Cambria Math" panose="02040503050406030204" pitchFamily="18" charset="0"/>
                            </a:rPr>
                          </m:ctrlPr>
                        </m:sSupPr>
                        <m:e>
                          <m:r>
                            <a:rPr lang="de-DE" b="0" i="1" smtClean="0">
                              <a:latin typeface="Cambria Math"/>
                            </a:rPr>
                            <m:t>𝑐</m:t>
                          </m:r>
                        </m:e>
                        <m:sup>
                          <m:r>
                            <a:rPr lang="de-DE" b="0" i="1" smtClean="0">
                              <a:latin typeface="Cambria Math"/>
                            </a:rPr>
                            <m:t>2</m:t>
                          </m:r>
                        </m:sup>
                      </m:sSup>
                      <m:r>
                        <a:rPr lang="de-DE" b="0" i="1" smtClean="0">
                          <a:latin typeface="Cambria Math"/>
                        </a:rPr>
                        <m:t>+</m:t>
                      </m:r>
                      <m:sSup>
                        <m:sSupPr>
                          <m:ctrlPr>
                            <a:rPr lang="de-DE" b="0" i="1" smtClean="0">
                              <a:latin typeface="Cambria Math" panose="02040503050406030204" pitchFamily="18" charset="0"/>
                            </a:rPr>
                          </m:ctrlPr>
                        </m:sSupPr>
                        <m:e>
                          <m:r>
                            <a:rPr lang="de-DE" b="0" i="1" smtClean="0">
                              <a:latin typeface="Cambria Math"/>
                            </a:rPr>
                            <m:t>𝑚</m:t>
                          </m:r>
                        </m:e>
                        <m:sup>
                          <m:r>
                            <a:rPr lang="de-DE" b="0" i="1" smtClean="0">
                              <a:latin typeface="Cambria Math"/>
                            </a:rPr>
                            <m:t>2</m:t>
                          </m:r>
                        </m:sup>
                      </m:sSup>
                      <m:sSup>
                        <m:sSupPr>
                          <m:ctrlPr>
                            <a:rPr lang="de-DE" b="0" i="1" smtClean="0">
                              <a:latin typeface="Cambria Math" panose="02040503050406030204" pitchFamily="18" charset="0"/>
                            </a:rPr>
                          </m:ctrlPr>
                        </m:sSupPr>
                        <m:e>
                          <m:r>
                            <a:rPr lang="de-DE" b="0" i="1" smtClean="0">
                              <a:latin typeface="Cambria Math"/>
                            </a:rPr>
                            <m:t>𝑐</m:t>
                          </m:r>
                        </m:e>
                        <m:sup>
                          <m:r>
                            <a:rPr lang="de-DE" b="0" i="1" smtClean="0">
                              <a:latin typeface="Cambria Math"/>
                            </a:rPr>
                            <m:t>4</m:t>
                          </m:r>
                        </m:sup>
                      </m:sSup>
                    </m:oMath>
                  </m:oMathPara>
                </a14:m>
                <a:endParaRPr lang="en-US" dirty="0"/>
              </a:p>
              <a:p>
                <a:endParaRPr lang="en-US" sz="1000" dirty="0"/>
              </a:p>
              <a:p>
                <a14:m>
                  <m:oMath xmlns:m="http://schemas.openxmlformats.org/officeDocument/2006/math">
                    <m:r>
                      <a:rPr lang="de-DE" b="0" i="1" smtClean="0">
                        <a:latin typeface="Cambria Math"/>
                      </a:rPr>
                      <m:t>𝐸</m:t>
                    </m:r>
                    <m:r>
                      <a:rPr lang="de-DE" b="0" i="1" smtClean="0">
                        <a:latin typeface="Cambria Math"/>
                        <a:ea typeface="Cambria Math"/>
                      </a:rPr>
                      <m:t>→</m:t>
                    </m:r>
                    <m:r>
                      <a:rPr lang="de-DE" b="0" i="1" smtClean="0">
                        <a:latin typeface="Cambria Math"/>
                        <a:ea typeface="Cambria Math"/>
                      </a:rPr>
                      <m:t>𝑖</m:t>
                    </m:r>
                    <m:f>
                      <m:fPr>
                        <m:ctrlPr>
                          <a:rPr lang="de-DE" b="0" i="1" smtClean="0">
                            <a:latin typeface="Cambria Math" panose="02040503050406030204" pitchFamily="18" charset="0"/>
                            <a:ea typeface="Cambria Math"/>
                          </a:rPr>
                        </m:ctrlPr>
                      </m:fPr>
                      <m:num>
                        <m:r>
                          <a:rPr lang="de-DE" b="0" i="1" smtClean="0">
                            <a:latin typeface="Cambria Math"/>
                            <a:ea typeface="Cambria Math"/>
                          </a:rPr>
                          <m:t>𝜕</m:t>
                        </m:r>
                      </m:num>
                      <m:den>
                        <m:r>
                          <a:rPr lang="de-DE" b="0" i="1" smtClean="0">
                            <a:latin typeface="Cambria Math"/>
                            <a:ea typeface="Cambria Math"/>
                          </a:rPr>
                          <m:t>𝜕</m:t>
                        </m:r>
                        <m:r>
                          <a:rPr lang="de-DE" b="0" i="1" smtClean="0">
                            <a:latin typeface="Cambria Math"/>
                            <a:ea typeface="Cambria Math"/>
                          </a:rPr>
                          <m:t>𝑡</m:t>
                        </m:r>
                      </m:den>
                    </m:f>
                    <m:r>
                      <a:rPr lang="de-DE" b="0" i="1" smtClean="0">
                        <a:latin typeface="Cambria Math"/>
                        <a:ea typeface="Cambria Math"/>
                      </a:rPr>
                      <m:t>     </m:t>
                    </m:r>
                    <m:r>
                      <a:rPr lang="de-DE" b="0" i="1" smtClean="0">
                        <a:latin typeface="Cambria Math"/>
                        <a:ea typeface="Cambria Math"/>
                      </a:rPr>
                      <m:t>𝑎𝑛𝑑</m:t>
                    </m:r>
                    <m:r>
                      <a:rPr lang="de-DE" b="0" i="1" smtClean="0">
                        <a:latin typeface="Cambria Math"/>
                        <a:ea typeface="Cambria Math"/>
                      </a:rPr>
                      <m:t>     </m:t>
                    </m:r>
                    <m:acc>
                      <m:accPr>
                        <m:chr m:val="⃗"/>
                        <m:ctrlPr>
                          <a:rPr lang="de-DE" b="0" i="1" smtClean="0">
                            <a:latin typeface="Cambria Math" panose="02040503050406030204" pitchFamily="18" charset="0"/>
                            <a:ea typeface="Cambria Math"/>
                          </a:rPr>
                        </m:ctrlPr>
                      </m:accPr>
                      <m:e>
                        <m:r>
                          <a:rPr lang="de-DE" b="0" i="1" smtClean="0">
                            <a:latin typeface="Cambria Math"/>
                            <a:ea typeface="Cambria Math"/>
                          </a:rPr>
                          <m:t>𝑝</m:t>
                        </m:r>
                      </m:e>
                    </m:acc>
                    <m:r>
                      <a:rPr lang="de-DE" b="0" i="1" smtClean="0">
                        <a:latin typeface="Cambria Math"/>
                        <a:ea typeface="Cambria Math"/>
                      </a:rPr>
                      <m:t>→−</m:t>
                    </m:r>
                    <m:r>
                      <a:rPr lang="de-DE" b="0" i="1" smtClean="0">
                        <a:latin typeface="Cambria Math"/>
                        <a:ea typeface="Cambria Math"/>
                      </a:rPr>
                      <m:t>𝑖</m:t>
                    </m:r>
                    <m:acc>
                      <m:accPr>
                        <m:chr m:val="⃗"/>
                        <m:ctrlPr>
                          <a:rPr lang="de-DE" b="0" i="1" smtClean="0">
                            <a:latin typeface="Cambria Math" panose="02040503050406030204" pitchFamily="18" charset="0"/>
                            <a:ea typeface="Cambria Math"/>
                          </a:rPr>
                        </m:ctrlPr>
                      </m:accPr>
                      <m:e>
                        <m:r>
                          <a:rPr lang="de-DE" b="0" i="1" smtClean="0">
                            <a:latin typeface="Cambria Math"/>
                            <a:ea typeface="Cambria Math"/>
                          </a:rPr>
                          <m:t>𝛻</m:t>
                        </m:r>
                      </m:e>
                    </m:acc>
                  </m:oMath>
                </a14:m>
                <a:r>
                  <a:rPr lang="en-US" dirty="0"/>
                  <a:t> </a:t>
                </a:r>
              </a:p>
              <a:p>
                <a:endParaRPr lang="en-US" sz="1000" dirty="0"/>
              </a:p>
              <a:p>
                <a14:m>
                  <m:oMath xmlns:m="http://schemas.openxmlformats.org/officeDocument/2006/math">
                    <m:r>
                      <a:rPr lang="de-DE" b="0" i="1" smtClean="0">
                        <a:latin typeface="Cambria Math"/>
                      </a:rPr>
                      <m:t>−</m:t>
                    </m:r>
                    <m:f>
                      <m:fPr>
                        <m:ctrlPr>
                          <a:rPr lang="de-DE" b="0" i="1" smtClean="0">
                            <a:latin typeface="Cambria Math" panose="02040503050406030204" pitchFamily="18" charset="0"/>
                          </a:rPr>
                        </m:ctrlPr>
                      </m:fPr>
                      <m:num>
                        <m:r>
                          <a:rPr lang="de-DE" b="0" i="1" smtClean="0">
                            <a:latin typeface="Cambria Math"/>
                          </a:rPr>
                          <m:t>1</m:t>
                        </m:r>
                      </m:num>
                      <m:den>
                        <m:sSup>
                          <m:sSupPr>
                            <m:ctrlPr>
                              <a:rPr lang="de-DE" b="0" i="1" smtClean="0">
                                <a:latin typeface="Cambria Math" panose="02040503050406030204" pitchFamily="18" charset="0"/>
                              </a:rPr>
                            </m:ctrlPr>
                          </m:sSupPr>
                          <m:e>
                            <m:r>
                              <a:rPr lang="de-DE" b="0" i="1" smtClean="0">
                                <a:latin typeface="Cambria Math"/>
                              </a:rPr>
                              <m:t>𝑐</m:t>
                            </m:r>
                          </m:e>
                          <m:sup>
                            <m:r>
                              <a:rPr lang="de-DE" b="0" i="1" smtClean="0">
                                <a:latin typeface="Cambria Math"/>
                              </a:rPr>
                              <m:t>2</m:t>
                            </m:r>
                          </m:sup>
                        </m:sSup>
                      </m:den>
                    </m:f>
                    <m:f>
                      <m:fPr>
                        <m:ctrlPr>
                          <a:rPr lang="de-DE" b="0" i="1" smtClean="0">
                            <a:latin typeface="Cambria Math" panose="02040503050406030204" pitchFamily="18" charset="0"/>
                          </a:rPr>
                        </m:ctrlPr>
                      </m:fPr>
                      <m:num>
                        <m:sSup>
                          <m:sSupPr>
                            <m:ctrlPr>
                              <a:rPr lang="de-DE" b="0" i="1" smtClean="0">
                                <a:latin typeface="Cambria Math" panose="02040503050406030204" pitchFamily="18" charset="0"/>
                              </a:rPr>
                            </m:ctrlPr>
                          </m:sSupPr>
                          <m:e>
                            <m:r>
                              <a:rPr lang="de-DE" b="0" i="1" smtClean="0">
                                <a:latin typeface="Cambria Math"/>
                                <a:ea typeface="Cambria Math"/>
                              </a:rPr>
                              <m:t>𝜕</m:t>
                            </m:r>
                          </m:e>
                          <m:sup>
                            <m:r>
                              <a:rPr lang="de-DE" b="0" i="1" smtClean="0">
                                <a:latin typeface="Cambria Math"/>
                              </a:rPr>
                              <m:t>2</m:t>
                            </m:r>
                          </m:sup>
                        </m:sSup>
                      </m:num>
                      <m:den>
                        <m:sSup>
                          <m:sSupPr>
                            <m:ctrlPr>
                              <a:rPr lang="de-DE" b="0" i="1" smtClean="0">
                                <a:latin typeface="Cambria Math" panose="02040503050406030204" pitchFamily="18" charset="0"/>
                              </a:rPr>
                            </m:ctrlPr>
                          </m:sSupPr>
                          <m:e>
                            <m:r>
                              <a:rPr lang="de-DE" b="0" i="1" smtClean="0">
                                <a:latin typeface="Cambria Math"/>
                                <a:ea typeface="Cambria Math"/>
                              </a:rPr>
                              <m:t>𝜕</m:t>
                            </m:r>
                            <m:r>
                              <a:rPr lang="de-DE" b="0" i="1" smtClean="0">
                                <a:latin typeface="Cambria Math"/>
                                <a:ea typeface="Cambria Math"/>
                              </a:rPr>
                              <m:t>𝑡</m:t>
                            </m:r>
                          </m:e>
                          <m:sup>
                            <m:r>
                              <a:rPr lang="de-DE" b="0" i="1" smtClean="0">
                                <a:latin typeface="Cambria Math"/>
                              </a:rPr>
                              <m:t>2</m:t>
                            </m:r>
                          </m:sup>
                        </m:sSup>
                      </m:den>
                    </m:f>
                    <m:r>
                      <a:rPr lang="de-DE" b="0" i="1" smtClean="0">
                        <a:latin typeface="Cambria Math"/>
                        <a:ea typeface="Cambria Math"/>
                      </a:rPr>
                      <m:t>𝜙</m:t>
                    </m:r>
                    <m:r>
                      <a:rPr lang="de-DE" b="0" i="1" smtClean="0">
                        <a:latin typeface="Cambria Math"/>
                        <a:ea typeface="Cambria Math"/>
                      </a:rPr>
                      <m:t>=−</m:t>
                    </m:r>
                    <m:sSup>
                      <m:sSupPr>
                        <m:ctrlPr>
                          <a:rPr lang="de-DE" b="0" i="1" smtClean="0">
                            <a:latin typeface="Cambria Math" panose="02040503050406030204" pitchFamily="18" charset="0"/>
                            <a:ea typeface="Cambria Math"/>
                          </a:rPr>
                        </m:ctrlPr>
                      </m:sSupPr>
                      <m:e>
                        <m:r>
                          <a:rPr lang="de-DE" b="0" i="1" smtClean="0">
                            <a:latin typeface="Cambria Math"/>
                            <a:ea typeface="Cambria Math"/>
                          </a:rPr>
                          <m:t>𝛻</m:t>
                        </m:r>
                      </m:e>
                      <m:sup>
                        <m:r>
                          <a:rPr lang="de-DE" b="0" i="1" smtClean="0">
                            <a:latin typeface="Cambria Math"/>
                            <a:ea typeface="Cambria Math"/>
                          </a:rPr>
                          <m:t>2</m:t>
                        </m:r>
                      </m:sup>
                    </m:sSup>
                    <m:r>
                      <a:rPr lang="de-DE" i="1">
                        <a:latin typeface="Cambria Math"/>
                        <a:ea typeface="Cambria Math"/>
                      </a:rPr>
                      <m:t>𝜙</m:t>
                    </m:r>
                    <m:r>
                      <a:rPr lang="de-DE" b="0" i="1" smtClean="0">
                        <a:latin typeface="Cambria Math"/>
                        <a:ea typeface="Cambria Math"/>
                      </a:rPr>
                      <m:t>+</m:t>
                    </m:r>
                    <m:f>
                      <m:fPr>
                        <m:ctrlPr>
                          <a:rPr lang="de-DE" b="0" i="1" smtClean="0">
                            <a:latin typeface="Cambria Math" panose="02040503050406030204" pitchFamily="18" charset="0"/>
                            <a:ea typeface="Cambria Math"/>
                          </a:rPr>
                        </m:ctrlPr>
                      </m:fPr>
                      <m:num>
                        <m:sSup>
                          <m:sSupPr>
                            <m:ctrlPr>
                              <a:rPr lang="de-DE" b="0" i="1" smtClean="0">
                                <a:latin typeface="Cambria Math" panose="02040503050406030204" pitchFamily="18" charset="0"/>
                                <a:ea typeface="Cambria Math"/>
                              </a:rPr>
                            </m:ctrlPr>
                          </m:sSupPr>
                          <m:e>
                            <m:r>
                              <a:rPr lang="de-DE" b="0" i="1" smtClean="0">
                                <a:latin typeface="Cambria Math"/>
                                <a:ea typeface="Cambria Math"/>
                              </a:rPr>
                              <m:t>𝑚</m:t>
                            </m:r>
                          </m:e>
                          <m:sup>
                            <m:r>
                              <a:rPr lang="de-DE" b="0" i="1" smtClean="0">
                                <a:latin typeface="Cambria Math"/>
                                <a:ea typeface="Cambria Math"/>
                              </a:rPr>
                              <m:t>2</m:t>
                            </m:r>
                          </m:sup>
                        </m:sSup>
                        <m:sSup>
                          <m:sSupPr>
                            <m:ctrlPr>
                              <a:rPr lang="de-DE" b="0" i="1" smtClean="0">
                                <a:latin typeface="Cambria Math" panose="02040503050406030204" pitchFamily="18" charset="0"/>
                                <a:ea typeface="Cambria Math"/>
                              </a:rPr>
                            </m:ctrlPr>
                          </m:sSupPr>
                          <m:e>
                            <m:r>
                              <a:rPr lang="de-DE" b="0" i="1" smtClean="0">
                                <a:latin typeface="Cambria Math"/>
                                <a:ea typeface="Cambria Math"/>
                              </a:rPr>
                              <m:t>𝑐</m:t>
                            </m:r>
                          </m:e>
                          <m:sup>
                            <m:r>
                              <a:rPr lang="de-DE" b="0" i="1" smtClean="0">
                                <a:latin typeface="Cambria Math"/>
                                <a:ea typeface="Cambria Math"/>
                              </a:rPr>
                              <m:t>2</m:t>
                            </m:r>
                          </m:sup>
                        </m:sSup>
                      </m:num>
                      <m:den>
                        <m:sSup>
                          <m:sSupPr>
                            <m:ctrlPr>
                              <a:rPr lang="de-DE" b="0" i="1" smtClean="0">
                                <a:latin typeface="Cambria Math" panose="02040503050406030204" pitchFamily="18" charset="0"/>
                                <a:ea typeface="Cambria Math"/>
                              </a:rPr>
                            </m:ctrlPr>
                          </m:sSupPr>
                          <m:e>
                            <m:r>
                              <a:rPr lang="de-DE" b="0" i="1" smtClean="0">
                                <a:latin typeface="Cambria Math"/>
                                <a:ea typeface="Cambria Math"/>
                              </a:rPr>
                              <m:t>ℏ</m:t>
                            </m:r>
                          </m:e>
                          <m:sup>
                            <m:r>
                              <a:rPr lang="de-DE" b="0" i="1" smtClean="0">
                                <a:latin typeface="Cambria Math"/>
                                <a:ea typeface="Cambria Math"/>
                              </a:rPr>
                              <m:t>2</m:t>
                            </m:r>
                          </m:sup>
                        </m:sSup>
                      </m:den>
                    </m:f>
                    <m:r>
                      <a:rPr lang="de-DE" b="0" i="1" smtClean="0">
                        <a:latin typeface="Cambria Math"/>
                        <a:ea typeface="Cambria Math"/>
                      </a:rPr>
                      <m:t>𝜙</m:t>
                    </m:r>
                  </m:oMath>
                </a14:m>
                <a:r>
                  <a:rPr lang="en-US" dirty="0"/>
                  <a:t> </a:t>
                </a:r>
              </a:p>
            </p:txBody>
          </p:sp>
        </mc:Choice>
        <mc:Fallback xmlns="">
          <p:sp>
            <p:nvSpPr>
              <p:cNvPr id="6" name="Textfeld 5"/>
              <p:cNvSpPr txBox="1">
                <a:spLocks noRot="1" noChangeAspect="1" noMove="1" noResize="1" noEditPoints="1" noAdjustHandles="1" noChangeArrowheads="1" noChangeShapeType="1" noTextEdit="1"/>
              </p:cNvSpPr>
              <p:nvPr/>
            </p:nvSpPr>
            <p:spPr>
              <a:xfrm>
                <a:off x="5400000" y="1080000"/>
                <a:ext cx="2942344" cy="1670400"/>
              </a:xfrm>
              <a:prstGeom prst="rect">
                <a:avLst/>
              </a:prstGeom>
              <a:blipFill rotWithShape="1">
                <a:blip r:embed="rId3"/>
                <a:stretch>
                  <a:fillRect/>
                </a:stretch>
              </a:blipFill>
              <a:ln>
                <a:solidFill>
                  <a:srgbClr val="FF0000"/>
                </a:solidFill>
              </a:ln>
            </p:spPr>
            <p:txBody>
              <a:bodyPr/>
              <a:lstStyle/>
              <a:p>
                <a:r>
                  <a:rPr lang="en-US">
                    <a:noFill/>
                  </a:rPr>
                  <a:t> </a:t>
                </a:r>
              </a:p>
            </p:txBody>
          </p:sp>
        </mc:Fallback>
      </mc:AlternateContent>
      <p:sp>
        <p:nvSpPr>
          <p:cNvPr id="8" name="Textfeld 7"/>
          <p:cNvSpPr txBox="1"/>
          <p:nvPr/>
        </p:nvSpPr>
        <p:spPr>
          <a:xfrm>
            <a:off x="5400000" y="720000"/>
            <a:ext cx="1181734" cy="338554"/>
          </a:xfrm>
          <a:prstGeom prst="rect">
            <a:avLst/>
          </a:prstGeom>
          <a:noFill/>
        </p:spPr>
        <p:txBody>
          <a:bodyPr wrap="none" rtlCol="0">
            <a:spAutoFit/>
          </a:bodyPr>
          <a:lstStyle/>
          <a:p>
            <a:r>
              <a:rPr lang="en-US" sz="1600" u="sng" dirty="0">
                <a:latin typeface="Times New Roman" panose="02020603050405020304" pitchFamily="18" charset="0"/>
                <a:cs typeface="Times New Roman" panose="02020603050405020304" pitchFamily="18" charset="0"/>
              </a:rPr>
              <a:t>Relativistic:</a:t>
            </a:r>
          </a:p>
        </p:txBody>
      </p:sp>
      <p:sp>
        <p:nvSpPr>
          <p:cNvPr id="7" name="Textfeld 6"/>
          <p:cNvSpPr txBox="1"/>
          <p:nvPr/>
        </p:nvSpPr>
        <p:spPr>
          <a:xfrm>
            <a:off x="360000" y="3154448"/>
            <a:ext cx="4932080"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Unlike the Schrödinger equation, the </a:t>
            </a:r>
            <a:r>
              <a:rPr lang="en-US" sz="1200" dirty="0">
                <a:solidFill>
                  <a:srgbClr val="FF0000"/>
                </a:solidFill>
                <a:latin typeface="Times New Roman" panose="02020603050405020304" pitchFamily="18" charset="0"/>
                <a:cs typeface="Times New Roman" panose="02020603050405020304" pitchFamily="18" charset="0"/>
              </a:rPr>
              <a:t>Klein-</a:t>
            </a:r>
            <a:r>
              <a:rPr lang="en-US" sz="1200" dirty="0" err="1">
                <a:solidFill>
                  <a:srgbClr val="FF0000"/>
                </a:solidFill>
                <a:latin typeface="Times New Roman" panose="02020603050405020304" pitchFamily="18" charset="0"/>
                <a:cs typeface="Times New Roman" panose="02020603050405020304" pitchFamily="18" charset="0"/>
              </a:rPr>
              <a:t>Gordan</a:t>
            </a:r>
            <a:r>
              <a:rPr lang="en-US" sz="1200" dirty="0">
                <a:solidFill>
                  <a:srgbClr val="FF0000"/>
                </a:solidFill>
                <a:latin typeface="Times New Roman" panose="02020603050405020304" pitchFamily="18" charset="0"/>
                <a:cs typeface="Times New Roman" panose="02020603050405020304" pitchFamily="18" charset="0"/>
              </a:rPr>
              <a:t> equation </a:t>
            </a:r>
            <a:r>
              <a:rPr lang="en-US" sz="1200" dirty="0">
                <a:latin typeface="Times New Roman" panose="02020603050405020304" pitchFamily="18" charset="0"/>
                <a:cs typeface="Times New Roman" panose="02020603050405020304" pitchFamily="18" charset="0"/>
              </a:rPr>
              <a:t>does not contain factor </a:t>
            </a:r>
            <a:r>
              <a:rPr lang="en-US" sz="1200" b="1" i="1" dirty="0" err="1">
                <a:solidFill>
                  <a:srgbClr val="FF0000"/>
                </a:solidFill>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Consequently, it can have both real and complex solutions.</a:t>
            </a:r>
          </a:p>
        </p:txBody>
      </p:sp>
      <mc:AlternateContent xmlns:mc="http://schemas.openxmlformats.org/markup-compatibility/2006" xmlns:a14="http://schemas.microsoft.com/office/drawing/2010/main">
        <mc:Choice Requires="a14">
          <p:sp>
            <p:nvSpPr>
              <p:cNvPr id="10" name="Textfeld 9"/>
              <p:cNvSpPr txBox="1"/>
              <p:nvPr/>
            </p:nvSpPr>
            <p:spPr>
              <a:xfrm>
                <a:off x="3060000" y="3780000"/>
                <a:ext cx="2466040" cy="800219"/>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plane waves:</a:t>
                </a:r>
              </a:p>
              <a:p>
                <a:endParaRPr lang="en-US" sz="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satisfies the dispersion relation </a:t>
                </a:r>
                <a14:m>
                  <m:oMath xmlns:m="http://schemas.openxmlformats.org/officeDocument/2006/math">
                    <m:sSup>
                      <m:sSupPr>
                        <m:ctrlPr>
                          <a:rPr lang="en-US" sz="1400" i="1" smtClean="0">
                            <a:latin typeface="Cambria Math" panose="02040503050406030204" pitchFamily="18" charset="0"/>
                          </a:rPr>
                        </m:ctrlPr>
                      </m:sSupPr>
                      <m:e>
                        <m:r>
                          <a:rPr lang="de-DE" sz="1400" b="0" i="1" smtClean="0">
                            <a:latin typeface="Cambria Math"/>
                          </a:rPr>
                          <m:t>𝐸</m:t>
                        </m:r>
                      </m:e>
                      <m:sup>
                        <m:r>
                          <a:rPr lang="de-DE" sz="1400" b="0" i="1" smtClean="0">
                            <a:latin typeface="Cambria Math"/>
                          </a:rPr>
                          <m:t>2</m:t>
                        </m:r>
                      </m:sup>
                    </m:sSup>
                    <m:r>
                      <a:rPr lang="de-DE" sz="1400" b="0" i="1" smtClean="0">
                        <a:latin typeface="Cambria Math"/>
                      </a:rPr>
                      <m:t>=</m:t>
                    </m:r>
                    <m:sSup>
                      <m:sSupPr>
                        <m:ctrlPr>
                          <a:rPr lang="de-DE" sz="1400" b="0" i="1" smtClean="0">
                            <a:latin typeface="Cambria Math" panose="02040503050406030204" pitchFamily="18" charset="0"/>
                          </a:rPr>
                        </m:ctrlPr>
                      </m:sSupPr>
                      <m:e>
                        <m:r>
                          <a:rPr lang="de-DE" sz="1400" b="0" i="1" smtClean="0">
                            <a:latin typeface="Cambria Math"/>
                          </a:rPr>
                          <m:t>𝑝</m:t>
                        </m:r>
                      </m:e>
                      <m:sup>
                        <m:r>
                          <a:rPr lang="de-DE" sz="1400" b="0" i="1" smtClean="0">
                            <a:latin typeface="Cambria Math"/>
                          </a:rPr>
                          <m:t>2</m:t>
                        </m:r>
                      </m:sup>
                    </m:sSup>
                    <m:r>
                      <a:rPr lang="de-DE" sz="1400" b="0" i="1" smtClean="0">
                        <a:latin typeface="Cambria Math"/>
                      </a:rPr>
                      <m:t>+</m:t>
                    </m:r>
                    <m:sSup>
                      <m:sSupPr>
                        <m:ctrlPr>
                          <a:rPr lang="de-DE" sz="1400" b="0" i="1" smtClean="0">
                            <a:latin typeface="Cambria Math" panose="02040503050406030204" pitchFamily="18" charset="0"/>
                          </a:rPr>
                        </m:ctrlPr>
                      </m:sSupPr>
                      <m:e>
                        <m:r>
                          <a:rPr lang="de-DE" sz="1400" b="0" i="1" smtClean="0">
                            <a:latin typeface="Cambria Math"/>
                          </a:rPr>
                          <m:t>𝑚</m:t>
                        </m:r>
                      </m:e>
                      <m:sup>
                        <m:r>
                          <a:rPr lang="de-DE" sz="1400" b="0" i="1" smtClean="0">
                            <a:latin typeface="Cambria Math"/>
                          </a:rPr>
                          <m:t>2</m:t>
                        </m:r>
                      </m:sup>
                    </m:sSup>
                  </m:oMath>
                </a14:m>
                <a:endParaRPr lang="en-US" sz="1400" dirty="0"/>
              </a:p>
            </p:txBody>
          </p:sp>
        </mc:Choice>
        <mc:Fallback xmlns="">
          <p:sp>
            <p:nvSpPr>
              <p:cNvPr id="10" name="Textfeld 9"/>
              <p:cNvSpPr txBox="1">
                <a:spLocks noRot="1" noChangeAspect="1" noMove="1" noResize="1" noEditPoints="1" noAdjustHandles="1" noChangeArrowheads="1" noChangeShapeType="1" noTextEdit="1"/>
              </p:cNvSpPr>
              <p:nvPr/>
            </p:nvSpPr>
            <p:spPr>
              <a:xfrm>
                <a:off x="3060000" y="3780000"/>
                <a:ext cx="2466040" cy="800219"/>
              </a:xfrm>
              <a:prstGeom prst="rect">
                <a:avLst/>
              </a:prstGeom>
              <a:blipFill>
                <a:blip r:embed="rId4"/>
                <a:stretch>
                  <a:fillRect l="-741" t="-1527" b="-763"/>
                </a:stretch>
              </a:blipFill>
            </p:spPr>
            <p:txBody>
              <a:bodyPr/>
              <a:lstStyle/>
              <a:p>
                <a:r>
                  <a:rPr lang="en-US">
                    <a:noFill/>
                  </a:rPr>
                  <a:t> </a:t>
                </a:r>
              </a:p>
            </p:txBody>
          </p:sp>
        </mc:Fallback>
      </mc:AlternateContent>
      <p:sp>
        <p:nvSpPr>
          <p:cNvPr id="16" name="Textfeld 15"/>
          <p:cNvSpPr txBox="1"/>
          <p:nvPr/>
        </p:nvSpPr>
        <p:spPr>
          <a:xfrm>
            <a:off x="3060000" y="4860000"/>
            <a:ext cx="2340000" cy="800219"/>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continuity equation:</a:t>
            </a:r>
          </a:p>
          <a:p>
            <a:endParaRPr lang="en-US" sz="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The factor </a:t>
            </a:r>
            <a:r>
              <a:rPr lang="en-US" sz="1400" b="1" i="1" dirty="0" err="1">
                <a:solidFill>
                  <a:srgbClr val="FF0000"/>
                </a:solidFill>
                <a:latin typeface="Times New Roman" panose="02020603050405020304" pitchFamily="18" charset="0"/>
                <a:cs typeface="Times New Roman" panose="02020603050405020304" pitchFamily="18" charset="0"/>
              </a:rPr>
              <a:t>i</a:t>
            </a:r>
            <a:r>
              <a:rPr lang="en-US" sz="1400" dirty="0">
                <a:latin typeface="Times New Roman" panose="02020603050405020304" pitchFamily="18" charset="0"/>
                <a:cs typeface="Times New Roman" panose="02020603050405020304" pitchFamily="18" charset="0"/>
              </a:rPr>
              <a:t> is introduced to make the density real</a:t>
            </a:r>
          </a:p>
        </p:txBody>
      </p:sp>
      <p:sp>
        <p:nvSpPr>
          <p:cNvPr id="20" name="Textfeld 19"/>
          <p:cNvSpPr txBox="1"/>
          <p:nvPr/>
        </p:nvSpPr>
        <p:spPr>
          <a:xfrm>
            <a:off x="6516000" y="2772000"/>
            <a:ext cx="1854995" cy="307777"/>
          </a:xfrm>
          <a:prstGeom prst="rect">
            <a:avLst/>
          </a:prstGeom>
          <a:noFill/>
        </p:spPr>
        <p:txBody>
          <a:bodyPr wrap="none" rtlCol="0">
            <a:spAutoFit/>
          </a:bodyPr>
          <a:lstStyle/>
          <a:p>
            <a:r>
              <a:rPr lang="en-US" sz="1400" u="sng" dirty="0">
                <a:solidFill>
                  <a:srgbClr val="FF0000"/>
                </a:solidFill>
                <a:latin typeface="Times New Roman" panose="02020603050405020304" pitchFamily="18" charset="0"/>
                <a:cs typeface="Times New Roman" panose="02020603050405020304" pitchFamily="18" charset="0"/>
              </a:rPr>
              <a:t>Klein-Gordon equation</a:t>
            </a:r>
          </a:p>
        </p:txBody>
      </p:sp>
      <mc:AlternateContent xmlns:mc="http://schemas.openxmlformats.org/markup-compatibility/2006" xmlns:a14="http://schemas.microsoft.com/office/drawing/2010/main">
        <mc:Choice Requires="a14">
          <p:sp>
            <p:nvSpPr>
              <p:cNvPr id="11" name="Textfeld 10"/>
              <p:cNvSpPr txBox="1"/>
              <p:nvPr/>
            </p:nvSpPr>
            <p:spPr>
              <a:xfrm>
                <a:off x="5400000" y="3060000"/>
                <a:ext cx="2830005" cy="6505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1600" i="1" smtClean="0">
                              <a:solidFill>
                                <a:srgbClr val="FF0000"/>
                              </a:solidFill>
                              <a:latin typeface="Cambria Math" panose="02040503050406030204" pitchFamily="18" charset="0"/>
                            </a:rPr>
                          </m:ctrlPr>
                        </m:dPr>
                        <m:e>
                          <m:f>
                            <m:fPr>
                              <m:ctrlPr>
                                <a:rPr lang="en-US" sz="1600" i="1" smtClean="0">
                                  <a:solidFill>
                                    <a:srgbClr val="FF0000"/>
                                  </a:solidFill>
                                  <a:latin typeface="Cambria Math" panose="02040503050406030204" pitchFamily="18" charset="0"/>
                                </a:rPr>
                              </m:ctrlPr>
                            </m:fPr>
                            <m:num>
                              <m:r>
                                <a:rPr lang="de-DE" sz="1600" b="0" i="1" smtClean="0">
                                  <a:solidFill>
                                    <a:srgbClr val="FF0000"/>
                                  </a:solidFill>
                                  <a:latin typeface="Cambria Math"/>
                                </a:rPr>
                                <m:t>1</m:t>
                              </m:r>
                            </m:num>
                            <m:den>
                              <m:sSup>
                                <m:sSupPr>
                                  <m:ctrlPr>
                                    <a:rPr lang="en-US" sz="1600" i="1" smtClean="0">
                                      <a:solidFill>
                                        <a:srgbClr val="FF0000"/>
                                      </a:solidFill>
                                      <a:latin typeface="Cambria Math" panose="02040503050406030204" pitchFamily="18" charset="0"/>
                                    </a:rPr>
                                  </m:ctrlPr>
                                </m:sSupPr>
                                <m:e>
                                  <m:r>
                                    <a:rPr lang="de-DE" sz="1600" b="0" i="1" smtClean="0">
                                      <a:solidFill>
                                        <a:srgbClr val="FF0000"/>
                                      </a:solidFill>
                                      <a:latin typeface="Cambria Math"/>
                                    </a:rPr>
                                    <m:t>𝑐</m:t>
                                  </m:r>
                                </m:e>
                                <m:sup>
                                  <m:r>
                                    <a:rPr lang="de-DE" sz="1600" b="0" i="1" smtClean="0">
                                      <a:solidFill>
                                        <a:srgbClr val="FF0000"/>
                                      </a:solidFill>
                                      <a:latin typeface="Cambria Math"/>
                                    </a:rPr>
                                    <m:t>2</m:t>
                                  </m:r>
                                </m:sup>
                              </m:sSup>
                            </m:den>
                          </m:f>
                          <m:f>
                            <m:fPr>
                              <m:ctrlPr>
                                <a:rPr lang="en-US" sz="1600" i="1" smtClean="0">
                                  <a:solidFill>
                                    <a:srgbClr val="FF0000"/>
                                  </a:solidFill>
                                  <a:latin typeface="Cambria Math" panose="02040503050406030204" pitchFamily="18" charset="0"/>
                                </a:rPr>
                              </m:ctrlPr>
                            </m:fPr>
                            <m:num>
                              <m:sSup>
                                <m:sSupPr>
                                  <m:ctrlPr>
                                    <a:rPr lang="en-US" sz="1600" i="1" smtClean="0">
                                      <a:solidFill>
                                        <a:srgbClr val="FF0000"/>
                                      </a:solidFill>
                                      <a:latin typeface="Cambria Math" panose="02040503050406030204" pitchFamily="18" charset="0"/>
                                    </a:rPr>
                                  </m:ctrlPr>
                                </m:sSupPr>
                                <m:e>
                                  <m:r>
                                    <a:rPr lang="en-US" sz="1600" i="1" smtClean="0">
                                      <a:solidFill>
                                        <a:srgbClr val="FF0000"/>
                                      </a:solidFill>
                                      <a:latin typeface="Cambria Math"/>
                                      <a:ea typeface="Cambria Math"/>
                                    </a:rPr>
                                    <m:t>𝜕</m:t>
                                  </m:r>
                                </m:e>
                                <m:sup>
                                  <m:r>
                                    <a:rPr lang="de-DE" sz="1600" b="0" i="1" smtClean="0">
                                      <a:solidFill>
                                        <a:srgbClr val="FF0000"/>
                                      </a:solidFill>
                                      <a:latin typeface="Cambria Math"/>
                                    </a:rPr>
                                    <m:t>2</m:t>
                                  </m:r>
                                </m:sup>
                              </m:sSup>
                            </m:num>
                            <m:den>
                              <m:sSup>
                                <m:sSupPr>
                                  <m:ctrlPr>
                                    <a:rPr lang="en-US" sz="1600" i="1" smtClean="0">
                                      <a:solidFill>
                                        <a:srgbClr val="FF0000"/>
                                      </a:solidFill>
                                      <a:latin typeface="Cambria Math" panose="02040503050406030204" pitchFamily="18" charset="0"/>
                                    </a:rPr>
                                  </m:ctrlPr>
                                </m:sSupPr>
                                <m:e>
                                  <m:r>
                                    <a:rPr lang="en-US" sz="1600" i="1" smtClean="0">
                                      <a:solidFill>
                                        <a:srgbClr val="FF0000"/>
                                      </a:solidFill>
                                      <a:latin typeface="Cambria Math"/>
                                      <a:ea typeface="Cambria Math"/>
                                    </a:rPr>
                                    <m:t>𝜕</m:t>
                                  </m:r>
                                  <m:r>
                                    <a:rPr lang="de-DE" sz="1600" b="0" i="1" smtClean="0">
                                      <a:solidFill>
                                        <a:srgbClr val="FF0000"/>
                                      </a:solidFill>
                                      <a:latin typeface="Cambria Math"/>
                                      <a:ea typeface="Cambria Math"/>
                                    </a:rPr>
                                    <m:t>𝑡</m:t>
                                  </m:r>
                                </m:e>
                                <m:sup>
                                  <m:r>
                                    <a:rPr lang="de-DE" sz="1600" b="0" i="1" smtClean="0">
                                      <a:solidFill>
                                        <a:srgbClr val="FF0000"/>
                                      </a:solidFill>
                                      <a:latin typeface="Cambria Math"/>
                                    </a:rPr>
                                    <m:t>2</m:t>
                                  </m:r>
                                </m:sup>
                              </m:sSup>
                            </m:den>
                          </m:f>
                          <m:r>
                            <a:rPr lang="de-DE" sz="1600" b="0" i="1" smtClean="0">
                              <a:solidFill>
                                <a:srgbClr val="FF0000"/>
                              </a:solidFill>
                              <a:latin typeface="Cambria Math"/>
                            </a:rPr>
                            <m:t>−</m:t>
                          </m:r>
                          <m:sSup>
                            <m:sSupPr>
                              <m:ctrlPr>
                                <a:rPr lang="de-DE" sz="1600" b="0" i="1" smtClean="0">
                                  <a:solidFill>
                                    <a:srgbClr val="FF0000"/>
                                  </a:solidFill>
                                  <a:latin typeface="Cambria Math" panose="02040503050406030204" pitchFamily="18" charset="0"/>
                                </a:rPr>
                              </m:ctrlPr>
                            </m:sSupPr>
                            <m:e>
                              <m:r>
                                <a:rPr lang="de-DE" sz="1600" b="0" i="1" smtClean="0">
                                  <a:solidFill>
                                    <a:srgbClr val="FF0000"/>
                                  </a:solidFill>
                                  <a:latin typeface="Cambria Math"/>
                                  <a:ea typeface="Cambria Math"/>
                                </a:rPr>
                                <m:t>𝛻</m:t>
                              </m:r>
                            </m:e>
                            <m:sup>
                              <m:r>
                                <a:rPr lang="de-DE" sz="1600" b="0" i="1" smtClean="0">
                                  <a:solidFill>
                                    <a:srgbClr val="FF0000"/>
                                  </a:solidFill>
                                  <a:latin typeface="Cambria Math"/>
                                </a:rPr>
                                <m:t>2</m:t>
                              </m:r>
                            </m:sup>
                          </m:sSup>
                          <m:r>
                            <a:rPr lang="de-DE" sz="1600" b="0" i="1" smtClean="0">
                              <a:solidFill>
                                <a:srgbClr val="FF0000"/>
                              </a:solidFill>
                              <a:latin typeface="Cambria Math"/>
                            </a:rPr>
                            <m:t>+</m:t>
                          </m:r>
                          <m:sSup>
                            <m:sSupPr>
                              <m:ctrlPr>
                                <a:rPr lang="de-DE" sz="1600" b="0" i="1" smtClean="0">
                                  <a:solidFill>
                                    <a:srgbClr val="FF0000"/>
                                  </a:solidFill>
                                  <a:latin typeface="Cambria Math" panose="02040503050406030204" pitchFamily="18" charset="0"/>
                                </a:rPr>
                              </m:ctrlPr>
                            </m:sSupPr>
                            <m:e>
                              <m:r>
                                <a:rPr lang="de-DE" sz="1600" b="0" i="1" smtClean="0">
                                  <a:solidFill>
                                    <a:srgbClr val="FF0000"/>
                                  </a:solidFill>
                                  <a:latin typeface="Cambria Math"/>
                                </a:rPr>
                                <m:t>𝑚</m:t>
                              </m:r>
                            </m:e>
                            <m:sup>
                              <m:r>
                                <a:rPr lang="de-DE" sz="1600" b="0" i="1" smtClean="0">
                                  <a:solidFill>
                                    <a:srgbClr val="FF0000"/>
                                  </a:solidFill>
                                  <a:latin typeface="Cambria Math"/>
                                </a:rPr>
                                <m:t>2</m:t>
                              </m:r>
                            </m:sup>
                          </m:sSup>
                        </m:e>
                      </m:d>
                      <m:r>
                        <a:rPr lang="en-US" sz="1600" i="1" smtClean="0">
                          <a:solidFill>
                            <a:srgbClr val="FF0000"/>
                          </a:solidFill>
                          <a:latin typeface="Cambria Math"/>
                          <a:ea typeface="Cambria Math"/>
                        </a:rPr>
                        <m:t>𝜙</m:t>
                      </m:r>
                      <m:d>
                        <m:dPr>
                          <m:ctrlPr>
                            <a:rPr lang="en-US" sz="1600" i="1" smtClean="0">
                              <a:solidFill>
                                <a:srgbClr val="FF0000"/>
                              </a:solidFill>
                              <a:latin typeface="Cambria Math" panose="02040503050406030204" pitchFamily="18" charset="0"/>
                              <a:ea typeface="Cambria Math"/>
                            </a:rPr>
                          </m:ctrlPr>
                        </m:dPr>
                        <m:e>
                          <m:r>
                            <a:rPr lang="de-DE" sz="1600" b="0" i="1" smtClean="0">
                              <a:solidFill>
                                <a:srgbClr val="FF0000"/>
                              </a:solidFill>
                              <a:latin typeface="Cambria Math"/>
                              <a:ea typeface="Cambria Math"/>
                            </a:rPr>
                            <m:t>𝑥</m:t>
                          </m:r>
                        </m:e>
                      </m:d>
                      <m:r>
                        <a:rPr lang="de-DE" sz="1600" b="0" i="1" smtClean="0">
                          <a:solidFill>
                            <a:srgbClr val="FF0000"/>
                          </a:solidFill>
                          <a:latin typeface="Cambria Math"/>
                          <a:ea typeface="Cambria Math"/>
                        </a:rPr>
                        <m:t>=0</m:t>
                      </m:r>
                    </m:oMath>
                  </m:oMathPara>
                </a14:m>
                <a:endParaRPr lang="en-US" sz="1600" dirty="0">
                  <a:solidFill>
                    <a:srgbClr val="FF0000"/>
                  </a:solidFill>
                </a:endParaRPr>
              </a:p>
            </p:txBody>
          </p:sp>
        </mc:Choice>
        <mc:Fallback xmlns="">
          <p:sp>
            <p:nvSpPr>
              <p:cNvPr id="11" name="Textfeld 10"/>
              <p:cNvSpPr txBox="1">
                <a:spLocks noRot="1" noChangeAspect="1" noMove="1" noResize="1" noEditPoints="1" noAdjustHandles="1" noChangeArrowheads="1" noChangeShapeType="1" noTextEdit="1"/>
              </p:cNvSpPr>
              <p:nvPr/>
            </p:nvSpPr>
            <p:spPr>
              <a:xfrm>
                <a:off x="5400000" y="3060000"/>
                <a:ext cx="2830005" cy="650563"/>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feld 12"/>
              <p:cNvSpPr txBox="1"/>
              <p:nvPr/>
            </p:nvSpPr>
            <p:spPr>
              <a:xfrm>
                <a:off x="5400000" y="3752331"/>
                <a:ext cx="2907911" cy="36311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smtClean="0">
                          <a:solidFill>
                            <a:srgbClr val="FF0000"/>
                          </a:solidFill>
                          <a:latin typeface="Cambria Math"/>
                          <a:ea typeface="Cambria Math"/>
                        </a:rPr>
                        <m:t>𝜙</m:t>
                      </m:r>
                      <m:d>
                        <m:dPr>
                          <m:ctrlPr>
                            <a:rPr lang="en-US" sz="1600" i="1" smtClean="0">
                              <a:solidFill>
                                <a:srgbClr val="FF0000"/>
                              </a:solidFill>
                              <a:latin typeface="Cambria Math" panose="02040503050406030204" pitchFamily="18" charset="0"/>
                              <a:ea typeface="Cambria Math"/>
                            </a:rPr>
                          </m:ctrlPr>
                        </m:dPr>
                        <m:e>
                          <m:r>
                            <a:rPr lang="de-DE" sz="1600" b="0" i="1" smtClean="0">
                              <a:solidFill>
                                <a:srgbClr val="FF0000"/>
                              </a:solidFill>
                              <a:latin typeface="Cambria Math"/>
                              <a:ea typeface="Cambria Math"/>
                            </a:rPr>
                            <m:t>𝑥</m:t>
                          </m:r>
                        </m:e>
                      </m:d>
                      <m:r>
                        <a:rPr lang="de-DE" sz="1600" b="0" i="1" smtClean="0">
                          <a:solidFill>
                            <a:srgbClr val="FF0000"/>
                          </a:solidFill>
                          <a:latin typeface="Cambria Math"/>
                          <a:ea typeface="Cambria Math"/>
                        </a:rPr>
                        <m:t>=</m:t>
                      </m:r>
                      <m:r>
                        <a:rPr lang="de-DE" sz="1600" b="0" i="1" smtClean="0">
                          <a:solidFill>
                            <a:srgbClr val="FF0000"/>
                          </a:solidFill>
                          <a:latin typeface="Cambria Math"/>
                          <a:ea typeface="Cambria Math"/>
                        </a:rPr>
                        <m:t>𝑁</m:t>
                      </m:r>
                      <m:sSup>
                        <m:sSupPr>
                          <m:ctrlPr>
                            <a:rPr lang="de-DE" sz="1600" b="0" i="1" smtClean="0">
                              <a:solidFill>
                                <a:srgbClr val="FF0000"/>
                              </a:solidFill>
                              <a:latin typeface="Cambria Math" panose="02040503050406030204" pitchFamily="18" charset="0"/>
                              <a:ea typeface="Cambria Math"/>
                            </a:rPr>
                          </m:ctrlPr>
                        </m:sSupPr>
                        <m:e>
                          <m:r>
                            <a:rPr lang="de-DE" sz="1600" b="0" i="1" smtClean="0">
                              <a:solidFill>
                                <a:srgbClr val="FF0000"/>
                              </a:solidFill>
                              <a:latin typeface="Cambria Math"/>
                              <a:ea typeface="Cambria Math"/>
                            </a:rPr>
                            <m:t>𝑒</m:t>
                          </m:r>
                        </m:e>
                        <m:sup>
                          <m:r>
                            <a:rPr lang="de-DE" sz="1600" b="0" i="1" smtClean="0">
                              <a:solidFill>
                                <a:srgbClr val="FF0000"/>
                              </a:solidFill>
                              <a:latin typeface="Cambria Math"/>
                              <a:ea typeface="Cambria Math"/>
                            </a:rPr>
                            <m:t>𝑖</m:t>
                          </m:r>
                          <m:d>
                            <m:dPr>
                              <m:ctrlPr>
                                <a:rPr lang="de-DE" sz="1600" b="0" i="1" smtClean="0">
                                  <a:solidFill>
                                    <a:srgbClr val="FF0000"/>
                                  </a:solidFill>
                                  <a:latin typeface="Cambria Math" panose="02040503050406030204" pitchFamily="18" charset="0"/>
                                  <a:ea typeface="Cambria Math"/>
                                </a:rPr>
                              </m:ctrlPr>
                            </m:dPr>
                            <m:e>
                              <m:r>
                                <a:rPr lang="de-DE" sz="1600" b="0" i="1" smtClean="0">
                                  <a:solidFill>
                                    <a:srgbClr val="FF0000"/>
                                  </a:solidFill>
                                  <a:latin typeface="Cambria Math"/>
                                  <a:ea typeface="Cambria Math"/>
                                </a:rPr>
                                <m:t>𝑝</m:t>
                              </m:r>
                              <m:r>
                                <a:rPr lang="de-DE" sz="1600" b="0" i="1" smtClean="0">
                                  <a:solidFill>
                                    <a:srgbClr val="FF0000"/>
                                  </a:solidFill>
                                  <a:latin typeface="Cambria Math"/>
                                  <a:ea typeface="Cambria Math"/>
                                </a:rPr>
                                <m:t>∙</m:t>
                              </m:r>
                              <m:r>
                                <a:rPr lang="de-DE" sz="1600" b="0" i="1" smtClean="0">
                                  <a:solidFill>
                                    <a:srgbClr val="FF0000"/>
                                  </a:solidFill>
                                  <a:latin typeface="Cambria Math"/>
                                  <a:ea typeface="Cambria Math"/>
                                </a:rPr>
                                <m:t>𝑥</m:t>
                              </m:r>
                              <m:r>
                                <a:rPr lang="de-DE" sz="1600" b="0" i="1" smtClean="0">
                                  <a:solidFill>
                                    <a:srgbClr val="FF0000"/>
                                  </a:solidFill>
                                  <a:latin typeface="Cambria Math"/>
                                  <a:ea typeface="Cambria Math"/>
                                </a:rPr>
                                <m:t>−</m:t>
                              </m:r>
                              <m:r>
                                <a:rPr lang="de-DE" sz="1600" b="0" i="1" smtClean="0">
                                  <a:solidFill>
                                    <a:srgbClr val="FF0000"/>
                                  </a:solidFill>
                                  <a:latin typeface="Cambria Math"/>
                                  <a:ea typeface="Cambria Math"/>
                                </a:rPr>
                                <m:t>𝐸</m:t>
                              </m:r>
                              <m:r>
                                <a:rPr lang="de-DE" sz="1600" b="0" i="1" smtClean="0">
                                  <a:solidFill>
                                    <a:srgbClr val="FF0000"/>
                                  </a:solidFill>
                                  <a:latin typeface="Cambria Math"/>
                                  <a:ea typeface="Cambria Math"/>
                                </a:rPr>
                                <m:t>∙</m:t>
                              </m:r>
                              <m:r>
                                <a:rPr lang="de-DE" sz="1600" b="0" i="1" smtClean="0">
                                  <a:solidFill>
                                    <a:srgbClr val="FF0000"/>
                                  </a:solidFill>
                                  <a:latin typeface="Cambria Math"/>
                                  <a:ea typeface="Cambria Math"/>
                                </a:rPr>
                                <m:t>𝑡</m:t>
                              </m:r>
                            </m:e>
                          </m:d>
                        </m:sup>
                      </m:sSup>
                      <m:r>
                        <a:rPr lang="de-DE" sz="1600" b="0" i="1" smtClean="0">
                          <a:solidFill>
                            <a:srgbClr val="FF0000"/>
                          </a:solidFill>
                          <a:latin typeface="Cambria Math"/>
                          <a:ea typeface="Cambria Math"/>
                        </a:rPr>
                        <m:t>=</m:t>
                      </m:r>
                      <m:sSup>
                        <m:sSupPr>
                          <m:ctrlPr>
                            <a:rPr lang="de-DE" sz="1600" b="0" i="1" smtClean="0">
                              <a:solidFill>
                                <a:srgbClr val="FF0000"/>
                              </a:solidFill>
                              <a:latin typeface="Cambria Math" panose="02040503050406030204" pitchFamily="18" charset="0"/>
                              <a:ea typeface="Cambria Math"/>
                            </a:rPr>
                          </m:ctrlPr>
                        </m:sSupPr>
                        <m:e>
                          <m:r>
                            <a:rPr lang="de-DE" sz="1600" b="0" i="1" smtClean="0">
                              <a:solidFill>
                                <a:srgbClr val="FF0000"/>
                              </a:solidFill>
                              <a:latin typeface="Cambria Math"/>
                              <a:ea typeface="Cambria Math"/>
                            </a:rPr>
                            <m:t>𝑒</m:t>
                          </m:r>
                        </m:e>
                        <m:sup>
                          <m:r>
                            <a:rPr lang="de-DE" sz="1600" b="0" i="1" smtClean="0">
                              <a:solidFill>
                                <a:srgbClr val="FF0000"/>
                              </a:solidFill>
                              <a:latin typeface="Cambria Math"/>
                              <a:ea typeface="Cambria Math"/>
                            </a:rPr>
                            <m:t>−</m:t>
                          </m:r>
                          <m:r>
                            <a:rPr lang="de-DE" sz="1600" b="0" i="1" smtClean="0">
                              <a:solidFill>
                                <a:srgbClr val="FF0000"/>
                              </a:solidFill>
                              <a:latin typeface="Cambria Math"/>
                              <a:ea typeface="Cambria Math"/>
                            </a:rPr>
                            <m:t>𝑖</m:t>
                          </m:r>
                          <m:sSub>
                            <m:sSubPr>
                              <m:ctrlPr>
                                <a:rPr lang="de-DE" sz="1600" b="0" i="1" smtClean="0">
                                  <a:solidFill>
                                    <a:srgbClr val="FF0000"/>
                                  </a:solidFill>
                                  <a:latin typeface="Cambria Math" panose="02040503050406030204" pitchFamily="18" charset="0"/>
                                  <a:ea typeface="Cambria Math"/>
                                </a:rPr>
                              </m:ctrlPr>
                            </m:sSubPr>
                            <m:e>
                              <m:r>
                                <a:rPr lang="de-DE" sz="1600" b="0" i="1" smtClean="0">
                                  <a:solidFill>
                                    <a:srgbClr val="FF0000"/>
                                  </a:solidFill>
                                  <a:latin typeface="Cambria Math"/>
                                  <a:ea typeface="Cambria Math"/>
                                </a:rPr>
                                <m:t>𝑝</m:t>
                              </m:r>
                            </m:e>
                            <m:sub>
                              <m:r>
                                <a:rPr lang="de-DE" sz="1600" b="0" i="1" smtClean="0">
                                  <a:solidFill>
                                    <a:srgbClr val="FF0000"/>
                                  </a:solidFill>
                                  <a:latin typeface="Cambria Math"/>
                                  <a:ea typeface="Cambria Math"/>
                                </a:rPr>
                                <m:t>𝜇</m:t>
                              </m:r>
                            </m:sub>
                          </m:sSub>
                          <m:r>
                            <a:rPr lang="de-DE" sz="1600" b="0" i="1" smtClean="0">
                              <a:solidFill>
                                <a:srgbClr val="FF0000"/>
                              </a:solidFill>
                              <a:latin typeface="Cambria Math"/>
                              <a:ea typeface="Cambria Math"/>
                            </a:rPr>
                            <m:t>∙</m:t>
                          </m:r>
                          <m:sSup>
                            <m:sSupPr>
                              <m:ctrlPr>
                                <a:rPr lang="de-DE" sz="1600" b="0" i="1" smtClean="0">
                                  <a:solidFill>
                                    <a:srgbClr val="FF0000"/>
                                  </a:solidFill>
                                  <a:latin typeface="Cambria Math" panose="02040503050406030204" pitchFamily="18" charset="0"/>
                                  <a:ea typeface="Cambria Math"/>
                                </a:rPr>
                              </m:ctrlPr>
                            </m:sSupPr>
                            <m:e>
                              <m:r>
                                <a:rPr lang="de-DE" sz="1600" b="0" i="1" smtClean="0">
                                  <a:solidFill>
                                    <a:srgbClr val="FF0000"/>
                                  </a:solidFill>
                                  <a:latin typeface="Cambria Math"/>
                                  <a:ea typeface="Cambria Math"/>
                                </a:rPr>
                                <m:t>𝑥</m:t>
                              </m:r>
                            </m:e>
                            <m:sup>
                              <m:r>
                                <a:rPr lang="de-DE" sz="1600" b="0" i="1" smtClean="0">
                                  <a:solidFill>
                                    <a:srgbClr val="FF0000"/>
                                  </a:solidFill>
                                  <a:latin typeface="Cambria Math"/>
                                  <a:ea typeface="Cambria Math"/>
                                </a:rPr>
                                <m:t>𝜇</m:t>
                              </m:r>
                            </m:sup>
                          </m:sSup>
                        </m:sup>
                      </m:sSup>
                    </m:oMath>
                  </m:oMathPara>
                </a14:m>
                <a:endParaRPr lang="en-US" sz="1600" dirty="0">
                  <a:solidFill>
                    <a:srgbClr val="FF0000"/>
                  </a:solidFill>
                </a:endParaRPr>
              </a:p>
            </p:txBody>
          </p:sp>
        </mc:Choice>
        <mc:Fallback xmlns="">
          <p:sp>
            <p:nvSpPr>
              <p:cNvPr id="13" name="Textfeld 12"/>
              <p:cNvSpPr txBox="1">
                <a:spLocks noRot="1" noChangeAspect="1" noMove="1" noResize="1" noEditPoints="1" noAdjustHandles="1" noChangeArrowheads="1" noChangeShapeType="1" noTextEdit="1"/>
              </p:cNvSpPr>
              <p:nvPr/>
            </p:nvSpPr>
            <p:spPr>
              <a:xfrm>
                <a:off x="5400000" y="3752331"/>
                <a:ext cx="2907911" cy="363113"/>
              </a:xfrm>
              <a:prstGeom prst="rect">
                <a:avLst/>
              </a:prstGeom>
              <a:blipFill rotWithShape="1">
                <a:blip r:embed="rId6"/>
                <a:stretch>
                  <a:fillRect b="-118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feld 13"/>
              <p:cNvSpPr txBox="1"/>
              <p:nvPr/>
            </p:nvSpPr>
            <p:spPr>
              <a:xfrm>
                <a:off x="5400000" y="4725700"/>
                <a:ext cx="3753463" cy="5763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solidFill>
                                <a:srgbClr val="FF0000"/>
                              </a:solidFill>
                              <a:latin typeface="Cambria Math" panose="02040503050406030204" pitchFamily="18" charset="0"/>
                            </a:rPr>
                          </m:ctrlPr>
                        </m:fPr>
                        <m:num>
                          <m:r>
                            <a:rPr lang="en-US" sz="1400" i="1" smtClean="0">
                              <a:solidFill>
                                <a:srgbClr val="FF0000"/>
                              </a:solidFill>
                              <a:latin typeface="Cambria Math"/>
                              <a:ea typeface="Cambria Math"/>
                            </a:rPr>
                            <m:t>𝜕</m:t>
                          </m:r>
                        </m:num>
                        <m:den>
                          <m:r>
                            <a:rPr lang="en-US" sz="1400" i="1" smtClean="0">
                              <a:solidFill>
                                <a:srgbClr val="FF0000"/>
                              </a:solidFill>
                              <a:latin typeface="Cambria Math"/>
                              <a:ea typeface="Cambria Math"/>
                            </a:rPr>
                            <m:t>𝜕</m:t>
                          </m:r>
                          <m:r>
                            <a:rPr lang="de-DE" sz="1400" b="0" i="1" smtClean="0">
                              <a:solidFill>
                                <a:srgbClr val="FF0000"/>
                              </a:solidFill>
                              <a:latin typeface="Cambria Math"/>
                              <a:ea typeface="Cambria Math"/>
                            </a:rPr>
                            <m:t>𝑡</m:t>
                          </m:r>
                        </m:den>
                      </m:f>
                      <m:r>
                        <a:rPr lang="de-DE" sz="1400" b="0" i="1" smtClean="0">
                          <a:solidFill>
                            <a:srgbClr val="FF0000"/>
                          </a:solidFill>
                          <a:latin typeface="Cambria Math"/>
                        </a:rPr>
                        <m:t>𝑖</m:t>
                      </m:r>
                      <m:d>
                        <m:dPr>
                          <m:ctrlPr>
                            <a:rPr lang="de-DE" sz="1400" b="0" i="1" smtClean="0">
                              <a:solidFill>
                                <a:srgbClr val="FF0000"/>
                              </a:solidFill>
                              <a:latin typeface="Cambria Math" panose="02040503050406030204" pitchFamily="18" charset="0"/>
                            </a:rPr>
                          </m:ctrlPr>
                        </m:dPr>
                        <m:e>
                          <m:sSup>
                            <m:sSupPr>
                              <m:ctrlPr>
                                <a:rPr lang="de-DE" sz="1400" b="0" i="1" smtClean="0">
                                  <a:solidFill>
                                    <a:srgbClr val="FF0000"/>
                                  </a:solidFill>
                                  <a:latin typeface="Cambria Math" panose="02040503050406030204" pitchFamily="18" charset="0"/>
                                </a:rPr>
                              </m:ctrlPr>
                            </m:sSupPr>
                            <m:e>
                              <m:r>
                                <a:rPr lang="de-DE" sz="1400" b="0" i="1" smtClean="0">
                                  <a:solidFill>
                                    <a:srgbClr val="FF0000"/>
                                  </a:solidFill>
                                  <a:latin typeface="Cambria Math"/>
                                  <a:ea typeface="Cambria Math"/>
                                </a:rPr>
                                <m:t>𝜙</m:t>
                              </m:r>
                            </m:e>
                            <m:sup>
                              <m:r>
                                <a:rPr lang="de-DE" sz="1400" b="0" i="1" smtClean="0">
                                  <a:solidFill>
                                    <a:srgbClr val="FF0000"/>
                                  </a:solidFill>
                                  <a:latin typeface="Cambria Math"/>
                                </a:rPr>
                                <m:t>∗</m:t>
                              </m:r>
                            </m:sup>
                          </m:sSup>
                          <m:f>
                            <m:fPr>
                              <m:ctrlPr>
                                <a:rPr lang="de-DE" sz="1400" b="0" i="1" smtClean="0">
                                  <a:solidFill>
                                    <a:srgbClr val="FF0000"/>
                                  </a:solidFill>
                                  <a:latin typeface="Cambria Math" panose="02040503050406030204" pitchFamily="18" charset="0"/>
                                </a:rPr>
                              </m:ctrlPr>
                            </m:fPr>
                            <m:num>
                              <m:r>
                                <a:rPr lang="de-DE" sz="1400" b="0" i="1" smtClean="0">
                                  <a:solidFill>
                                    <a:srgbClr val="FF0000"/>
                                  </a:solidFill>
                                  <a:latin typeface="Cambria Math"/>
                                  <a:ea typeface="Cambria Math"/>
                                </a:rPr>
                                <m:t>𝜕𝜙</m:t>
                              </m:r>
                            </m:num>
                            <m:den>
                              <m:r>
                                <a:rPr lang="de-DE" sz="1400" b="0" i="1" smtClean="0">
                                  <a:solidFill>
                                    <a:srgbClr val="FF0000"/>
                                  </a:solidFill>
                                  <a:latin typeface="Cambria Math"/>
                                  <a:ea typeface="Cambria Math"/>
                                </a:rPr>
                                <m:t>𝜕</m:t>
                              </m:r>
                              <m:r>
                                <a:rPr lang="de-DE" sz="1400" b="0" i="1" smtClean="0">
                                  <a:solidFill>
                                    <a:srgbClr val="FF0000"/>
                                  </a:solidFill>
                                  <a:latin typeface="Cambria Math"/>
                                  <a:ea typeface="Cambria Math"/>
                                </a:rPr>
                                <m:t>𝑡</m:t>
                              </m:r>
                            </m:den>
                          </m:f>
                          <m:r>
                            <a:rPr lang="de-DE" sz="1400" b="0" i="1" smtClean="0">
                              <a:solidFill>
                                <a:srgbClr val="FF0000"/>
                              </a:solidFill>
                              <a:latin typeface="Cambria Math"/>
                            </a:rPr>
                            <m:t>−</m:t>
                          </m:r>
                          <m:r>
                            <a:rPr lang="de-DE" sz="1400" b="0" i="1" smtClean="0">
                              <a:solidFill>
                                <a:srgbClr val="FF0000"/>
                              </a:solidFill>
                              <a:latin typeface="Cambria Math"/>
                              <a:ea typeface="Cambria Math"/>
                            </a:rPr>
                            <m:t>𝜙</m:t>
                          </m:r>
                          <m:f>
                            <m:fPr>
                              <m:ctrlPr>
                                <a:rPr lang="de-DE" sz="1400" b="0" i="1" smtClean="0">
                                  <a:solidFill>
                                    <a:srgbClr val="FF0000"/>
                                  </a:solidFill>
                                  <a:latin typeface="Cambria Math" panose="02040503050406030204" pitchFamily="18" charset="0"/>
                                  <a:ea typeface="Cambria Math"/>
                                </a:rPr>
                              </m:ctrlPr>
                            </m:fPr>
                            <m:num>
                              <m:r>
                                <a:rPr lang="de-DE" sz="1400" b="0" i="1" smtClean="0">
                                  <a:solidFill>
                                    <a:srgbClr val="FF0000"/>
                                  </a:solidFill>
                                  <a:latin typeface="Cambria Math"/>
                                  <a:ea typeface="Cambria Math"/>
                                </a:rPr>
                                <m:t>𝜕</m:t>
                              </m:r>
                              <m:sSup>
                                <m:sSupPr>
                                  <m:ctrlPr>
                                    <a:rPr lang="de-DE" sz="1400" b="0" i="1" smtClean="0">
                                      <a:solidFill>
                                        <a:srgbClr val="FF0000"/>
                                      </a:solidFill>
                                      <a:latin typeface="Cambria Math" panose="02040503050406030204" pitchFamily="18" charset="0"/>
                                      <a:ea typeface="Cambria Math"/>
                                    </a:rPr>
                                  </m:ctrlPr>
                                </m:sSupPr>
                                <m:e>
                                  <m:r>
                                    <a:rPr lang="de-DE" sz="1400" b="0" i="1" smtClean="0">
                                      <a:solidFill>
                                        <a:srgbClr val="FF0000"/>
                                      </a:solidFill>
                                      <a:latin typeface="Cambria Math"/>
                                      <a:ea typeface="Cambria Math"/>
                                    </a:rPr>
                                    <m:t>𝜙</m:t>
                                  </m:r>
                                </m:e>
                                <m:sup>
                                  <m:r>
                                    <a:rPr lang="de-DE" sz="1400" b="0" i="1" smtClean="0">
                                      <a:solidFill>
                                        <a:srgbClr val="FF0000"/>
                                      </a:solidFill>
                                      <a:latin typeface="Cambria Math"/>
                                      <a:ea typeface="Cambria Math"/>
                                    </a:rPr>
                                    <m:t>∗</m:t>
                                  </m:r>
                                </m:sup>
                              </m:sSup>
                            </m:num>
                            <m:den>
                              <m:r>
                                <a:rPr lang="de-DE" sz="1400" b="0" i="1" smtClean="0">
                                  <a:solidFill>
                                    <a:srgbClr val="FF0000"/>
                                  </a:solidFill>
                                  <a:latin typeface="Cambria Math"/>
                                  <a:ea typeface="Cambria Math"/>
                                </a:rPr>
                                <m:t>𝜕</m:t>
                              </m:r>
                              <m:r>
                                <a:rPr lang="de-DE" sz="1400" b="0" i="1" smtClean="0">
                                  <a:solidFill>
                                    <a:srgbClr val="FF0000"/>
                                  </a:solidFill>
                                  <a:latin typeface="Cambria Math"/>
                                  <a:ea typeface="Cambria Math"/>
                                </a:rPr>
                                <m:t>𝑡</m:t>
                              </m:r>
                            </m:den>
                          </m:f>
                        </m:e>
                      </m:d>
                      <m:r>
                        <a:rPr lang="de-DE" sz="1400" b="0" i="1" smtClean="0">
                          <a:solidFill>
                            <a:srgbClr val="FF0000"/>
                          </a:solidFill>
                          <a:latin typeface="Cambria Math"/>
                        </a:rPr>
                        <m:t>=</m:t>
                      </m:r>
                      <m:r>
                        <a:rPr lang="de-DE" sz="1400" b="0" i="1" smtClean="0">
                          <a:solidFill>
                            <a:srgbClr val="FF0000"/>
                          </a:solidFill>
                          <a:latin typeface="Cambria Math"/>
                          <a:ea typeface="Cambria Math"/>
                        </a:rPr>
                        <m:t>𝛻</m:t>
                      </m:r>
                      <m:r>
                        <a:rPr lang="de-DE" sz="1400" b="0" i="1" smtClean="0">
                          <a:solidFill>
                            <a:srgbClr val="FF0000"/>
                          </a:solidFill>
                          <a:latin typeface="Cambria Math"/>
                          <a:ea typeface="Cambria Math"/>
                        </a:rPr>
                        <m:t>∙</m:t>
                      </m:r>
                      <m:d>
                        <m:dPr>
                          <m:begChr m:val="["/>
                          <m:endChr m:val="]"/>
                          <m:ctrlPr>
                            <a:rPr lang="de-DE" sz="1400" b="0" i="1" smtClean="0">
                              <a:solidFill>
                                <a:srgbClr val="FF0000"/>
                              </a:solidFill>
                              <a:latin typeface="Cambria Math" panose="02040503050406030204" pitchFamily="18" charset="0"/>
                              <a:ea typeface="Cambria Math"/>
                            </a:rPr>
                          </m:ctrlPr>
                        </m:dPr>
                        <m:e>
                          <m:r>
                            <a:rPr lang="de-DE" sz="1400" b="0" i="1" smtClean="0">
                              <a:solidFill>
                                <a:srgbClr val="FF0000"/>
                              </a:solidFill>
                              <a:latin typeface="Cambria Math"/>
                              <a:ea typeface="Cambria Math"/>
                            </a:rPr>
                            <m:t>𝑖</m:t>
                          </m:r>
                          <m:d>
                            <m:dPr>
                              <m:ctrlPr>
                                <a:rPr lang="de-DE" sz="1400" b="0" i="1" smtClean="0">
                                  <a:solidFill>
                                    <a:srgbClr val="FF0000"/>
                                  </a:solidFill>
                                  <a:latin typeface="Cambria Math" panose="02040503050406030204" pitchFamily="18" charset="0"/>
                                  <a:ea typeface="Cambria Math"/>
                                </a:rPr>
                              </m:ctrlPr>
                            </m:dPr>
                            <m:e>
                              <m:sSup>
                                <m:sSupPr>
                                  <m:ctrlPr>
                                    <a:rPr lang="de-DE" sz="1400" b="0" i="1" smtClean="0">
                                      <a:solidFill>
                                        <a:srgbClr val="FF0000"/>
                                      </a:solidFill>
                                      <a:latin typeface="Cambria Math" panose="02040503050406030204" pitchFamily="18" charset="0"/>
                                      <a:ea typeface="Cambria Math"/>
                                    </a:rPr>
                                  </m:ctrlPr>
                                </m:sSupPr>
                                <m:e>
                                  <m:r>
                                    <a:rPr lang="de-DE" sz="1400" b="0" i="1" smtClean="0">
                                      <a:solidFill>
                                        <a:srgbClr val="FF0000"/>
                                      </a:solidFill>
                                      <a:latin typeface="Cambria Math"/>
                                      <a:ea typeface="Cambria Math"/>
                                    </a:rPr>
                                    <m:t>𝜙</m:t>
                                  </m:r>
                                </m:e>
                                <m:sup>
                                  <m:r>
                                    <a:rPr lang="de-DE" sz="1400" b="0" i="1" smtClean="0">
                                      <a:solidFill>
                                        <a:srgbClr val="FF0000"/>
                                      </a:solidFill>
                                      <a:latin typeface="Cambria Math"/>
                                      <a:ea typeface="Cambria Math"/>
                                    </a:rPr>
                                    <m:t>∗</m:t>
                                  </m:r>
                                </m:sup>
                              </m:sSup>
                              <m:r>
                                <a:rPr lang="de-DE" sz="1400" b="0" i="1" smtClean="0">
                                  <a:solidFill>
                                    <a:srgbClr val="FF0000"/>
                                  </a:solidFill>
                                  <a:latin typeface="Cambria Math"/>
                                  <a:ea typeface="Cambria Math"/>
                                </a:rPr>
                                <m:t>𝛻𝜙</m:t>
                              </m:r>
                              <m:r>
                                <a:rPr lang="de-DE" sz="1400" b="0" i="1" smtClean="0">
                                  <a:solidFill>
                                    <a:srgbClr val="FF0000"/>
                                  </a:solidFill>
                                  <a:latin typeface="Cambria Math"/>
                                  <a:ea typeface="Cambria Math"/>
                                </a:rPr>
                                <m:t>−</m:t>
                              </m:r>
                              <m:r>
                                <a:rPr lang="de-DE" sz="1400" b="0" i="1" smtClean="0">
                                  <a:solidFill>
                                    <a:srgbClr val="FF0000"/>
                                  </a:solidFill>
                                  <a:latin typeface="Cambria Math"/>
                                  <a:ea typeface="Cambria Math"/>
                                </a:rPr>
                                <m:t>𝜙𝛻</m:t>
                              </m:r>
                              <m:sSup>
                                <m:sSupPr>
                                  <m:ctrlPr>
                                    <a:rPr lang="de-DE" sz="1400" b="0" i="1" smtClean="0">
                                      <a:solidFill>
                                        <a:srgbClr val="FF0000"/>
                                      </a:solidFill>
                                      <a:latin typeface="Cambria Math" panose="02040503050406030204" pitchFamily="18" charset="0"/>
                                      <a:ea typeface="Cambria Math"/>
                                    </a:rPr>
                                  </m:ctrlPr>
                                </m:sSupPr>
                                <m:e>
                                  <m:r>
                                    <a:rPr lang="de-DE" sz="1400" b="0" i="1" smtClean="0">
                                      <a:solidFill>
                                        <a:srgbClr val="FF0000"/>
                                      </a:solidFill>
                                      <a:latin typeface="Cambria Math"/>
                                      <a:ea typeface="Cambria Math"/>
                                    </a:rPr>
                                    <m:t>𝜙</m:t>
                                  </m:r>
                                </m:e>
                                <m:sup>
                                  <m:r>
                                    <a:rPr lang="de-DE" sz="1400" b="0" i="1" smtClean="0">
                                      <a:solidFill>
                                        <a:srgbClr val="FF0000"/>
                                      </a:solidFill>
                                      <a:latin typeface="Cambria Math"/>
                                      <a:ea typeface="Cambria Math"/>
                                    </a:rPr>
                                    <m:t>∗</m:t>
                                  </m:r>
                                </m:sup>
                              </m:sSup>
                            </m:e>
                          </m:d>
                        </m:e>
                      </m:d>
                    </m:oMath>
                  </m:oMathPara>
                </a14:m>
                <a:endParaRPr lang="en-US" sz="1400" dirty="0">
                  <a:solidFill>
                    <a:srgbClr val="FF0000"/>
                  </a:solidFill>
                </a:endParaRPr>
              </a:p>
            </p:txBody>
          </p:sp>
        </mc:Choice>
        <mc:Fallback xmlns="">
          <p:sp>
            <p:nvSpPr>
              <p:cNvPr id="14" name="Textfeld 13"/>
              <p:cNvSpPr txBox="1">
                <a:spLocks noRot="1" noChangeAspect="1" noMove="1" noResize="1" noEditPoints="1" noAdjustHandles="1" noChangeArrowheads="1" noChangeShapeType="1" noTextEdit="1"/>
              </p:cNvSpPr>
              <p:nvPr/>
            </p:nvSpPr>
            <p:spPr>
              <a:xfrm>
                <a:off x="5400000" y="4725700"/>
                <a:ext cx="3753463" cy="576376"/>
              </a:xfrm>
              <a:prstGeom prst="rect">
                <a:avLst/>
              </a:prstGeom>
              <a:blipFill rotWithShape="1">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feld 16"/>
              <p:cNvSpPr txBox="1"/>
              <p:nvPr/>
            </p:nvSpPr>
            <p:spPr>
              <a:xfrm>
                <a:off x="5832000" y="5660219"/>
                <a:ext cx="12525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smtClean="0">
                          <a:solidFill>
                            <a:srgbClr val="FF0000"/>
                          </a:solidFill>
                          <a:latin typeface="Cambria Math"/>
                          <a:ea typeface="Cambria Math"/>
                        </a:rPr>
                        <m:t>𝜌</m:t>
                      </m:r>
                      <m:r>
                        <a:rPr lang="de-DE" sz="1600" b="0" i="1" smtClean="0">
                          <a:solidFill>
                            <a:srgbClr val="FF0000"/>
                          </a:solidFill>
                          <a:latin typeface="Cambria Math"/>
                          <a:ea typeface="Cambria Math"/>
                        </a:rPr>
                        <m:t>=2</m:t>
                      </m:r>
                      <m:sSup>
                        <m:sSupPr>
                          <m:ctrlPr>
                            <a:rPr lang="de-DE" sz="1600" b="0" i="1" smtClean="0">
                              <a:solidFill>
                                <a:srgbClr val="FF0000"/>
                              </a:solidFill>
                              <a:latin typeface="Cambria Math" panose="02040503050406030204" pitchFamily="18" charset="0"/>
                              <a:ea typeface="Cambria Math"/>
                            </a:rPr>
                          </m:ctrlPr>
                        </m:sSupPr>
                        <m:e>
                          <m:d>
                            <m:dPr>
                              <m:begChr m:val="|"/>
                              <m:endChr m:val="|"/>
                              <m:ctrlPr>
                                <a:rPr lang="de-DE" sz="1600" b="0" i="1" smtClean="0">
                                  <a:solidFill>
                                    <a:srgbClr val="FF0000"/>
                                  </a:solidFill>
                                  <a:latin typeface="Cambria Math" panose="02040503050406030204" pitchFamily="18" charset="0"/>
                                  <a:ea typeface="Cambria Math"/>
                                </a:rPr>
                              </m:ctrlPr>
                            </m:dPr>
                            <m:e>
                              <m:r>
                                <a:rPr lang="de-DE" sz="1600" b="0" i="1" smtClean="0">
                                  <a:solidFill>
                                    <a:srgbClr val="FF0000"/>
                                  </a:solidFill>
                                  <a:latin typeface="Cambria Math"/>
                                  <a:ea typeface="Cambria Math"/>
                                </a:rPr>
                                <m:t>𝑁</m:t>
                              </m:r>
                            </m:e>
                          </m:d>
                        </m:e>
                        <m:sup>
                          <m:r>
                            <a:rPr lang="de-DE" sz="1600" b="0" i="1" smtClean="0">
                              <a:solidFill>
                                <a:srgbClr val="FF0000"/>
                              </a:solidFill>
                              <a:latin typeface="Cambria Math"/>
                              <a:ea typeface="Cambria Math"/>
                            </a:rPr>
                            <m:t>2</m:t>
                          </m:r>
                        </m:sup>
                      </m:sSup>
                      <m:r>
                        <a:rPr lang="de-DE" sz="1600" b="0" i="1" smtClean="0">
                          <a:solidFill>
                            <a:srgbClr val="FF0000"/>
                          </a:solidFill>
                          <a:latin typeface="Cambria Math"/>
                          <a:ea typeface="Cambria Math"/>
                        </a:rPr>
                        <m:t>𝐸</m:t>
                      </m:r>
                    </m:oMath>
                  </m:oMathPara>
                </a14:m>
                <a:endParaRPr lang="en-US" sz="1600" dirty="0">
                  <a:solidFill>
                    <a:srgbClr val="FF0000"/>
                  </a:solidFill>
                </a:endParaRPr>
              </a:p>
            </p:txBody>
          </p:sp>
        </mc:Choice>
        <mc:Fallback xmlns="">
          <p:sp>
            <p:nvSpPr>
              <p:cNvPr id="17" name="Textfeld 16"/>
              <p:cNvSpPr txBox="1">
                <a:spLocks noRot="1" noChangeAspect="1" noMove="1" noResize="1" noEditPoints="1" noAdjustHandles="1" noChangeArrowheads="1" noChangeShapeType="1" noTextEdit="1"/>
              </p:cNvSpPr>
              <p:nvPr/>
            </p:nvSpPr>
            <p:spPr>
              <a:xfrm>
                <a:off x="5832000" y="5660219"/>
                <a:ext cx="1252522" cy="338554"/>
              </a:xfrm>
              <a:prstGeom prst="rect">
                <a:avLst/>
              </a:prstGeom>
              <a:blipFill rotWithShape="1">
                <a:blip r:embed="rId8"/>
                <a:stretch>
                  <a:fillRect b="-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feld 17"/>
              <p:cNvSpPr txBox="1"/>
              <p:nvPr/>
            </p:nvSpPr>
            <p:spPr>
              <a:xfrm>
                <a:off x="7704000" y="5660219"/>
                <a:ext cx="119192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sz="1600" b="0" i="1" smtClean="0">
                          <a:solidFill>
                            <a:srgbClr val="FF0000"/>
                          </a:solidFill>
                          <a:latin typeface="Cambria Math"/>
                        </a:rPr>
                        <m:t>𝑗</m:t>
                      </m:r>
                      <m:r>
                        <a:rPr lang="de-DE" sz="1600" b="0" i="1" smtClean="0">
                          <a:solidFill>
                            <a:srgbClr val="FF0000"/>
                          </a:solidFill>
                          <a:latin typeface="Cambria Math"/>
                        </a:rPr>
                        <m:t>=2</m:t>
                      </m:r>
                      <m:sSup>
                        <m:sSupPr>
                          <m:ctrlPr>
                            <a:rPr lang="de-DE" sz="1600" b="0" i="1" smtClean="0">
                              <a:solidFill>
                                <a:srgbClr val="FF0000"/>
                              </a:solidFill>
                              <a:latin typeface="Cambria Math" panose="02040503050406030204" pitchFamily="18" charset="0"/>
                            </a:rPr>
                          </m:ctrlPr>
                        </m:sSupPr>
                        <m:e>
                          <m:d>
                            <m:dPr>
                              <m:begChr m:val="|"/>
                              <m:endChr m:val="|"/>
                              <m:ctrlPr>
                                <a:rPr lang="de-DE" sz="1600" b="0" i="1" smtClean="0">
                                  <a:solidFill>
                                    <a:srgbClr val="FF0000"/>
                                  </a:solidFill>
                                  <a:latin typeface="Cambria Math" panose="02040503050406030204" pitchFamily="18" charset="0"/>
                                </a:rPr>
                              </m:ctrlPr>
                            </m:dPr>
                            <m:e>
                              <m:r>
                                <a:rPr lang="de-DE" sz="1600" b="0" i="1" smtClean="0">
                                  <a:solidFill>
                                    <a:srgbClr val="FF0000"/>
                                  </a:solidFill>
                                  <a:latin typeface="Cambria Math"/>
                                </a:rPr>
                                <m:t>𝑁</m:t>
                              </m:r>
                            </m:e>
                          </m:d>
                        </m:e>
                        <m:sup>
                          <m:r>
                            <a:rPr lang="de-DE" sz="1600" b="0" i="1" smtClean="0">
                              <a:solidFill>
                                <a:srgbClr val="FF0000"/>
                              </a:solidFill>
                              <a:latin typeface="Cambria Math"/>
                            </a:rPr>
                            <m:t>2</m:t>
                          </m:r>
                        </m:sup>
                      </m:sSup>
                      <m:r>
                        <a:rPr lang="de-DE" sz="1600" b="0" i="1" smtClean="0">
                          <a:solidFill>
                            <a:srgbClr val="FF0000"/>
                          </a:solidFill>
                          <a:latin typeface="Cambria Math"/>
                        </a:rPr>
                        <m:t>𝑝</m:t>
                      </m:r>
                    </m:oMath>
                  </m:oMathPara>
                </a14:m>
                <a:endParaRPr lang="en-US" sz="1600" dirty="0">
                  <a:solidFill>
                    <a:srgbClr val="FF0000"/>
                  </a:solidFill>
                </a:endParaRPr>
              </a:p>
            </p:txBody>
          </p:sp>
        </mc:Choice>
        <mc:Fallback xmlns="">
          <p:sp>
            <p:nvSpPr>
              <p:cNvPr id="18" name="Textfeld 17"/>
              <p:cNvSpPr txBox="1">
                <a:spLocks noRot="1" noChangeAspect="1" noMove="1" noResize="1" noEditPoints="1" noAdjustHandles="1" noChangeArrowheads="1" noChangeShapeType="1" noTextEdit="1"/>
              </p:cNvSpPr>
              <p:nvPr/>
            </p:nvSpPr>
            <p:spPr>
              <a:xfrm>
                <a:off x="7704000" y="5660219"/>
                <a:ext cx="1191929" cy="338554"/>
              </a:xfrm>
              <a:prstGeom prst="rect">
                <a:avLst/>
              </a:prstGeom>
              <a:blipFill rotWithShape="1">
                <a:blip r:embed="rId9"/>
                <a:stretch>
                  <a:fillRect b="-10909"/>
                </a:stretch>
              </a:blipFill>
            </p:spPr>
            <p:txBody>
              <a:bodyPr/>
              <a:lstStyle/>
              <a:p>
                <a:r>
                  <a:rPr lang="en-US">
                    <a:noFill/>
                  </a:rPr>
                  <a:t> </a:t>
                </a:r>
              </a:p>
            </p:txBody>
          </p:sp>
        </mc:Fallback>
      </mc:AlternateContent>
      <p:pic>
        <p:nvPicPr>
          <p:cNvPr id="19" name="Grafik 1">
            <a:extLst>
              <a:ext uri="{FF2B5EF4-FFF2-40B4-BE49-F238E27FC236}">
                <a16:creationId xmlns:a16="http://schemas.microsoft.com/office/drawing/2014/main" id="{9BADDBE6-E0A9-4F6A-9227-98D42761A50B}"/>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0" y="0"/>
            <a:ext cx="690563"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6772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US" dirty="0"/>
              <a:t>Matter Waves for Particles with Spin</a:t>
            </a:r>
            <a:r>
              <a:rPr lang="en-US" sz="1800" dirty="0">
                <a:solidFill>
                  <a:schemeClr val="tx1"/>
                </a:solidFill>
              </a:rPr>
              <a:t> relativistic electron</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6000" y="576004"/>
            <a:ext cx="2419048" cy="1504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feld 4"/>
          <p:cNvSpPr txBox="1"/>
          <p:nvPr/>
        </p:nvSpPr>
        <p:spPr>
          <a:xfrm>
            <a:off x="7020506" y="2103908"/>
            <a:ext cx="1770036"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Paul Dirac 1902-1984</a:t>
            </a:r>
          </a:p>
        </p:txBody>
      </p:sp>
      <mc:AlternateContent xmlns:mc="http://schemas.openxmlformats.org/markup-compatibility/2006" xmlns:a14="http://schemas.microsoft.com/office/drawing/2010/main">
        <mc:Choice Requires="a14">
          <p:sp>
            <p:nvSpPr>
              <p:cNvPr id="16" name="Textfeld 15">
                <a:extLst>
                  <a:ext uri="{FF2B5EF4-FFF2-40B4-BE49-F238E27FC236}">
                    <a16:creationId xmlns:a16="http://schemas.microsoft.com/office/drawing/2014/main" id="{9BAB4BFF-DA76-4D2A-B37E-0AEDA6589469}"/>
                  </a:ext>
                </a:extLst>
              </p:cNvPr>
              <p:cNvSpPr txBox="1"/>
              <p:nvPr/>
            </p:nvSpPr>
            <p:spPr>
              <a:xfrm>
                <a:off x="1800000" y="1152000"/>
                <a:ext cx="2320745" cy="780589"/>
              </a:xfrm>
              <a:prstGeom prst="rect">
                <a:avLst/>
              </a:prstGeom>
              <a:noFill/>
              <a:ln>
                <a:solidFill>
                  <a:srgbClr val="FF0000"/>
                </a:solidFill>
              </a:ln>
            </p:spPr>
            <p:txBody>
              <a:bodyPr wrap="none" lIns="72000" tIns="36000" rIns="72000" bIns="36000" rtlCol="0">
                <a:spAutoFit/>
              </a:bodyPr>
              <a:lstStyle/>
              <a:p>
                <a:pPr/>
                <a14:m>
                  <m:oMathPara xmlns:m="http://schemas.openxmlformats.org/officeDocument/2006/math">
                    <m:oMathParaPr>
                      <m:jc m:val="left"/>
                    </m:oMathParaPr>
                    <m:oMath xmlns:m="http://schemas.openxmlformats.org/officeDocument/2006/math">
                      <m:sSup>
                        <m:sSupPr>
                          <m:ctrlPr>
                            <a:rPr lang="en-US" i="1" smtClean="0">
                              <a:latin typeface="Cambria Math" panose="02040503050406030204" pitchFamily="18" charset="0"/>
                            </a:rPr>
                          </m:ctrlPr>
                        </m:sSupPr>
                        <m:e>
                          <m:r>
                            <a:rPr lang="de-DE" b="0" i="1" smtClean="0">
                              <a:latin typeface="Cambria Math" panose="02040503050406030204" pitchFamily="18" charset="0"/>
                            </a:rPr>
                            <m:t>𝐸</m:t>
                          </m:r>
                        </m:e>
                        <m:sup>
                          <m:r>
                            <a:rPr lang="de-DE" b="0" i="1" smtClean="0">
                              <a:latin typeface="Cambria Math" panose="02040503050406030204" pitchFamily="18" charset="0"/>
                            </a:rPr>
                            <m:t>2</m:t>
                          </m:r>
                        </m:sup>
                      </m:sSup>
                      <m:r>
                        <a:rPr lang="de-DE" b="0" i="1" smtClean="0">
                          <a:latin typeface="Cambria Math" panose="02040503050406030204" pitchFamily="18" charset="0"/>
                        </a:rPr>
                        <m:t>=</m:t>
                      </m:r>
                      <m:sSup>
                        <m:sSupPr>
                          <m:ctrlPr>
                            <a:rPr lang="de-DE" b="0" i="1" smtClean="0">
                              <a:latin typeface="Cambria Math" panose="02040503050406030204" pitchFamily="18" charset="0"/>
                            </a:rPr>
                          </m:ctrlPr>
                        </m:sSupPr>
                        <m:e>
                          <m:r>
                            <a:rPr lang="de-DE" b="0" i="1" smtClean="0">
                              <a:latin typeface="Cambria Math" panose="02040503050406030204" pitchFamily="18" charset="0"/>
                            </a:rPr>
                            <m:t>𝑝</m:t>
                          </m:r>
                        </m:e>
                        <m:sup>
                          <m:r>
                            <a:rPr lang="de-DE" b="0" i="1" smtClean="0">
                              <a:latin typeface="Cambria Math" panose="02040503050406030204" pitchFamily="18" charset="0"/>
                            </a:rPr>
                            <m:t>2</m:t>
                          </m:r>
                        </m:sup>
                      </m:sSup>
                      <m:r>
                        <a:rPr lang="de-DE" b="0" i="1" smtClean="0">
                          <a:latin typeface="Cambria Math" panose="02040503050406030204" pitchFamily="18" charset="0"/>
                        </a:rPr>
                        <m:t>+</m:t>
                      </m:r>
                      <m:sSup>
                        <m:sSupPr>
                          <m:ctrlPr>
                            <a:rPr lang="de-DE" b="0" i="1" smtClean="0">
                              <a:latin typeface="Cambria Math" panose="02040503050406030204" pitchFamily="18" charset="0"/>
                            </a:rPr>
                          </m:ctrlPr>
                        </m:sSupPr>
                        <m:e>
                          <m:r>
                            <a:rPr lang="de-DE" b="0" i="1" smtClean="0">
                              <a:latin typeface="Cambria Math" panose="02040503050406030204" pitchFamily="18" charset="0"/>
                            </a:rPr>
                            <m:t>𝑚</m:t>
                          </m:r>
                        </m:e>
                        <m:sup>
                          <m:r>
                            <a:rPr lang="de-DE" b="0" i="1" smtClean="0">
                              <a:latin typeface="Cambria Math" panose="02040503050406030204" pitchFamily="18" charset="0"/>
                            </a:rPr>
                            <m:t>2</m:t>
                          </m:r>
                        </m:sup>
                      </m:sSup>
                      <m:r>
                        <a:rPr lang="de-DE" b="0" i="1" smtClean="0">
                          <a:latin typeface="Cambria Math" panose="02040503050406030204" pitchFamily="18" charset="0"/>
                        </a:rPr>
                        <m:t> </m:t>
                      </m:r>
                      <m:r>
                        <a:rPr lang="de-DE" b="0" i="1" smtClean="0">
                          <a:latin typeface="Cambria Math" panose="02040503050406030204" pitchFamily="18" charset="0"/>
                          <a:ea typeface="Cambria Math" panose="02040503050406030204" pitchFamily="18" charset="0"/>
                        </a:rPr>
                        <m:t>→</m:t>
                      </m:r>
                    </m:oMath>
                  </m:oMathPara>
                </a14:m>
                <a:endParaRPr lang="de-DE" b="0" dirty="0">
                  <a:ea typeface="Cambria Math" panose="02040503050406030204" pitchFamily="18" charset="0"/>
                </a:endParaRPr>
              </a:p>
              <a:p>
                <a:endParaRPr lang="en-US" sz="1000" dirty="0"/>
              </a:p>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m:t>
                      </m:r>
                      <m:r>
                        <a:rPr lang="de-DE" b="0" i="1" smtClean="0">
                          <a:latin typeface="Cambria Math" panose="02040503050406030204" pitchFamily="18" charset="0"/>
                        </a:rPr>
                        <m:t>=±</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𝛼</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𝑝</m:t>
                          </m:r>
                        </m:e>
                      </m:d>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𝛽</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16" name="Textfeld 15">
                <a:extLst>
                  <a:ext uri="{FF2B5EF4-FFF2-40B4-BE49-F238E27FC236}">
                    <a16:creationId xmlns:a16="http://schemas.microsoft.com/office/drawing/2014/main" id="{9BAB4BFF-DA76-4D2A-B37E-0AEDA6589469}"/>
                  </a:ext>
                </a:extLst>
              </p:cNvPr>
              <p:cNvSpPr txBox="1">
                <a:spLocks noRot="1" noChangeAspect="1" noMove="1" noResize="1" noEditPoints="1" noAdjustHandles="1" noChangeArrowheads="1" noChangeShapeType="1" noTextEdit="1"/>
              </p:cNvSpPr>
              <p:nvPr/>
            </p:nvSpPr>
            <p:spPr>
              <a:xfrm>
                <a:off x="1800000" y="1152000"/>
                <a:ext cx="2320745" cy="780589"/>
              </a:xfrm>
              <a:prstGeom prst="rect">
                <a:avLst/>
              </a:prstGeom>
              <a:blipFill>
                <a:blip r:embed="rId3"/>
                <a:stretch>
                  <a:fillRect b="-6154"/>
                </a:stretch>
              </a:blipFill>
              <a:ln>
                <a:solidFill>
                  <a:srgbClr val="FF0000"/>
                </a:solidFill>
              </a:ln>
            </p:spPr>
            <p:txBody>
              <a:bodyPr/>
              <a:lstStyle/>
              <a:p>
                <a:r>
                  <a:rPr lang="en-US">
                    <a:noFill/>
                  </a:rPr>
                  <a:t> </a:t>
                </a:r>
              </a:p>
            </p:txBody>
          </p:sp>
        </mc:Fallback>
      </mc:AlternateContent>
      <p:sp>
        <p:nvSpPr>
          <p:cNvPr id="17" name="Textfeld 16">
            <a:extLst>
              <a:ext uri="{FF2B5EF4-FFF2-40B4-BE49-F238E27FC236}">
                <a16:creationId xmlns:a16="http://schemas.microsoft.com/office/drawing/2014/main" id="{C979B61F-3EAC-487E-A9C1-27E69AA907DB}"/>
              </a:ext>
            </a:extLst>
          </p:cNvPr>
          <p:cNvSpPr txBox="1"/>
          <p:nvPr/>
        </p:nvSpPr>
        <p:spPr>
          <a:xfrm>
            <a:off x="360000" y="720000"/>
            <a:ext cx="5940000" cy="1631216"/>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Which equation describes a relativistic electron (c=1)?</a:t>
            </a:r>
          </a:p>
          <a:p>
            <a:endParaRPr lang="en-US" sz="1600" dirty="0">
              <a:solidFill>
                <a:srgbClr val="FF0000"/>
              </a:solidFill>
              <a:latin typeface="Times New Roman" panose="02020603050405020304" pitchFamily="18" charset="0"/>
              <a:cs typeface="Times New Roman" panose="02020603050405020304" pitchFamily="18" charset="0"/>
            </a:endParaRPr>
          </a:p>
          <a:p>
            <a:endParaRPr lang="en-US" sz="1600" dirty="0">
              <a:solidFill>
                <a:srgbClr val="FF0000"/>
              </a:solidFill>
              <a:latin typeface="Times New Roman" panose="02020603050405020304" pitchFamily="18" charset="0"/>
              <a:cs typeface="Times New Roman" panose="02020603050405020304" pitchFamily="18" charset="0"/>
            </a:endParaRPr>
          </a:p>
          <a:p>
            <a:endParaRPr lang="en-US" sz="1600" dirty="0">
              <a:solidFill>
                <a:srgbClr val="FF0000"/>
              </a:solidFill>
              <a:latin typeface="Times New Roman" panose="02020603050405020304" pitchFamily="18" charset="0"/>
              <a:cs typeface="Times New Roman" panose="02020603050405020304" pitchFamily="18" charset="0"/>
            </a:endParaRPr>
          </a:p>
          <a:p>
            <a:endParaRPr lang="en-US" sz="1600" dirty="0">
              <a:solidFill>
                <a:srgbClr val="FF0000"/>
              </a:solidFill>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Dirac: Take the ‘square root’ – and deal with negative solution</a:t>
            </a:r>
          </a:p>
        </p:txBody>
      </p:sp>
      <p:sp>
        <p:nvSpPr>
          <p:cNvPr id="18" name="Textfeld 17">
            <a:extLst>
              <a:ext uri="{FF2B5EF4-FFF2-40B4-BE49-F238E27FC236}">
                <a16:creationId xmlns:a16="http://schemas.microsoft.com/office/drawing/2014/main" id="{8110ED8E-B125-46C5-B367-2E9EE15D808F}"/>
              </a:ext>
            </a:extLst>
          </p:cNvPr>
          <p:cNvSpPr txBox="1"/>
          <p:nvPr/>
        </p:nvSpPr>
        <p:spPr>
          <a:xfrm>
            <a:off x="360000" y="2700000"/>
            <a:ext cx="3744416"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Linear equation, based on relativistic energy-momentum conservation</a:t>
            </a:r>
          </a:p>
        </p:txBody>
      </p:sp>
      <mc:AlternateContent xmlns:mc="http://schemas.openxmlformats.org/markup-compatibility/2006" xmlns:a14="http://schemas.microsoft.com/office/drawing/2010/main">
        <mc:Choice Requires="a14">
          <p:sp>
            <p:nvSpPr>
              <p:cNvPr id="19" name="Textfeld 18">
                <a:extLst>
                  <a:ext uri="{FF2B5EF4-FFF2-40B4-BE49-F238E27FC236}">
                    <a16:creationId xmlns:a16="http://schemas.microsoft.com/office/drawing/2014/main" id="{BE8BA752-4AB5-4DA2-A812-20F1452D5EDB}"/>
                  </a:ext>
                </a:extLst>
              </p:cNvPr>
              <p:cNvSpPr txBox="1"/>
              <p:nvPr/>
            </p:nvSpPr>
            <p:spPr>
              <a:xfrm>
                <a:off x="5259938" y="2700000"/>
                <a:ext cx="3540969" cy="622350"/>
              </a:xfrm>
              <a:prstGeom prst="rect">
                <a:avLst/>
              </a:prstGeom>
              <a:noFill/>
              <a:ln>
                <a:solidFill>
                  <a:srgbClr val="FF0000"/>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𝑖</m:t>
                      </m:r>
                      <m:f>
                        <m:fPr>
                          <m:ctrlPr>
                            <a:rPr lang="de-DE" b="0" i="1" smtClean="0">
                              <a:latin typeface="Cambria Math" panose="02040503050406030204" pitchFamily="18" charset="0"/>
                            </a:rPr>
                          </m:ctrlPr>
                        </m:fPr>
                        <m:num>
                          <m:r>
                            <a:rPr lang="de-DE" b="0" i="1" smtClean="0">
                              <a:latin typeface="Cambria Math" panose="02040503050406030204" pitchFamily="18" charset="0"/>
                              <a:ea typeface="Cambria Math" panose="02040503050406030204" pitchFamily="18" charset="0"/>
                            </a:rPr>
                            <m:t>𝜕</m:t>
                          </m:r>
                        </m:num>
                        <m:den>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𝑡</m:t>
                          </m:r>
                        </m:den>
                      </m:f>
                      <m:r>
                        <m:rPr>
                          <m:sty m:val="p"/>
                        </m:rPr>
                        <a:rPr lang="el-GR" b="0" i="1" smtClean="0">
                          <a:latin typeface="Cambria Math" panose="02040503050406030204" pitchFamily="18" charset="0"/>
                          <a:ea typeface="Cambria Math" panose="02040503050406030204" pitchFamily="18" charset="0"/>
                        </a:rPr>
                        <m:t>Ψ</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𝑖</m:t>
                      </m:r>
                      <m:d>
                        <m:dPr>
                          <m:ctrlPr>
                            <a:rPr lang="de-DE" b="0" i="1" smtClean="0">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𝛼</m:t>
                              </m:r>
                            </m:e>
                            <m:sub>
                              <m:r>
                                <a:rPr lang="de-DE" b="0" i="1" smtClean="0">
                                  <a:latin typeface="Cambria Math" panose="02040503050406030204" pitchFamily="18" charset="0"/>
                                  <a:ea typeface="Cambria Math" panose="02040503050406030204" pitchFamily="18" charset="0"/>
                                </a:rPr>
                                <m:t>𝑥</m:t>
                              </m:r>
                            </m:sub>
                          </m:sSub>
                          <m:f>
                            <m:fPr>
                              <m:ctrlPr>
                                <a:rPr lang="de-DE" b="0" i="1" smtClean="0">
                                  <a:latin typeface="Cambria Math" panose="02040503050406030204" pitchFamily="18" charset="0"/>
                                  <a:ea typeface="Cambria Math" panose="02040503050406030204" pitchFamily="18" charset="0"/>
                                </a:rPr>
                              </m:ctrlPr>
                            </m:fPr>
                            <m:num>
                              <m:r>
                                <a:rPr lang="de-DE" b="0" i="1" smtClean="0">
                                  <a:latin typeface="Cambria Math" panose="02040503050406030204" pitchFamily="18" charset="0"/>
                                  <a:ea typeface="Cambria Math" panose="02040503050406030204" pitchFamily="18" charset="0"/>
                                </a:rPr>
                                <m:t>𝛿</m:t>
                              </m:r>
                            </m:num>
                            <m:den>
                              <m:r>
                                <a:rPr lang="de-DE" b="0" i="1" smtClean="0">
                                  <a:latin typeface="Cambria Math" panose="02040503050406030204" pitchFamily="18" charset="0"/>
                                  <a:ea typeface="Cambria Math" panose="02040503050406030204" pitchFamily="18" charset="0"/>
                                </a:rPr>
                                <m:t>𝛿</m:t>
                              </m:r>
                              <m:r>
                                <a:rPr lang="de-DE" b="0" i="1" smtClean="0">
                                  <a:latin typeface="Cambria Math" panose="02040503050406030204" pitchFamily="18" charset="0"/>
                                  <a:ea typeface="Cambria Math" panose="02040503050406030204" pitchFamily="18" charset="0"/>
                                </a:rPr>
                                <m:t>𝑥</m:t>
                              </m:r>
                            </m:den>
                          </m:f>
                          <m:r>
                            <m:rPr>
                              <m:sty m:val="p"/>
                            </m:rPr>
                            <a:rPr lang="el-GR" b="0" i="1" smtClean="0">
                              <a:latin typeface="Cambria Math" panose="02040503050406030204" pitchFamily="18" charset="0"/>
                              <a:ea typeface="Cambria Math" panose="02040503050406030204" pitchFamily="18" charset="0"/>
                            </a:rPr>
                            <m:t>Ψ</m:t>
                          </m:r>
                          <m:r>
                            <a:rPr lang="de-DE" b="0" i="1" smtClean="0">
                              <a:latin typeface="Cambria Math" panose="02040503050406030204" pitchFamily="18" charset="0"/>
                              <a:ea typeface="Cambria Math" panose="02040503050406030204" pitchFamily="18" charset="0"/>
                            </a:rPr>
                            <m:t>+⋯</m:t>
                          </m:r>
                        </m:e>
                      </m:d>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𝛽</m:t>
                      </m:r>
                      <m:r>
                        <a:rPr lang="de-DE" b="0" i="1" smtClean="0">
                          <a:latin typeface="Cambria Math" panose="02040503050406030204" pitchFamily="18" charset="0"/>
                          <a:ea typeface="Cambria Math" panose="02040503050406030204" pitchFamily="18" charset="0"/>
                        </a:rPr>
                        <m:t>𝑚</m:t>
                      </m:r>
                      <m:r>
                        <m:rPr>
                          <m:sty m:val="p"/>
                        </m:rPr>
                        <a:rPr lang="el-GR" b="0" i="1" smtClean="0">
                          <a:latin typeface="Cambria Math" panose="02040503050406030204" pitchFamily="18" charset="0"/>
                          <a:ea typeface="Cambria Math" panose="02040503050406030204" pitchFamily="18" charset="0"/>
                        </a:rPr>
                        <m:t>Ψ</m:t>
                      </m:r>
                    </m:oMath>
                  </m:oMathPara>
                </a14:m>
                <a:endParaRPr lang="en-US" dirty="0"/>
              </a:p>
            </p:txBody>
          </p:sp>
        </mc:Choice>
        <mc:Fallback xmlns="">
          <p:sp>
            <p:nvSpPr>
              <p:cNvPr id="19" name="Textfeld 18">
                <a:extLst>
                  <a:ext uri="{FF2B5EF4-FFF2-40B4-BE49-F238E27FC236}">
                    <a16:creationId xmlns:a16="http://schemas.microsoft.com/office/drawing/2014/main" id="{BE8BA752-4AB5-4DA2-A812-20F1452D5EDB}"/>
                  </a:ext>
                </a:extLst>
              </p:cNvPr>
              <p:cNvSpPr txBox="1">
                <a:spLocks noRot="1" noChangeAspect="1" noMove="1" noResize="1" noEditPoints="1" noAdjustHandles="1" noChangeArrowheads="1" noChangeShapeType="1" noTextEdit="1"/>
              </p:cNvSpPr>
              <p:nvPr/>
            </p:nvSpPr>
            <p:spPr>
              <a:xfrm>
                <a:off x="5259938" y="2700000"/>
                <a:ext cx="3540969" cy="622350"/>
              </a:xfrm>
              <a:prstGeom prst="rect">
                <a:avLst/>
              </a:prstGeom>
              <a:blipFill>
                <a:blip r:embed="rId4"/>
                <a:stretch>
                  <a:fillRect/>
                </a:stretch>
              </a:blipFill>
              <a:ln>
                <a:solidFill>
                  <a:srgbClr val="FF0000"/>
                </a:solidFill>
              </a:ln>
            </p:spPr>
            <p:txBody>
              <a:bodyPr/>
              <a:lstStyle/>
              <a:p>
                <a:r>
                  <a:rPr lang="en-US">
                    <a:noFill/>
                  </a:rPr>
                  <a:t> </a:t>
                </a:r>
              </a:p>
            </p:txBody>
          </p:sp>
        </mc:Fallback>
      </mc:AlternateContent>
      <p:pic>
        <p:nvPicPr>
          <p:cNvPr id="20" name="Grafik 19">
            <a:extLst>
              <a:ext uri="{FF2B5EF4-FFF2-40B4-BE49-F238E27FC236}">
                <a16:creationId xmlns:a16="http://schemas.microsoft.com/office/drawing/2014/main" id="{31DB833F-29CE-411D-9A04-37C1D01BD67B}"/>
              </a:ext>
            </a:extLst>
          </p:cNvPr>
          <p:cNvPicPr>
            <a:picLocks noChangeAspect="1"/>
          </p:cNvPicPr>
          <p:nvPr/>
        </p:nvPicPr>
        <p:blipFill>
          <a:blip r:embed="rId5"/>
          <a:stretch>
            <a:fillRect/>
          </a:stretch>
        </p:blipFill>
        <p:spPr>
          <a:xfrm>
            <a:off x="5259938" y="3816000"/>
            <a:ext cx="2885714" cy="914286"/>
          </a:xfrm>
          <a:prstGeom prst="rect">
            <a:avLst/>
          </a:prstGeom>
        </p:spPr>
      </p:pic>
      <mc:AlternateContent xmlns:mc="http://schemas.openxmlformats.org/markup-compatibility/2006" xmlns:a14="http://schemas.microsoft.com/office/drawing/2010/main">
        <mc:Choice Requires="a14">
          <p:sp>
            <p:nvSpPr>
              <p:cNvPr id="21" name="Textfeld 20">
                <a:extLst>
                  <a:ext uri="{FF2B5EF4-FFF2-40B4-BE49-F238E27FC236}">
                    <a16:creationId xmlns:a16="http://schemas.microsoft.com/office/drawing/2014/main" id="{BC50F28F-5564-4D9C-B759-786AEF6BAA27}"/>
                  </a:ext>
                </a:extLst>
              </p:cNvPr>
              <p:cNvSpPr txBox="1"/>
              <p:nvPr/>
            </p:nvSpPr>
            <p:spPr>
              <a:xfrm>
                <a:off x="353843" y="3960000"/>
                <a:ext cx="4218157" cy="646331"/>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Solution:</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α</a:t>
                </a:r>
                <a:r>
                  <a:rPr lang="de-DE"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β</a:t>
                </a:r>
                <a:r>
                  <a:rPr lang="de-DE"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are 4x4 matrices (called </a:t>
                </a:r>
                <a14:m>
                  <m:oMath xmlns:m="http://schemas.openxmlformats.org/officeDocument/2006/math">
                    <m:sSup>
                      <m:sSupPr>
                        <m:ctrlPr>
                          <a:rPr lang="en-US" i="1" smtClean="0">
                            <a:latin typeface="Cambria Math" panose="02040503050406030204" pitchFamily="18" charset="0"/>
                            <a:cs typeface="Times New Roman" panose="02020603050405020304" pitchFamily="18" charset="0"/>
                          </a:rPr>
                        </m:ctrlPr>
                      </m:sSupPr>
                      <m:e>
                        <m:r>
                          <a:rPr lang="en-US" i="1" smtClean="0">
                            <a:latin typeface="Cambria Math" panose="02040503050406030204" pitchFamily="18" charset="0"/>
                            <a:ea typeface="Cambria Math" panose="02040503050406030204" pitchFamily="18" charset="0"/>
                            <a:cs typeface="Times New Roman" panose="02020603050405020304" pitchFamily="18" charset="0"/>
                          </a:rPr>
                          <m:t>𝛾</m:t>
                        </m:r>
                      </m:e>
                      <m:sup>
                        <m:r>
                          <a:rPr lang="en-US" i="1" smtClean="0">
                            <a:latin typeface="Cambria Math" panose="02040503050406030204" pitchFamily="18" charset="0"/>
                            <a:ea typeface="Cambria Math" panose="02040503050406030204" pitchFamily="18" charset="0"/>
                            <a:cs typeface="Times New Roman" panose="02020603050405020304" pitchFamily="18" charset="0"/>
                          </a:rPr>
                          <m:t>𝜇</m:t>
                        </m:r>
                      </m:sup>
                    </m:sSup>
                  </m:oMath>
                </a14:m>
                <a:r>
                  <a:rPr lang="en-US" b="1"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Ψ</a:t>
                </a:r>
                <a:r>
                  <a:rPr lang="de-DE"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has 4 components (“spinor”)</a:t>
                </a:r>
              </a:p>
            </p:txBody>
          </p:sp>
        </mc:Choice>
        <mc:Fallback xmlns="">
          <p:sp>
            <p:nvSpPr>
              <p:cNvPr id="21" name="Textfeld 20">
                <a:extLst>
                  <a:ext uri="{FF2B5EF4-FFF2-40B4-BE49-F238E27FC236}">
                    <a16:creationId xmlns:a16="http://schemas.microsoft.com/office/drawing/2014/main" id="{BC50F28F-5564-4D9C-B759-786AEF6BAA27}"/>
                  </a:ext>
                </a:extLst>
              </p:cNvPr>
              <p:cNvSpPr txBox="1">
                <a:spLocks noRot="1" noChangeAspect="1" noMove="1" noResize="1" noEditPoints="1" noAdjustHandles="1" noChangeArrowheads="1" noChangeShapeType="1" noTextEdit="1"/>
              </p:cNvSpPr>
              <p:nvPr/>
            </p:nvSpPr>
            <p:spPr>
              <a:xfrm>
                <a:off x="353843" y="3960000"/>
                <a:ext cx="4218157" cy="646331"/>
              </a:xfrm>
              <a:prstGeom prst="rect">
                <a:avLst/>
              </a:prstGeom>
              <a:blipFill>
                <a:blip r:embed="rId6"/>
                <a:stretch>
                  <a:fillRect l="-1156" t="-5660" r="-145" b="-14151"/>
                </a:stretch>
              </a:blipFill>
            </p:spPr>
            <p:txBody>
              <a:bodyPr/>
              <a:lstStyle/>
              <a:p>
                <a:r>
                  <a:rPr lang="en-US">
                    <a:noFill/>
                  </a:rPr>
                  <a:t> </a:t>
                </a:r>
              </a:p>
            </p:txBody>
          </p:sp>
        </mc:Fallback>
      </mc:AlternateContent>
      <p:sp>
        <p:nvSpPr>
          <p:cNvPr id="22" name="Textfeld 21">
            <a:extLst>
              <a:ext uri="{FF2B5EF4-FFF2-40B4-BE49-F238E27FC236}">
                <a16:creationId xmlns:a16="http://schemas.microsoft.com/office/drawing/2014/main" id="{C646C2B5-128D-44AD-ADE8-C2198D3CD779}"/>
              </a:ext>
            </a:extLst>
          </p:cNvPr>
          <p:cNvSpPr txBox="1"/>
          <p:nvPr/>
        </p:nvSpPr>
        <p:spPr>
          <a:xfrm>
            <a:off x="360000" y="6300000"/>
            <a:ext cx="2736647" cy="246221"/>
          </a:xfrm>
          <a:prstGeom prst="rect">
            <a:avLst/>
          </a:prstGeom>
          <a:noFill/>
        </p:spPr>
        <p:txBody>
          <a:bodyPr wrap="none" rtlCol="0">
            <a:spAutoFit/>
          </a:bodyPr>
          <a:lstStyle/>
          <a:p>
            <a:r>
              <a:rPr lang="en-US" sz="1000" dirty="0">
                <a:latin typeface="Times New Roman" panose="02020603050405020304" pitchFamily="18" charset="0"/>
                <a:cs typeface="Times New Roman" panose="02020603050405020304" pitchFamily="18" charset="0"/>
              </a:rPr>
              <a:t>P. A. M. Dirac, Phys. Roy. Soc. A118 (1928) 351</a:t>
            </a:r>
          </a:p>
        </p:txBody>
      </p:sp>
      <p:sp>
        <p:nvSpPr>
          <p:cNvPr id="23" name="Textfeld 22">
            <a:extLst>
              <a:ext uri="{FF2B5EF4-FFF2-40B4-BE49-F238E27FC236}">
                <a16:creationId xmlns:a16="http://schemas.microsoft.com/office/drawing/2014/main" id="{AD792869-7B3D-4BFD-8DDD-8114EE844F77}"/>
              </a:ext>
            </a:extLst>
          </p:cNvPr>
          <p:cNvSpPr txBox="1"/>
          <p:nvPr/>
        </p:nvSpPr>
        <p:spPr>
          <a:xfrm>
            <a:off x="3156788" y="5400000"/>
            <a:ext cx="3094117" cy="461665"/>
          </a:xfrm>
          <a:prstGeom prst="rect">
            <a:avLst/>
          </a:prstGeom>
          <a:noFill/>
          <a:ln>
            <a:solidFill>
              <a:srgbClr val="FF0000"/>
            </a:solidFill>
          </a:ln>
        </p:spPr>
        <p:txBody>
          <a:bodyPr wrap="non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What does Ψ stand for?</a:t>
            </a:r>
          </a:p>
        </p:txBody>
      </p:sp>
    </p:spTree>
    <p:extLst>
      <p:ext uri="{BB962C8B-B14F-4D97-AF65-F5344CB8AC3E}">
        <p14:creationId xmlns:p14="http://schemas.microsoft.com/office/powerpoint/2010/main" val="2893180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Dirac equation – Four components?</a:t>
            </a:r>
          </a:p>
        </p:txBody>
      </p:sp>
      <p:sp>
        <p:nvSpPr>
          <p:cNvPr id="4" name="Textfeld 3">
            <a:extLst>
              <a:ext uri="{FF2B5EF4-FFF2-40B4-BE49-F238E27FC236}">
                <a16:creationId xmlns:a16="http://schemas.microsoft.com/office/drawing/2014/main" id="{F8154CB7-CF0D-42A9-A4BB-6C412C57A351}"/>
              </a:ext>
            </a:extLst>
          </p:cNvPr>
          <p:cNvSpPr txBox="1"/>
          <p:nvPr/>
        </p:nvSpPr>
        <p:spPr>
          <a:xfrm>
            <a:off x="360000" y="720000"/>
            <a:ext cx="6915163" cy="1200329"/>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Electron has spin ½ (two ways of alignment in a magnetic field).</a:t>
            </a:r>
          </a:p>
          <a:p>
            <a:r>
              <a:rPr lang="en-US" dirty="0">
                <a:latin typeface="Times New Roman" panose="02020603050405020304" pitchFamily="18" charset="0"/>
                <a:cs typeface="Times New Roman" panose="02020603050405020304" pitchFamily="18" charset="0"/>
              </a:rPr>
              <a:t>Description by a two-component Pauli ‘spinor’ (spin-up and spin-down).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But: Ψ had two spin ½ particles!</a:t>
            </a:r>
          </a:p>
        </p:txBody>
      </p:sp>
      <mc:AlternateContent xmlns:mc="http://schemas.openxmlformats.org/markup-compatibility/2006" xmlns:a14="http://schemas.microsoft.com/office/drawing/2010/main">
        <mc:Choice Requires="a14">
          <p:sp>
            <p:nvSpPr>
              <p:cNvPr id="5" name="Textfeld 4">
                <a:extLst>
                  <a:ext uri="{FF2B5EF4-FFF2-40B4-BE49-F238E27FC236}">
                    <a16:creationId xmlns:a16="http://schemas.microsoft.com/office/drawing/2014/main" id="{60466EE6-7F2B-4DA7-A539-92635CAA8BFF}"/>
                  </a:ext>
                </a:extLst>
              </p:cNvPr>
              <p:cNvSpPr txBox="1"/>
              <p:nvPr/>
            </p:nvSpPr>
            <p:spPr>
              <a:xfrm>
                <a:off x="360000" y="2160000"/>
                <a:ext cx="2604431" cy="9636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l-GR" i="1" smtClean="0">
                              <a:latin typeface="Cambria Math" panose="02040503050406030204" pitchFamily="18" charset="0"/>
                              <a:ea typeface="Cambria Math" panose="02040503050406030204" pitchFamily="18" charset="0"/>
                            </a:rPr>
                            <m:t>Ψ</m:t>
                          </m:r>
                        </m:e>
                        <m:sub>
                          <m:r>
                            <a:rPr lang="de-DE" b="0" i="1" smtClean="0">
                              <a:latin typeface="Cambria Math" panose="02040503050406030204" pitchFamily="18" charset="0"/>
                            </a:rPr>
                            <m:t>+</m:t>
                          </m:r>
                        </m:sub>
                      </m:sSub>
                      <m:r>
                        <a:rPr lang="de-DE" b="0" i="1" smtClean="0">
                          <a:latin typeface="Cambria Math" panose="02040503050406030204" pitchFamily="18" charset="0"/>
                        </a:rPr>
                        <m:t>=</m:t>
                      </m:r>
                      <m:d>
                        <m:dPr>
                          <m:ctrlPr>
                            <a:rPr lang="de-DE" b="0" i="1" smtClean="0">
                              <a:latin typeface="Cambria Math" panose="02040503050406030204" pitchFamily="18" charset="0"/>
                            </a:rPr>
                          </m:ctrlPr>
                        </m:dPr>
                        <m:e>
                          <m:m>
                            <m:mPr>
                              <m:mcs>
                                <m:mc>
                                  <m:mcPr>
                                    <m:count m:val="1"/>
                                    <m:mcJc m:val="center"/>
                                  </m:mcPr>
                                </m:mc>
                              </m:mcs>
                              <m:ctrlPr>
                                <a:rPr lang="de-DE" b="0" i="1" smtClean="0">
                                  <a:latin typeface="Cambria Math" panose="02040503050406030204" pitchFamily="18" charset="0"/>
                                </a:rPr>
                              </m:ctrlPr>
                            </m:mPr>
                            <m:mr>
                              <m:e>
                                <m:m>
                                  <m:mPr>
                                    <m:mcs>
                                      <m:mc>
                                        <m:mcPr>
                                          <m:count m:val="1"/>
                                          <m:mcJc m:val="center"/>
                                        </m:mcPr>
                                      </m:mc>
                                    </m:mcs>
                                    <m:ctrlPr>
                                      <a:rPr lang="de-DE" b="0" i="1" smtClean="0">
                                        <a:latin typeface="Cambria Math" panose="02040503050406030204" pitchFamily="18" charset="0"/>
                                      </a:rPr>
                                    </m:ctrlPr>
                                  </m:mPr>
                                  <m:mr>
                                    <m:e>
                                      <m:r>
                                        <m:rPr>
                                          <m:brk m:alnAt="7"/>
                                        </m:rPr>
                                        <a:rPr lang="de-DE" b="0" i="1" smtClean="0">
                                          <a:latin typeface="Cambria Math" panose="02040503050406030204" pitchFamily="18" charset="0"/>
                                        </a:rPr>
                                        <m:t>1</m:t>
                                      </m:r>
                                    </m:e>
                                  </m:mr>
                                  <m:mr>
                                    <m:e>
                                      <m:r>
                                        <a:rPr lang="de-DE" b="0" i="1" smtClean="0">
                                          <a:latin typeface="Cambria Math" panose="02040503050406030204" pitchFamily="18" charset="0"/>
                                        </a:rPr>
                                        <m:t>0</m:t>
                                      </m:r>
                                    </m:e>
                                  </m:mr>
                                </m:m>
                              </m:e>
                            </m:mr>
                            <m:mr>
                              <m:e>
                                <m:m>
                                  <m:mPr>
                                    <m:mcs>
                                      <m:mc>
                                        <m:mcPr>
                                          <m:count m:val="1"/>
                                          <m:mcJc m:val="center"/>
                                        </m:mcPr>
                                      </m:mc>
                                    </m:mcs>
                                    <m:ctrlPr>
                                      <a:rPr lang="de-DE" b="0" i="1" smtClean="0">
                                        <a:latin typeface="Cambria Math" panose="02040503050406030204" pitchFamily="18" charset="0"/>
                                      </a:rPr>
                                    </m:ctrlPr>
                                  </m:mPr>
                                  <m:mr>
                                    <m:e>
                                      <m:r>
                                        <m:rPr>
                                          <m:brk m:alnAt="7"/>
                                        </m:rPr>
                                        <a:rPr lang="de-DE" b="0" i="1" smtClean="0">
                                          <a:latin typeface="Cambria Math" panose="02040503050406030204" pitchFamily="18" charset="0"/>
                                        </a:rPr>
                                        <m:t>0</m:t>
                                      </m:r>
                                    </m:e>
                                  </m:mr>
                                  <m:mr>
                                    <m:e>
                                      <m:r>
                                        <a:rPr lang="de-DE" b="0" i="1" smtClean="0">
                                          <a:latin typeface="Cambria Math" panose="02040503050406030204" pitchFamily="18" charset="0"/>
                                        </a:rPr>
                                        <m:t>0</m:t>
                                      </m:r>
                                    </m:e>
                                  </m:mr>
                                </m:m>
                              </m:e>
                            </m:mr>
                          </m:m>
                        </m:e>
                      </m:d>
                      <m:r>
                        <a:rPr lang="de-DE" b="0" i="1" smtClean="0">
                          <a:latin typeface="Cambria Math" panose="02040503050406030204" pitchFamily="18" charset="0"/>
                        </a:rPr>
                        <m:t> </m:t>
                      </m:r>
                      <m:r>
                        <a:rPr lang="de-DE" b="0" i="1" smtClean="0">
                          <a:latin typeface="Cambria Math" panose="02040503050406030204" pitchFamily="18" charset="0"/>
                        </a:rPr>
                        <m:t>𝑜𝑟</m:t>
                      </m:r>
                      <m:r>
                        <a:rPr lang="de-DE" b="0" i="1" smtClean="0">
                          <a:latin typeface="Cambria Math" panose="02040503050406030204" pitchFamily="18" charset="0"/>
                        </a:rPr>
                        <m:t> </m:t>
                      </m:r>
                      <m:d>
                        <m:dPr>
                          <m:ctrlPr>
                            <a:rPr lang="de-DE" b="0" i="1" smtClean="0">
                              <a:latin typeface="Cambria Math" panose="02040503050406030204" pitchFamily="18" charset="0"/>
                            </a:rPr>
                          </m:ctrlPr>
                        </m:dPr>
                        <m:e>
                          <m:m>
                            <m:mPr>
                              <m:mcs>
                                <m:mc>
                                  <m:mcPr>
                                    <m:count m:val="1"/>
                                    <m:mcJc m:val="center"/>
                                  </m:mcPr>
                                </m:mc>
                              </m:mcs>
                              <m:ctrlPr>
                                <a:rPr lang="de-DE" b="0" i="1" smtClean="0">
                                  <a:latin typeface="Cambria Math" panose="02040503050406030204" pitchFamily="18" charset="0"/>
                                </a:rPr>
                              </m:ctrlPr>
                            </m:mPr>
                            <m:mr>
                              <m:e>
                                <m:m>
                                  <m:mPr>
                                    <m:mcs>
                                      <m:mc>
                                        <m:mcPr>
                                          <m:count m:val="1"/>
                                          <m:mcJc m:val="center"/>
                                        </m:mcPr>
                                      </m:mc>
                                    </m:mcs>
                                    <m:ctrlPr>
                                      <a:rPr lang="de-DE" b="0" i="1" smtClean="0">
                                        <a:latin typeface="Cambria Math" panose="02040503050406030204" pitchFamily="18" charset="0"/>
                                      </a:rPr>
                                    </m:ctrlPr>
                                  </m:mPr>
                                  <m:mr>
                                    <m:e>
                                      <m:r>
                                        <m:rPr>
                                          <m:brk m:alnAt="7"/>
                                        </m:rPr>
                                        <a:rPr lang="de-DE" b="0" i="1" smtClean="0">
                                          <a:latin typeface="Cambria Math" panose="02040503050406030204" pitchFamily="18" charset="0"/>
                                        </a:rPr>
                                        <m:t>0</m:t>
                                      </m:r>
                                    </m:e>
                                  </m:mr>
                                  <m:mr>
                                    <m:e>
                                      <m:r>
                                        <a:rPr lang="de-DE" b="0" i="1" smtClean="0">
                                          <a:latin typeface="Cambria Math" panose="02040503050406030204" pitchFamily="18" charset="0"/>
                                        </a:rPr>
                                        <m:t>1</m:t>
                                      </m:r>
                                    </m:e>
                                  </m:mr>
                                </m:m>
                              </m:e>
                            </m:mr>
                            <m:mr>
                              <m:e>
                                <m:m>
                                  <m:mPr>
                                    <m:mcs>
                                      <m:mc>
                                        <m:mcPr>
                                          <m:count m:val="1"/>
                                          <m:mcJc m:val="center"/>
                                        </m:mcPr>
                                      </m:mc>
                                    </m:mcs>
                                    <m:ctrlPr>
                                      <a:rPr lang="de-DE" b="0" i="1" smtClean="0">
                                        <a:latin typeface="Cambria Math" panose="02040503050406030204" pitchFamily="18" charset="0"/>
                                      </a:rPr>
                                    </m:ctrlPr>
                                  </m:mPr>
                                  <m:mr>
                                    <m:e>
                                      <m:r>
                                        <m:rPr>
                                          <m:brk m:alnAt="7"/>
                                        </m:rPr>
                                        <a:rPr lang="de-DE" b="0" i="1" smtClean="0">
                                          <a:latin typeface="Cambria Math" panose="02040503050406030204" pitchFamily="18" charset="0"/>
                                        </a:rPr>
                                        <m:t>0</m:t>
                                      </m:r>
                                    </m:e>
                                  </m:mr>
                                  <m:mr>
                                    <m:e>
                                      <m:r>
                                        <a:rPr lang="de-DE" b="0" i="1" smtClean="0">
                                          <a:latin typeface="Cambria Math" panose="02040503050406030204" pitchFamily="18" charset="0"/>
                                        </a:rPr>
                                        <m:t>0</m:t>
                                      </m:r>
                                    </m:e>
                                  </m:mr>
                                </m:m>
                              </m:e>
                            </m:mr>
                          </m:m>
                        </m:e>
                      </m:d>
                      <m:sSup>
                        <m:sSupPr>
                          <m:ctrlPr>
                            <a:rPr lang="de-DE" b="0" i="1" smtClean="0">
                              <a:latin typeface="Cambria Math" panose="02040503050406030204" pitchFamily="18" charset="0"/>
                            </a:rPr>
                          </m:ctrlPr>
                        </m:sSupPr>
                        <m:e>
                          <m:r>
                            <a:rPr lang="de-DE" b="0" i="1" smtClean="0">
                              <a:latin typeface="Cambria Math" panose="02040503050406030204" pitchFamily="18" charset="0"/>
                            </a:rPr>
                            <m:t>𝑒</m:t>
                          </m:r>
                        </m:e>
                        <m:sup>
                          <m:r>
                            <a:rPr lang="de-DE" b="0" i="1" smtClean="0">
                              <a:latin typeface="Cambria Math" panose="02040503050406030204" pitchFamily="18" charset="0"/>
                            </a:rPr>
                            <m:t>−</m:t>
                          </m:r>
                          <m:r>
                            <a:rPr lang="de-DE" b="0" i="1" smtClean="0">
                              <a:latin typeface="Cambria Math" panose="02040503050406030204" pitchFamily="18" charset="0"/>
                            </a:rPr>
                            <m:t>𝑖</m:t>
                          </m:r>
                          <m:r>
                            <a:rPr lang="de-DE" b="0" i="1" smtClean="0">
                              <a:latin typeface="Cambria Math" panose="02040503050406030204" pitchFamily="18" charset="0"/>
                              <a:ea typeface="Cambria Math" panose="02040503050406030204" pitchFamily="18" charset="0"/>
                            </a:rPr>
                            <m:t>𝜔</m:t>
                          </m:r>
                          <m:r>
                            <a:rPr lang="de-DE" b="0" i="1" smtClean="0">
                              <a:latin typeface="Cambria Math" panose="02040503050406030204" pitchFamily="18" charset="0"/>
                              <a:ea typeface="Cambria Math" panose="02040503050406030204" pitchFamily="18" charset="0"/>
                            </a:rPr>
                            <m:t>𝑡</m:t>
                          </m:r>
                        </m:sup>
                      </m:sSup>
                    </m:oMath>
                  </m:oMathPara>
                </a14:m>
                <a:endParaRPr lang="en-US" dirty="0"/>
              </a:p>
            </p:txBody>
          </p:sp>
        </mc:Choice>
        <mc:Fallback xmlns="">
          <p:sp>
            <p:nvSpPr>
              <p:cNvPr id="5" name="Textfeld 4">
                <a:extLst>
                  <a:ext uri="{FF2B5EF4-FFF2-40B4-BE49-F238E27FC236}">
                    <a16:creationId xmlns:a16="http://schemas.microsoft.com/office/drawing/2014/main" id="{60466EE6-7F2B-4DA7-A539-92635CAA8BFF}"/>
                  </a:ext>
                </a:extLst>
              </p:cNvPr>
              <p:cNvSpPr txBox="1">
                <a:spLocks noRot="1" noChangeAspect="1" noMove="1" noResize="1" noEditPoints="1" noAdjustHandles="1" noChangeArrowheads="1" noChangeShapeType="1" noTextEdit="1"/>
              </p:cNvSpPr>
              <p:nvPr/>
            </p:nvSpPr>
            <p:spPr>
              <a:xfrm>
                <a:off x="360000" y="2160000"/>
                <a:ext cx="2604431" cy="96366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feld 16">
                <a:extLst>
                  <a:ext uri="{FF2B5EF4-FFF2-40B4-BE49-F238E27FC236}">
                    <a16:creationId xmlns:a16="http://schemas.microsoft.com/office/drawing/2014/main" id="{22A10ED3-F18E-475A-9531-D290030F2D00}"/>
                  </a:ext>
                </a:extLst>
              </p:cNvPr>
              <p:cNvSpPr txBox="1"/>
              <p:nvPr/>
            </p:nvSpPr>
            <p:spPr>
              <a:xfrm>
                <a:off x="3780000" y="2160000"/>
                <a:ext cx="2521075" cy="9636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l-GR" i="1" smtClean="0">
                              <a:latin typeface="Cambria Math" panose="02040503050406030204" pitchFamily="18" charset="0"/>
                              <a:ea typeface="Cambria Math" panose="02040503050406030204" pitchFamily="18" charset="0"/>
                            </a:rPr>
                            <m:t>Ψ</m:t>
                          </m:r>
                        </m:e>
                        <m:sub>
                          <m:r>
                            <a:rPr lang="de-DE" b="0" i="1" smtClean="0">
                              <a:latin typeface="Cambria Math" panose="02040503050406030204" pitchFamily="18" charset="0"/>
                            </a:rPr>
                            <m:t>−</m:t>
                          </m:r>
                        </m:sub>
                      </m:sSub>
                      <m:r>
                        <a:rPr lang="de-DE" b="0" i="1" smtClean="0">
                          <a:latin typeface="Cambria Math" panose="02040503050406030204" pitchFamily="18" charset="0"/>
                        </a:rPr>
                        <m:t>=</m:t>
                      </m:r>
                      <m:d>
                        <m:dPr>
                          <m:ctrlPr>
                            <a:rPr lang="de-DE" b="0" i="1" smtClean="0">
                              <a:solidFill>
                                <a:srgbClr val="FF0000"/>
                              </a:solidFill>
                              <a:latin typeface="Cambria Math" panose="02040503050406030204" pitchFamily="18" charset="0"/>
                            </a:rPr>
                          </m:ctrlPr>
                        </m:dPr>
                        <m:e>
                          <m:m>
                            <m:mPr>
                              <m:mcs>
                                <m:mc>
                                  <m:mcPr>
                                    <m:count m:val="1"/>
                                    <m:mcJc m:val="center"/>
                                  </m:mcPr>
                                </m:mc>
                              </m:mcs>
                              <m:ctrlPr>
                                <a:rPr lang="de-DE" b="0" i="1" smtClean="0">
                                  <a:solidFill>
                                    <a:srgbClr val="FF0000"/>
                                  </a:solidFill>
                                  <a:latin typeface="Cambria Math" panose="02040503050406030204" pitchFamily="18" charset="0"/>
                                </a:rPr>
                              </m:ctrlPr>
                            </m:mPr>
                            <m:mr>
                              <m:e>
                                <m:m>
                                  <m:mPr>
                                    <m:mcs>
                                      <m:mc>
                                        <m:mcPr>
                                          <m:count m:val="1"/>
                                          <m:mcJc m:val="center"/>
                                        </m:mcPr>
                                      </m:mc>
                                    </m:mcs>
                                    <m:ctrlPr>
                                      <a:rPr lang="de-DE" b="0" i="1" smtClean="0">
                                        <a:solidFill>
                                          <a:srgbClr val="FF0000"/>
                                        </a:solidFill>
                                        <a:latin typeface="Cambria Math" panose="02040503050406030204" pitchFamily="18" charset="0"/>
                                      </a:rPr>
                                    </m:ctrlPr>
                                  </m:mPr>
                                  <m:mr>
                                    <m:e>
                                      <m:r>
                                        <m:rPr>
                                          <m:brk m:alnAt="7"/>
                                        </m:rPr>
                                        <a:rPr lang="de-DE" b="0" i="1" smtClean="0">
                                          <a:solidFill>
                                            <a:srgbClr val="FF0000"/>
                                          </a:solidFill>
                                          <a:latin typeface="Cambria Math" panose="02040503050406030204" pitchFamily="18" charset="0"/>
                                        </a:rPr>
                                        <m:t>0</m:t>
                                      </m:r>
                                    </m:e>
                                  </m:mr>
                                  <m:mr>
                                    <m:e>
                                      <m:r>
                                        <a:rPr lang="de-DE" b="0" i="1" smtClean="0">
                                          <a:solidFill>
                                            <a:srgbClr val="FF0000"/>
                                          </a:solidFill>
                                          <a:latin typeface="Cambria Math" panose="02040503050406030204" pitchFamily="18" charset="0"/>
                                        </a:rPr>
                                        <m:t>0</m:t>
                                      </m:r>
                                    </m:e>
                                  </m:mr>
                                </m:m>
                              </m:e>
                            </m:mr>
                            <m:mr>
                              <m:e>
                                <m:m>
                                  <m:mPr>
                                    <m:mcs>
                                      <m:mc>
                                        <m:mcPr>
                                          <m:count m:val="1"/>
                                          <m:mcJc m:val="center"/>
                                        </m:mcPr>
                                      </m:mc>
                                    </m:mcs>
                                    <m:ctrlPr>
                                      <a:rPr lang="de-DE" b="0" i="1" smtClean="0">
                                        <a:solidFill>
                                          <a:srgbClr val="FF0000"/>
                                        </a:solidFill>
                                        <a:latin typeface="Cambria Math" panose="02040503050406030204" pitchFamily="18" charset="0"/>
                                      </a:rPr>
                                    </m:ctrlPr>
                                  </m:mPr>
                                  <m:mr>
                                    <m:e>
                                      <m:r>
                                        <m:rPr>
                                          <m:brk m:alnAt="7"/>
                                        </m:rPr>
                                        <a:rPr lang="de-DE" b="0" i="1" smtClean="0">
                                          <a:solidFill>
                                            <a:srgbClr val="FF0000"/>
                                          </a:solidFill>
                                          <a:latin typeface="Cambria Math" panose="02040503050406030204" pitchFamily="18" charset="0"/>
                                        </a:rPr>
                                        <m:t>1</m:t>
                                      </m:r>
                                    </m:e>
                                  </m:mr>
                                  <m:mr>
                                    <m:e>
                                      <m:r>
                                        <a:rPr lang="de-DE" b="0" i="1" smtClean="0">
                                          <a:solidFill>
                                            <a:srgbClr val="FF0000"/>
                                          </a:solidFill>
                                          <a:latin typeface="Cambria Math" panose="02040503050406030204" pitchFamily="18" charset="0"/>
                                        </a:rPr>
                                        <m:t>0</m:t>
                                      </m:r>
                                    </m:e>
                                  </m:mr>
                                </m:m>
                              </m:e>
                            </m:mr>
                          </m:m>
                        </m:e>
                      </m:d>
                      <m:r>
                        <a:rPr lang="de-DE" b="0" i="1" smtClean="0">
                          <a:latin typeface="Cambria Math" panose="02040503050406030204" pitchFamily="18" charset="0"/>
                        </a:rPr>
                        <m:t> </m:t>
                      </m:r>
                      <m:r>
                        <a:rPr lang="de-DE" b="0" i="1" smtClean="0">
                          <a:latin typeface="Cambria Math" panose="02040503050406030204" pitchFamily="18" charset="0"/>
                        </a:rPr>
                        <m:t>𝑜𝑟</m:t>
                      </m:r>
                      <m:r>
                        <a:rPr lang="de-DE" b="0" i="1" smtClean="0">
                          <a:latin typeface="Cambria Math" panose="02040503050406030204" pitchFamily="18" charset="0"/>
                        </a:rPr>
                        <m:t> </m:t>
                      </m:r>
                      <m:d>
                        <m:dPr>
                          <m:ctrlPr>
                            <a:rPr lang="de-DE" b="0" i="1" smtClean="0">
                              <a:solidFill>
                                <a:srgbClr val="FF0000"/>
                              </a:solidFill>
                              <a:latin typeface="Cambria Math" panose="02040503050406030204" pitchFamily="18" charset="0"/>
                            </a:rPr>
                          </m:ctrlPr>
                        </m:dPr>
                        <m:e>
                          <m:m>
                            <m:mPr>
                              <m:mcs>
                                <m:mc>
                                  <m:mcPr>
                                    <m:count m:val="1"/>
                                    <m:mcJc m:val="center"/>
                                  </m:mcPr>
                                </m:mc>
                              </m:mcs>
                              <m:ctrlPr>
                                <a:rPr lang="de-DE" b="0" i="1" smtClean="0">
                                  <a:solidFill>
                                    <a:srgbClr val="FF0000"/>
                                  </a:solidFill>
                                  <a:latin typeface="Cambria Math" panose="02040503050406030204" pitchFamily="18" charset="0"/>
                                </a:rPr>
                              </m:ctrlPr>
                            </m:mPr>
                            <m:mr>
                              <m:e>
                                <m:m>
                                  <m:mPr>
                                    <m:mcs>
                                      <m:mc>
                                        <m:mcPr>
                                          <m:count m:val="1"/>
                                          <m:mcJc m:val="center"/>
                                        </m:mcPr>
                                      </m:mc>
                                    </m:mcs>
                                    <m:ctrlPr>
                                      <a:rPr lang="de-DE" b="0" i="1" smtClean="0">
                                        <a:solidFill>
                                          <a:srgbClr val="FF0000"/>
                                        </a:solidFill>
                                        <a:latin typeface="Cambria Math" panose="02040503050406030204" pitchFamily="18" charset="0"/>
                                      </a:rPr>
                                    </m:ctrlPr>
                                  </m:mPr>
                                  <m:mr>
                                    <m:e>
                                      <m:r>
                                        <m:rPr>
                                          <m:brk m:alnAt="7"/>
                                        </m:rPr>
                                        <a:rPr lang="de-DE" b="0" i="1" smtClean="0">
                                          <a:solidFill>
                                            <a:srgbClr val="FF0000"/>
                                          </a:solidFill>
                                          <a:latin typeface="Cambria Math" panose="02040503050406030204" pitchFamily="18" charset="0"/>
                                        </a:rPr>
                                        <m:t>0</m:t>
                                      </m:r>
                                    </m:e>
                                  </m:mr>
                                  <m:mr>
                                    <m:e>
                                      <m:r>
                                        <a:rPr lang="de-DE" b="0" i="1" smtClean="0">
                                          <a:solidFill>
                                            <a:srgbClr val="FF0000"/>
                                          </a:solidFill>
                                          <a:latin typeface="Cambria Math" panose="02040503050406030204" pitchFamily="18" charset="0"/>
                                        </a:rPr>
                                        <m:t>0</m:t>
                                      </m:r>
                                    </m:e>
                                  </m:mr>
                                </m:m>
                              </m:e>
                            </m:mr>
                            <m:mr>
                              <m:e>
                                <m:m>
                                  <m:mPr>
                                    <m:mcs>
                                      <m:mc>
                                        <m:mcPr>
                                          <m:count m:val="1"/>
                                          <m:mcJc m:val="center"/>
                                        </m:mcPr>
                                      </m:mc>
                                    </m:mcs>
                                    <m:ctrlPr>
                                      <a:rPr lang="de-DE" b="0" i="1" smtClean="0">
                                        <a:solidFill>
                                          <a:srgbClr val="FF0000"/>
                                        </a:solidFill>
                                        <a:latin typeface="Cambria Math" panose="02040503050406030204" pitchFamily="18" charset="0"/>
                                      </a:rPr>
                                    </m:ctrlPr>
                                  </m:mPr>
                                  <m:mr>
                                    <m:e>
                                      <m:r>
                                        <m:rPr>
                                          <m:brk m:alnAt="7"/>
                                        </m:rPr>
                                        <a:rPr lang="de-DE" b="0" i="1" smtClean="0">
                                          <a:solidFill>
                                            <a:srgbClr val="FF0000"/>
                                          </a:solidFill>
                                          <a:latin typeface="Cambria Math" panose="02040503050406030204" pitchFamily="18" charset="0"/>
                                        </a:rPr>
                                        <m:t>0</m:t>
                                      </m:r>
                                    </m:e>
                                  </m:mr>
                                  <m:mr>
                                    <m:e>
                                      <m:r>
                                        <a:rPr lang="de-DE" b="0" i="1" smtClean="0">
                                          <a:solidFill>
                                            <a:srgbClr val="FF0000"/>
                                          </a:solidFill>
                                          <a:latin typeface="Cambria Math" panose="02040503050406030204" pitchFamily="18" charset="0"/>
                                        </a:rPr>
                                        <m:t>1</m:t>
                                      </m:r>
                                    </m:e>
                                  </m:mr>
                                </m:m>
                              </m:e>
                            </m:mr>
                          </m:m>
                        </m:e>
                      </m:d>
                      <m:sSup>
                        <m:sSupPr>
                          <m:ctrlPr>
                            <a:rPr lang="de-DE" b="0" i="1" smtClean="0">
                              <a:solidFill>
                                <a:srgbClr val="FF0000"/>
                              </a:solidFill>
                              <a:latin typeface="Cambria Math" panose="02040503050406030204" pitchFamily="18" charset="0"/>
                            </a:rPr>
                          </m:ctrlPr>
                        </m:sSupPr>
                        <m:e>
                          <m:r>
                            <a:rPr lang="de-DE" b="0" i="1" smtClean="0">
                              <a:solidFill>
                                <a:srgbClr val="FF0000"/>
                              </a:solidFill>
                              <a:latin typeface="Cambria Math" panose="02040503050406030204" pitchFamily="18" charset="0"/>
                            </a:rPr>
                            <m:t>𝑒</m:t>
                          </m:r>
                        </m:e>
                        <m:sup>
                          <m:r>
                            <a:rPr lang="de-DE" b="0" i="1" smtClean="0">
                              <a:solidFill>
                                <a:srgbClr val="FF0000"/>
                              </a:solidFill>
                              <a:latin typeface="Cambria Math" panose="02040503050406030204" pitchFamily="18" charset="0"/>
                            </a:rPr>
                            <m:t>+</m:t>
                          </m:r>
                          <m:r>
                            <a:rPr lang="de-DE" b="0" i="1" smtClean="0">
                              <a:solidFill>
                                <a:srgbClr val="FF0000"/>
                              </a:solidFill>
                              <a:latin typeface="Cambria Math" panose="02040503050406030204" pitchFamily="18" charset="0"/>
                            </a:rPr>
                            <m:t>𝑖</m:t>
                          </m:r>
                          <m:r>
                            <a:rPr lang="de-DE" b="0" i="1" smtClean="0">
                              <a:solidFill>
                                <a:srgbClr val="FF0000"/>
                              </a:solidFill>
                              <a:latin typeface="Cambria Math" panose="02040503050406030204" pitchFamily="18" charset="0"/>
                              <a:ea typeface="Cambria Math" panose="02040503050406030204" pitchFamily="18" charset="0"/>
                            </a:rPr>
                            <m:t>𝜔</m:t>
                          </m:r>
                          <m:r>
                            <a:rPr lang="de-DE" b="0" i="1" smtClean="0">
                              <a:solidFill>
                                <a:srgbClr val="FF0000"/>
                              </a:solidFill>
                              <a:latin typeface="Cambria Math" panose="02040503050406030204" pitchFamily="18" charset="0"/>
                              <a:ea typeface="Cambria Math" panose="02040503050406030204" pitchFamily="18" charset="0"/>
                            </a:rPr>
                            <m:t>𝑡</m:t>
                          </m:r>
                        </m:sup>
                      </m:sSup>
                    </m:oMath>
                  </m:oMathPara>
                </a14:m>
                <a:endParaRPr lang="en-US" dirty="0"/>
              </a:p>
            </p:txBody>
          </p:sp>
        </mc:Choice>
        <mc:Fallback xmlns="">
          <p:sp>
            <p:nvSpPr>
              <p:cNvPr id="17" name="Textfeld 16">
                <a:extLst>
                  <a:ext uri="{FF2B5EF4-FFF2-40B4-BE49-F238E27FC236}">
                    <a16:creationId xmlns:a16="http://schemas.microsoft.com/office/drawing/2014/main" id="{22A10ED3-F18E-475A-9531-D290030F2D00}"/>
                  </a:ext>
                </a:extLst>
              </p:cNvPr>
              <p:cNvSpPr txBox="1">
                <a:spLocks noRot="1" noChangeAspect="1" noMove="1" noResize="1" noEditPoints="1" noAdjustHandles="1" noChangeArrowheads="1" noChangeShapeType="1" noTextEdit="1"/>
              </p:cNvSpPr>
              <p:nvPr/>
            </p:nvSpPr>
            <p:spPr>
              <a:xfrm>
                <a:off x="3780000" y="2160000"/>
                <a:ext cx="2521075" cy="963662"/>
              </a:xfrm>
              <a:prstGeom prst="rect">
                <a:avLst/>
              </a:prstGeom>
              <a:blipFill>
                <a:blip r:embed="rId4"/>
                <a:stretch>
                  <a:fillRect/>
                </a:stretch>
              </a:blipFill>
            </p:spPr>
            <p:txBody>
              <a:bodyPr/>
              <a:lstStyle/>
              <a:p>
                <a:r>
                  <a:rPr lang="en-US">
                    <a:noFill/>
                  </a:rPr>
                  <a:t> </a:t>
                </a:r>
              </a:p>
            </p:txBody>
          </p:sp>
        </mc:Fallback>
      </mc:AlternateContent>
      <p:sp>
        <p:nvSpPr>
          <p:cNvPr id="8" name="Textfeld 7">
            <a:extLst>
              <a:ext uri="{FF2B5EF4-FFF2-40B4-BE49-F238E27FC236}">
                <a16:creationId xmlns:a16="http://schemas.microsoft.com/office/drawing/2014/main" id="{87C389B3-4741-4D4C-8ED2-ED6F3C148E62}"/>
              </a:ext>
            </a:extLst>
          </p:cNvPr>
          <p:cNvSpPr txBox="1"/>
          <p:nvPr/>
        </p:nvSpPr>
        <p:spPr>
          <a:xfrm>
            <a:off x="360000" y="3780000"/>
            <a:ext cx="2880321" cy="93600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These are the two spin states of an </a:t>
            </a:r>
            <a:r>
              <a:rPr lang="en-US" dirty="0">
                <a:solidFill>
                  <a:srgbClr val="0000CC"/>
                </a:solidFill>
                <a:latin typeface="Times New Roman" panose="02020603050405020304" pitchFamily="18" charset="0"/>
                <a:cs typeface="Times New Roman" panose="02020603050405020304" pitchFamily="18" charset="0"/>
              </a:rPr>
              <a:t>electron</a:t>
            </a:r>
            <a:r>
              <a:rPr lang="en-US" dirty="0">
                <a:latin typeface="Times New Roman" panose="02020603050405020304" pitchFamily="18" charset="0"/>
                <a:cs typeface="Times New Roman" panose="02020603050405020304" pitchFamily="18" charset="0"/>
              </a:rPr>
              <a:t> with positive energy</a:t>
            </a:r>
          </a:p>
        </p:txBody>
      </p:sp>
      <p:sp>
        <p:nvSpPr>
          <p:cNvPr id="18" name="Textfeld 17">
            <a:extLst>
              <a:ext uri="{FF2B5EF4-FFF2-40B4-BE49-F238E27FC236}">
                <a16:creationId xmlns:a16="http://schemas.microsoft.com/office/drawing/2014/main" id="{717241E2-B8F2-447C-A9D8-43FBF9204A3B}"/>
              </a:ext>
            </a:extLst>
          </p:cNvPr>
          <p:cNvSpPr txBox="1"/>
          <p:nvPr/>
        </p:nvSpPr>
        <p:spPr>
          <a:xfrm>
            <a:off x="3780000" y="3780000"/>
            <a:ext cx="2880320" cy="936000"/>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These are the two spin states of something (similar) with ‘negative’ energy</a:t>
            </a:r>
          </a:p>
        </p:txBody>
      </p:sp>
      <p:sp>
        <p:nvSpPr>
          <p:cNvPr id="9" name="Textfeld 8">
            <a:extLst>
              <a:ext uri="{FF2B5EF4-FFF2-40B4-BE49-F238E27FC236}">
                <a16:creationId xmlns:a16="http://schemas.microsoft.com/office/drawing/2014/main" id="{DB6981A8-6241-4761-B96B-7FB5CD76CF0B}"/>
              </a:ext>
            </a:extLst>
          </p:cNvPr>
          <p:cNvSpPr txBox="1"/>
          <p:nvPr/>
        </p:nvSpPr>
        <p:spPr>
          <a:xfrm>
            <a:off x="360000" y="5220000"/>
            <a:ext cx="7432356" cy="923330"/>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For moving electrons, the upper and lower components mix.</a:t>
            </a:r>
          </a:p>
          <a:p>
            <a:r>
              <a:rPr lang="en-US" dirty="0">
                <a:latin typeface="Times New Roman" panose="02020603050405020304" pitchFamily="18" charset="0"/>
                <a:cs typeface="Times New Roman" panose="02020603050405020304" pitchFamily="18" charset="0"/>
              </a:rPr>
              <a:t>The ‘one-particle’ wave function describes now a multi-particle wave function</a:t>
            </a:r>
          </a:p>
          <a:p>
            <a:r>
              <a:rPr lang="en-US" dirty="0">
                <a:latin typeface="Times New Roman" panose="02020603050405020304" pitchFamily="18" charset="0"/>
                <a:cs typeface="Times New Roman" panose="02020603050405020304" pitchFamily="18" charset="0"/>
              </a:rPr>
              <a:t>Dirac 1929: ‘negative’ energy states with positive charge = </a:t>
            </a:r>
            <a:r>
              <a:rPr lang="en-US" dirty="0">
                <a:solidFill>
                  <a:srgbClr val="FF0000"/>
                </a:solidFill>
                <a:latin typeface="Times New Roman" panose="02020603050405020304" pitchFamily="18" charset="0"/>
                <a:cs typeface="Times New Roman" panose="02020603050405020304" pitchFamily="18" charset="0"/>
              </a:rPr>
              <a:t>proton</a:t>
            </a:r>
            <a:r>
              <a:rPr lang="en-US" dirty="0">
                <a:latin typeface="Times New Roman" panose="02020603050405020304" pitchFamily="18" charset="0"/>
                <a:cs typeface="Times New Roman" panose="02020603050405020304" pitchFamily="18" charset="0"/>
              </a:rPr>
              <a:t> </a:t>
            </a:r>
            <a:r>
              <a:rPr lang="en-US" b="1"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67105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Dirac’s interpretation: Holes in the vacuum</a:t>
            </a:r>
          </a:p>
        </p:txBody>
      </p:sp>
      <p:sp>
        <p:nvSpPr>
          <p:cNvPr id="3" name="Textfeld 2">
            <a:extLst>
              <a:ext uri="{FF2B5EF4-FFF2-40B4-BE49-F238E27FC236}">
                <a16:creationId xmlns:a16="http://schemas.microsoft.com/office/drawing/2014/main" id="{FFE092CC-904D-4F0F-8B28-83243DE341ED}"/>
              </a:ext>
            </a:extLst>
          </p:cNvPr>
          <p:cNvSpPr txBox="1"/>
          <p:nvPr/>
        </p:nvSpPr>
        <p:spPr>
          <a:xfrm>
            <a:off x="360001" y="720000"/>
            <a:ext cx="8532480"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Dirac 1931: </a:t>
            </a:r>
            <a:r>
              <a:rPr lang="en-US" dirty="0">
                <a:solidFill>
                  <a:srgbClr val="FF0000"/>
                </a:solidFill>
                <a:latin typeface="Times New Roman" panose="02020603050405020304" pitchFamily="18" charset="0"/>
                <a:cs typeface="Times New Roman" panose="02020603050405020304" pitchFamily="18" charset="0"/>
              </a:rPr>
              <a:t>“Subsequent investigations, however, have shown that this particle necessarily has the same </a:t>
            </a:r>
            <a:r>
              <a:rPr lang="en-US" b="1" dirty="0">
                <a:solidFill>
                  <a:srgbClr val="FF0000"/>
                </a:solidFill>
                <a:latin typeface="Times New Roman" panose="02020603050405020304" pitchFamily="18" charset="0"/>
                <a:cs typeface="Times New Roman" panose="02020603050405020304" pitchFamily="18" charset="0"/>
              </a:rPr>
              <a:t>mass of an electron </a:t>
            </a:r>
            <a:r>
              <a:rPr lang="en-US" dirty="0">
                <a:solidFill>
                  <a:srgbClr val="FF0000"/>
                </a:solidFill>
                <a:latin typeface="Times New Roman" panose="02020603050405020304" pitchFamily="18" charset="0"/>
                <a:cs typeface="Times New Roman" panose="02020603050405020304" pitchFamily="18" charset="0"/>
              </a:rPr>
              <a:t>and also that, if it collides with an electron, the two will have a chance of annihilating one another …”</a:t>
            </a:r>
            <a:endParaRPr lang="en-US" dirty="0">
              <a:latin typeface="Times New Roman" panose="02020603050405020304" pitchFamily="18" charset="0"/>
              <a:cs typeface="Times New Roman" panose="02020603050405020304" pitchFamily="18" charset="0"/>
            </a:endParaRPr>
          </a:p>
        </p:txBody>
      </p:sp>
      <p:pic>
        <p:nvPicPr>
          <p:cNvPr id="7" name="Grafik 6">
            <a:extLst>
              <a:ext uri="{FF2B5EF4-FFF2-40B4-BE49-F238E27FC236}">
                <a16:creationId xmlns:a16="http://schemas.microsoft.com/office/drawing/2014/main" id="{47CEE7EF-0AC1-49A6-AC24-6AED6EBF361E}"/>
              </a:ext>
            </a:extLst>
          </p:cNvPr>
          <p:cNvPicPr>
            <a:picLocks noChangeAspect="1"/>
          </p:cNvPicPr>
          <p:nvPr/>
        </p:nvPicPr>
        <p:blipFill>
          <a:blip r:embed="rId3"/>
          <a:stretch>
            <a:fillRect/>
          </a:stretch>
        </p:blipFill>
        <p:spPr>
          <a:xfrm>
            <a:off x="5328000" y="2160004"/>
            <a:ext cx="3763810" cy="3382858"/>
          </a:xfrm>
          <a:prstGeom prst="rect">
            <a:avLst/>
          </a:prstGeom>
        </p:spPr>
      </p:pic>
      <mc:AlternateContent xmlns:mc="http://schemas.openxmlformats.org/markup-compatibility/2006">
        <mc:Choice xmlns:a14="http://schemas.microsoft.com/office/drawing/2010/main" Requires="a14">
          <p:sp>
            <p:nvSpPr>
              <p:cNvPr id="10" name="Textfeld 9">
                <a:extLst>
                  <a:ext uri="{FF2B5EF4-FFF2-40B4-BE49-F238E27FC236}">
                    <a16:creationId xmlns:a16="http://schemas.microsoft.com/office/drawing/2014/main" id="{52EB9691-67AA-403C-B79D-EBE40FCD3D68}"/>
                  </a:ext>
                </a:extLst>
              </p:cNvPr>
              <p:cNvSpPr txBox="1"/>
              <p:nvPr/>
            </p:nvSpPr>
            <p:spPr>
              <a:xfrm>
                <a:off x="360000" y="1980000"/>
                <a:ext cx="4932080" cy="3416320"/>
              </a:xfrm>
              <a:prstGeom prst="rect">
                <a:avLst/>
              </a:prstGeom>
              <a:noFill/>
            </p:spPr>
            <p:txBody>
              <a:bodyPr wrap="square" rtlCol="0">
                <a:spAutoFit/>
              </a:bodyPr>
              <a:lstStyle/>
              <a:p>
                <a:r>
                  <a:rPr lang="en-US" b="1" dirty="0">
                    <a:solidFill>
                      <a:srgbClr val="0000CC"/>
                    </a:solidFill>
                    <a:latin typeface="Times New Roman" panose="02020603050405020304" pitchFamily="18" charset="0"/>
                    <a:cs typeface="Times New Roman" panose="02020603050405020304" pitchFamily="18" charset="0"/>
                  </a:rPr>
                  <a:t>All positive energy states occupied </a:t>
                </a:r>
                <a:r>
                  <a:rPr lang="en-US" dirty="0">
                    <a:latin typeface="Times New Roman" panose="02020603050405020304" pitchFamily="18" charset="0"/>
                    <a:cs typeface="Times New Roman" panose="02020603050405020304" pitchFamily="18" charset="0"/>
                  </a:rPr>
                  <a:t>by electrons. ‘Pauli exclusion principle’ prevents electrons to fall into the “Dirac sea” (otherwise </a:t>
                </a:r>
                <a14:m>
                  <m:oMath xmlns:m="http://schemas.openxmlformats.org/officeDocument/2006/math">
                    <m:sSub>
                      <m:sSubPr>
                        <m:ctrlPr>
                          <a:rPr lang="en-US" i="1" smtClean="0">
                            <a:latin typeface="Cambria Math" panose="02040503050406030204" pitchFamily="18" charset="0"/>
                            <a:cs typeface="Times New Roman" panose="02020603050405020304" pitchFamily="18" charset="0"/>
                          </a:rPr>
                        </m:ctrlPr>
                      </m:sSubPr>
                      <m:e>
                        <m:r>
                          <a:rPr lang="de-DE" b="0" i="1" smtClean="0">
                            <a:latin typeface="Cambria Math" panose="02040503050406030204" pitchFamily="18" charset="0"/>
                            <a:cs typeface="Times New Roman" panose="02020603050405020304" pitchFamily="18" charset="0"/>
                          </a:rPr>
                          <m:t>𝑡</m:t>
                        </m:r>
                      </m:e>
                      <m:sub>
                        <m:r>
                          <a:rPr lang="de-DE" b="0" i="1" smtClean="0">
                            <a:latin typeface="Cambria Math" panose="02040503050406030204" pitchFamily="18" charset="0"/>
                            <a:cs typeface="Times New Roman" panose="02020603050405020304" pitchFamily="18" charset="0"/>
                          </a:rPr>
                          <m:t>𝑡𝑟𝑎𝑛𝑠</m:t>
                        </m:r>
                      </m:sub>
                    </m:sSub>
                    <m:r>
                      <a:rPr lang="en-US"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de-DE" b="0" i="1" smtClean="0">
                            <a:latin typeface="Cambria Math" panose="02040503050406030204" pitchFamily="18" charset="0"/>
                            <a:ea typeface="Cambria Math" panose="02040503050406030204" pitchFamily="18" charset="0"/>
                            <a:cs typeface="Times New Roman" panose="02020603050405020304" pitchFamily="18" charset="0"/>
                          </a:rPr>
                          <m:t>10</m:t>
                        </m:r>
                      </m:e>
                      <m:sup>
                        <m:r>
                          <a:rPr lang="de-DE" b="0" i="1" smtClean="0">
                            <a:latin typeface="Cambria Math" panose="02040503050406030204" pitchFamily="18" charset="0"/>
                            <a:ea typeface="Cambria Math" panose="02040503050406030204" pitchFamily="18" charset="0"/>
                            <a:cs typeface="Times New Roman" panose="02020603050405020304" pitchFamily="18" charset="0"/>
                          </a:rPr>
                          <m:t>−8</m:t>
                        </m:r>
                      </m:sup>
                    </m:sSup>
                    <m:r>
                      <a:rPr lang="de-DE" b="0" i="1" smtClean="0">
                        <a:latin typeface="Cambria Math" panose="02040503050406030204" pitchFamily="18" charset="0"/>
                        <a:ea typeface="Cambria Math" panose="02040503050406030204" pitchFamily="18" charset="0"/>
                        <a:cs typeface="Times New Roman" panose="02020603050405020304" pitchFamily="18" charset="0"/>
                      </a:rPr>
                      <m:t> </m:t>
                    </m:r>
                    <m:r>
                      <a:rPr lang="de-DE" b="0" i="1" smtClean="0">
                        <a:latin typeface="Cambria Math" panose="02040503050406030204" pitchFamily="18" charset="0"/>
                        <a:ea typeface="Cambria Math" panose="02040503050406030204" pitchFamily="18" charset="0"/>
                        <a:cs typeface="Times New Roman" panose="02020603050405020304" pitchFamily="18" charset="0"/>
                      </a:rPr>
                      <m:t>𝑠𝑒𝑐</m:t>
                    </m:r>
                  </m:oMath>
                </a14:m>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r>
                  <a:rPr lang="en-US" b="1" dirty="0">
                    <a:solidFill>
                      <a:srgbClr val="0000CC"/>
                    </a:solidFill>
                    <a:latin typeface="Times New Roman" panose="02020603050405020304" pitchFamily="18" charset="0"/>
                    <a:cs typeface="Times New Roman" panose="02020603050405020304" pitchFamily="18" charset="0"/>
                  </a:rPr>
                  <a:t>Pair creation:</a:t>
                </a:r>
                <a:r>
                  <a:rPr lang="en-US" dirty="0">
                    <a:solidFill>
                      <a:srgbClr val="0000CC"/>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By absorbing radiation (</a:t>
                </a:r>
                <a14:m>
                  <m:oMath xmlns:m="http://schemas.openxmlformats.org/officeDocument/2006/math">
                    <m:r>
                      <a:rPr lang="de-DE" b="0" i="1" smtClean="0">
                        <a:latin typeface="Cambria Math" panose="02040503050406030204" pitchFamily="18" charset="0"/>
                        <a:cs typeface="Times New Roman" panose="02020603050405020304" pitchFamily="18" charset="0"/>
                      </a:rPr>
                      <m:t>𝐸</m:t>
                    </m:r>
                    <m:r>
                      <a:rPr lang="de-DE" b="0" i="1" smtClean="0">
                        <a:latin typeface="Cambria Math" panose="02040503050406030204" pitchFamily="18" charset="0"/>
                        <a:ea typeface="Cambria Math" panose="02040503050406030204" pitchFamily="18" charset="0"/>
                        <a:cs typeface="Times New Roman" panose="02020603050405020304" pitchFamily="18" charset="0"/>
                      </a:rPr>
                      <m:t>≥2</m:t>
                    </m:r>
                    <m:r>
                      <a:rPr lang="de-DE" b="0" i="1" smtClean="0">
                        <a:latin typeface="Cambria Math" panose="02040503050406030204" pitchFamily="18" charset="0"/>
                        <a:ea typeface="Cambria Math" panose="02040503050406030204" pitchFamily="18" charset="0"/>
                        <a:cs typeface="Times New Roman" panose="02020603050405020304" pitchFamily="18" charset="0"/>
                      </a:rPr>
                      <m:t>𝑚</m:t>
                    </m:r>
                  </m:oMath>
                </a14:m>
                <a:r>
                  <a:rPr lang="en-US" b="1" dirty="0">
                    <a:solidFill>
                      <a:srgbClr val="0000CC"/>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 electron can be lifted from negative to positive energy state. The remaining hole (absence of negative charge) behaves like a positive electron – the </a:t>
                </a:r>
                <a:r>
                  <a:rPr lang="en-US" u="sng" dirty="0">
                    <a:latin typeface="Times New Roman" panose="02020603050405020304" pitchFamily="18" charset="0"/>
                    <a:cs typeface="Times New Roman" panose="02020603050405020304" pitchFamily="18" charset="0"/>
                  </a:rPr>
                  <a:t>positron</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r>
                  <a:rPr lang="en-US" b="1" dirty="0">
                    <a:solidFill>
                      <a:srgbClr val="FF0000"/>
                    </a:solidFill>
                    <a:latin typeface="Times New Roman" panose="02020603050405020304" pitchFamily="18" charset="0"/>
                    <a:cs typeface="Times New Roman" panose="02020603050405020304" pitchFamily="18" charset="0"/>
                  </a:rPr>
                  <a:t>Vacuum had become very complicated</a:t>
                </a:r>
              </a:p>
              <a:p>
                <a:r>
                  <a:rPr lang="en-US" dirty="0">
                    <a:solidFill>
                      <a:srgbClr val="FF0000"/>
                    </a:solidFill>
                    <a:latin typeface="Times New Roman" panose="02020603050405020304" pitchFamily="18" charset="0"/>
                    <a:cs typeface="Times New Roman" panose="02020603050405020304" pitchFamily="18" charset="0"/>
                  </a:rPr>
                  <a:t>(infinite zero-point energy, infinite charge)</a:t>
                </a:r>
                <a:endParaRPr lang="en-US" dirty="0">
                  <a:latin typeface="Times New Roman" panose="02020603050405020304" pitchFamily="18" charset="0"/>
                  <a:cs typeface="Times New Roman" panose="02020603050405020304" pitchFamily="18" charset="0"/>
                </a:endParaRPr>
              </a:p>
            </p:txBody>
          </p:sp>
        </mc:Choice>
        <mc:Fallback>
          <p:sp>
            <p:nvSpPr>
              <p:cNvPr id="10" name="Textfeld 9">
                <a:extLst>
                  <a:ext uri="{FF2B5EF4-FFF2-40B4-BE49-F238E27FC236}">
                    <a16:creationId xmlns:a16="http://schemas.microsoft.com/office/drawing/2014/main" id="{52EB9691-67AA-403C-B79D-EBE40FCD3D68}"/>
                  </a:ext>
                </a:extLst>
              </p:cNvPr>
              <p:cNvSpPr txBox="1">
                <a:spLocks noRot="1" noChangeAspect="1" noMove="1" noResize="1" noEditPoints="1" noAdjustHandles="1" noChangeArrowheads="1" noChangeShapeType="1" noTextEdit="1"/>
              </p:cNvSpPr>
              <p:nvPr/>
            </p:nvSpPr>
            <p:spPr>
              <a:xfrm>
                <a:off x="360000" y="1980000"/>
                <a:ext cx="4932080" cy="3416320"/>
              </a:xfrm>
              <a:prstGeom prst="rect">
                <a:avLst/>
              </a:prstGeom>
              <a:blipFill>
                <a:blip r:embed="rId4"/>
                <a:stretch>
                  <a:fillRect l="-989" t="-1071" r="-1731" b="-1964"/>
                </a:stretch>
              </a:blipFill>
            </p:spPr>
            <p:txBody>
              <a:bodyPr/>
              <a:lstStyle/>
              <a:p>
                <a:r>
                  <a:rPr lang="en-US">
                    <a:noFill/>
                  </a:rPr>
                  <a:t> </a:t>
                </a:r>
              </a:p>
            </p:txBody>
          </p:sp>
        </mc:Fallback>
      </mc:AlternateContent>
    </p:spTree>
    <p:extLst>
      <p:ext uri="{BB962C8B-B14F-4D97-AF65-F5344CB8AC3E}">
        <p14:creationId xmlns:p14="http://schemas.microsoft.com/office/powerpoint/2010/main" val="1978918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Is the Universe symmetric?</a:t>
            </a:r>
          </a:p>
        </p:txBody>
      </p:sp>
      <p:pic>
        <p:nvPicPr>
          <p:cNvPr id="3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0206" y="3006253"/>
            <a:ext cx="4548188" cy="2366963"/>
          </a:xfrm>
          <a:prstGeom prst="rect">
            <a:avLst/>
          </a:prstGeom>
          <a:noFill/>
          <a:extLst>
            <a:ext uri="{909E8E84-426E-40DD-AFC4-6F175D3DCCD1}">
              <a14:hiddenFill xmlns:a14="http://schemas.microsoft.com/office/drawing/2010/main">
                <a:solidFill>
                  <a:srgbClr val="FFFFFF"/>
                </a:solidFill>
              </a14:hiddenFill>
            </a:ext>
          </a:extLst>
        </p:spPr>
      </p:pic>
      <p:sp>
        <p:nvSpPr>
          <p:cNvPr id="32" name="Text Box 3"/>
          <p:cNvSpPr txBox="1">
            <a:spLocks noChangeArrowheads="1"/>
          </p:cNvSpPr>
          <p:nvPr/>
        </p:nvSpPr>
        <p:spPr bwMode="auto">
          <a:xfrm>
            <a:off x="360000" y="900000"/>
            <a:ext cx="7848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1933	Dirac </a:t>
            </a:r>
            <a:r>
              <a:rPr kumimoji="0" lang="en-US" altLang="en-US" sz="16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(from his Nobel lecture)</a:t>
            </a:r>
            <a:r>
              <a:rPr kumimoji="0" lang="en-US" altLang="en-US" sz="1400" b="0" i="0" u="none" strike="noStrike" kern="1200" cap="none" spc="0" normalizeH="0" baseline="0" noProof="0" dirty="0">
                <a:ln>
                  <a:noFill/>
                </a:ln>
                <a:solidFill>
                  <a:srgbClr val="0000CC"/>
                </a:solidFill>
                <a:effectLst/>
                <a:uLnTx/>
                <a:uFillTx/>
                <a:latin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6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“If we accept the view of complete symmetry between positive and negative electric charge so far as concerns the fundamental laws of Nature, we must regard it rather as an accident that the Earth (and presumably the whole solar system), </a:t>
            </a:r>
            <a:r>
              <a:rPr kumimoji="0" lang="en-US" altLang="en-US" sz="1600" b="1" i="1" u="none" strike="noStrike" kern="1200" cap="none" spc="0" normalizeH="0" baseline="0" noProof="0" dirty="0">
                <a:ln>
                  <a:noFill/>
                </a:ln>
                <a:uLnTx/>
                <a:uFillTx/>
                <a:latin typeface="Times New Roman" panose="02020603050405020304" pitchFamily="18" charset="0"/>
                <a:cs typeface="Times New Roman" panose="02020603050405020304" pitchFamily="18" charset="0"/>
              </a:rPr>
              <a:t>contains a preponderance of </a:t>
            </a:r>
            <a:r>
              <a:rPr kumimoji="0" lang="en-US" altLang="en-US" sz="1600" b="1" i="1" u="none" strike="noStrike" kern="1200" cap="none" spc="0" normalizeH="0" baseline="0" noProof="0" dirty="0">
                <a:ln>
                  <a:noFill/>
                </a:ln>
                <a:solidFill>
                  <a:srgbClr val="FF0000"/>
                </a:solidFill>
                <a:uLnTx/>
                <a:uFillTx/>
                <a:latin typeface="Times New Roman" panose="02020603050405020304" pitchFamily="18" charset="0"/>
                <a:cs typeface="Times New Roman" panose="02020603050405020304" pitchFamily="18" charset="0"/>
              </a:rPr>
              <a:t>negative electrons </a:t>
            </a:r>
            <a:r>
              <a:rPr kumimoji="0" lang="en-US" altLang="en-US" sz="1600" b="1" i="1" u="none" strike="noStrike" kern="1200" cap="none" spc="0" normalizeH="0" baseline="0" noProof="0" dirty="0">
                <a:ln>
                  <a:noFill/>
                </a:ln>
                <a:uLnTx/>
                <a:uFillTx/>
                <a:latin typeface="Times New Roman" panose="02020603050405020304" pitchFamily="18" charset="0"/>
                <a:cs typeface="Times New Roman" panose="02020603050405020304" pitchFamily="18" charset="0"/>
              </a:rPr>
              <a:t>and </a:t>
            </a:r>
            <a:r>
              <a:rPr kumimoji="0" lang="en-US" altLang="en-US" sz="1600" b="1" i="1" u="none" strike="noStrike" kern="1200" cap="none" spc="0" normalizeH="0" baseline="0" noProof="0" dirty="0">
                <a:ln>
                  <a:noFill/>
                </a:ln>
                <a:solidFill>
                  <a:srgbClr val="FF0000"/>
                </a:solidFill>
                <a:uLnTx/>
                <a:uFillTx/>
                <a:latin typeface="Times New Roman" panose="02020603050405020304" pitchFamily="18" charset="0"/>
                <a:cs typeface="Times New Roman" panose="02020603050405020304" pitchFamily="18" charset="0"/>
              </a:rPr>
              <a:t>positive protons</a:t>
            </a:r>
            <a:r>
              <a:rPr kumimoji="0" lang="en-US" altLang="en-US" sz="1600" b="1" i="1" u="none" strike="noStrike" kern="1200" cap="none" spc="0" normalizeH="0" baseline="0" noProof="0" dirty="0">
                <a:ln>
                  <a:noFill/>
                </a:ln>
                <a:uLnTx/>
                <a:uFillTx/>
                <a:latin typeface="Times New Roman" panose="02020603050405020304" pitchFamily="18" charset="0"/>
                <a:cs typeface="Times New Roman" panose="02020603050405020304" pitchFamily="18" charset="0"/>
              </a:rPr>
              <a:t>. </a:t>
            </a:r>
          </a:p>
        </p:txBody>
      </p:sp>
      <p:pic>
        <p:nvPicPr>
          <p:cNvPr id="5" name="Picture 6">
            <a:extLst>
              <a:ext uri="{FF2B5EF4-FFF2-40B4-BE49-F238E27FC236}">
                <a16:creationId xmlns:a16="http://schemas.microsoft.com/office/drawing/2014/main" id="{5EAA30A7-3C1C-4536-AD71-F03AF62BC28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46720" y="554400"/>
            <a:ext cx="1097280" cy="1097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feld 2">
            <a:extLst>
              <a:ext uri="{FF2B5EF4-FFF2-40B4-BE49-F238E27FC236}">
                <a16:creationId xmlns:a16="http://schemas.microsoft.com/office/drawing/2014/main" id="{7F50B5A2-A4DF-408D-AF34-CDE981A13FA5}"/>
              </a:ext>
            </a:extLst>
          </p:cNvPr>
          <p:cNvSpPr txBox="1"/>
          <p:nvPr/>
        </p:nvSpPr>
        <p:spPr>
          <a:xfrm>
            <a:off x="360000" y="6300000"/>
            <a:ext cx="1923925" cy="246221"/>
          </a:xfrm>
          <a:prstGeom prst="rect">
            <a:avLst/>
          </a:prstGeom>
          <a:noFill/>
        </p:spPr>
        <p:txBody>
          <a:bodyPr wrap="none" rtlCol="0">
            <a:spAutoFit/>
          </a:bodyPr>
          <a:lstStyle/>
          <a:p>
            <a:r>
              <a:rPr lang="en-US" sz="1000" dirty="0">
                <a:latin typeface="Times New Roman" panose="02020603050405020304" pitchFamily="18" charset="0"/>
                <a:cs typeface="Times New Roman" panose="02020603050405020304" pitchFamily="18" charset="0"/>
              </a:rPr>
              <a:t>positronium lifetime: </a:t>
            </a:r>
            <a:r>
              <a:rPr lang="el-GR" sz="1000" dirty="0">
                <a:latin typeface="Times New Roman" panose="02020603050405020304" pitchFamily="18" charset="0"/>
                <a:cs typeface="Times New Roman" panose="02020603050405020304" pitchFamily="18" charset="0"/>
              </a:rPr>
              <a:t>τ</a:t>
            </a:r>
            <a:r>
              <a:rPr lang="de-DE" sz="1000" dirty="0">
                <a:latin typeface="Times New Roman" panose="02020603050405020304" pitchFamily="18" charset="0"/>
                <a:cs typeface="Times New Roman" panose="02020603050405020304" pitchFamily="18" charset="0"/>
              </a:rPr>
              <a:t> = </a:t>
            </a:r>
            <a:r>
              <a:rPr lang="en-US" sz="1000" dirty="0">
                <a:latin typeface="Times New Roman" panose="02020603050405020304" pitchFamily="18" charset="0"/>
                <a:cs typeface="Times New Roman" panose="02020603050405020304" pitchFamily="18" charset="0"/>
              </a:rPr>
              <a:t>0.125 ns</a:t>
            </a:r>
          </a:p>
        </p:txBody>
      </p:sp>
    </p:spTree>
    <p:extLst>
      <p:ext uri="{BB962C8B-B14F-4D97-AF65-F5344CB8AC3E}">
        <p14:creationId xmlns:p14="http://schemas.microsoft.com/office/powerpoint/2010/main" val="882003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Positron discovery (1932)</a:t>
            </a:r>
          </a:p>
        </p:txBody>
      </p:sp>
      <p:pic>
        <p:nvPicPr>
          <p:cNvPr id="4" name="Grafik 3">
            <a:extLst>
              <a:ext uri="{FF2B5EF4-FFF2-40B4-BE49-F238E27FC236}">
                <a16:creationId xmlns:a16="http://schemas.microsoft.com/office/drawing/2014/main" id="{847D6F4E-0FEE-4B22-A10B-D6289578EDD0}"/>
              </a:ext>
            </a:extLst>
          </p:cNvPr>
          <p:cNvPicPr>
            <a:picLocks noChangeAspect="1"/>
          </p:cNvPicPr>
          <p:nvPr/>
        </p:nvPicPr>
        <p:blipFill>
          <a:blip r:embed="rId3"/>
          <a:stretch>
            <a:fillRect/>
          </a:stretch>
        </p:blipFill>
        <p:spPr>
          <a:xfrm>
            <a:off x="5148762" y="1980000"/>
            <a:ext cx="3995238" cy="3809524"/>
          </a:xfrm>
          <a:prstGeom prst="rect">
            <a:avLst/>
          </a:prstGeom>
        </p:spPr>
      </p:pic>
      <p:pic>
        <p:nvPicPr>
          <p:cNvPr id="8" name="Grafik 7">
            <a:extLst>
              <a:ext uri="{FF2B5EF4-FFF2-40B4-BE49-F238E27FC236}">
                <a16:creationId xmlns:a16="http://schemas.microsoft.com/office/drawing/2014/main" id="{7A96D1DD-719B-4474-B913-3DEAFBC844D3}"/>
              </a:ext>
            </a:extLst>
          </p:cNvPr>
          <p:cNvPicPr>
            <a:picLocks noChangeAspect="1"/>
          </p:cNvPicPr>
          <p:nvPr/>
        </p:nvPicPr>
        <p:blipFill>
          <a:blip r:embed="rId4"/>
          <a:stretch>
            <a:fillRect/>
          </a:stretch>
        </p:blipFill>
        <p:spPr>
          <a:xfrm>
            <a:off x="8115429" y="554400"/>
            <a:ext cx="1028571" cy="1342857"/>
          </a:xfrm>
          <a:prstGeom prst="rect">
            <a:avLst/>
          </a:prstGeom>
        </p:spPr>
      </p:pic>
      <p:sp>
        <p:nvSpPr>
          <p:cNvPr id="10" name="Textfeld 9">
            <a:extLst>
              <a:ext uri="{FF2B5EF4-FFF2-40B4-BE49-F238E27FC236}">
                <a16:creationId xmlns:a16="http://schemas.microsoft.com/office/drawing/2014/main" id="{2FD1A5E3-F184-4449-A625-9E3253CFBAC4}"/>
              </a:ext>
            </a:extLst>
          </p:cNvPr>
          <p:cNvSpPr txBox="1"/>
          <p:nvPr/>
        </p:nvSpPr>
        <p:spPr>
          <a:xfrm>
            <a:off x="360001" y="720000"/>
            <a:ext cx="5364128" cy="341632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Anderson used cloud chamber in a 15 </a:t>
            </a:r>
            <a:r>
              <a:rPr lang="en-US" dirty="0" err="1">
                <a:latin typeface="Times New Roman" panose="02020603050405020304" pitchFamily="18" charset="0"/>
                <a:cs typeface="Times New Roman" panose="02020603050405020304" pitchFamily="18" charset="0"/>
              </a:rPr>
              <a:t>kG</a:t>
            </a:r>
            <a:r>
              <a:rPr lang="en-US" dirty="0">
                <a:latin typeface="Times New Roman" panose="02020603050405020304" pitchFamily="18" charset="0"/>
                <a:cs typeface="Times New Roman" panose="02020603050405020304" pitchFamily="18" charset="0"/>
              </a:rPr>
              <a:t> magnetic field</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CC had two parts, separated by a 6 mm lead plate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Greater curvatures of lower track indicates that particles entered the chamber from below. This determines the positive charge of the particle.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From the track curvature and track length(= energy loss per cm) Anderson concluded that the positive charge of the particles is less than twice that of proton and the mass is less than twenty times the proton mass.</a:t>
            </a:r>
          </a:p>
        </p:txBody>
      </p:sp>
      <p:sp>
        <p:nvSpPr>
          <p:cNvPr id="11" name="Textfeld 10">
            <a:extLst>
              <a:ext uri="{FF2B5EF4-FFF2-40B4-BE49-F238E27FC236}">
                <a16:creationId xmlns:a16="http://schemas.microsoft.com/office/drawing/2014/main" id="{59CDFB31-E080-457B-BEA9-19BBBBD4CFF3}"/>
              </a:ext>
            </a:extLst>
          </p:cNvPr>
          <p:cNvSpPr txBox="1"/>
          <p:nvPr/>
        </p:nvSpPr>
        <p:spPr>
          <a:xfrm>
            <a:off x="360000" y="6300000"/>
            <a:ext cx="3599062" cy="246221"/>
          </a:xfrm>
          <a:prstGeom prst="rect">
            <a:avLst/>
          </a:prstGeom>
          <a:noFill/>
        </p:spPr>
        <p:txBody>
          <a:bodyPr wrap="none" rtlCol="0">
            <a:spAutoFit/>
          </a:bodyPr>
          <a:lstStyle/>
          <a:p>
            <a:r>
              <a:rPr lang="en-US" sz="1000" dirty="0">
                <a:latin typeface="Times New Roman" panose="02020603050405020304" pitchFamily="18" charset="0"/>
                <a:cs typeface="Times New Roman" panose="02020603050405020304" pitchFamily="18" charset="0"/>
              </a:rPr>
              <a:t>C. D. Anderson, “The positive electron”, Phys. Rev. 43 (1933) 491</a:t>
            </a:r>
          </a:p>
        </p:txBody>
      </p:sp>
      <p:sp>
        <p:nvSpPr>
          <p:cNvPr id="15" name="Textfeld 14">
            <a:extLst>
              <a:ext uri="{FF2B5EF4-FFF2-40B4-BE49-F238E27FC236}">
                <a16:creationId xmlns:a16="http://schemas.microsoft.com/office/drawing/2014/main" id="{C5CB5F1C-B7A1-445E-B797-007F37B5D257}"/>
              </a:ext>
            </a:extLst>
          </p:cNvPr>
          <p:cNvSpPr txBox="1"/>
          <p:nvPr/>
        </p:nvSpPr>
        <p:spPr>
          <a:xfrm>
            <a:off x="8114400" y="1923575"/>
            <a:ext cx="1078693"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Carl Anderson</a:t>
            </a:r>
          </a:p>
        </p:txBody>
      </p:sp>
      <p:sp>
        <p:nvSpPr>
          <p:cNvPr id="16" name="Textfeld 15">
            <a:extLst>
              <a:ext uri="{FF2B5EF4-FFF2-40B4-BE49-F238E27FC236}">
                <a16:creationId xmlns:a16="http://schemas.microsoft.com/office/drawing/2014/main" id="{05EBBCFE-4D89-4B27-A8FC-04AC72D1B301}"/>
              </a:ext>
            </a:extLst>
          </p:cNvPr>
          <p:cNvSpPr txBox="1"/>
          <p:nvPr/>
        </p:nvSpPr>
        <p:spPr>
          <a:xfrm>
            <a:off x="5580000" y="3672000"/>
            <a:ext cx="1114655" cy="215444"/>
          </a:xfrm>
          <a:prstGeom prst="rect">
            <a:avLst/>
          </a:prstGeom>
          <a:solidFill>
            <a:schemeClr val="bg1">
              <a:alpha val="30000"/>
            </a:schemeClr>
          </a:solidFill>
        </p:spPr>
        <p:txBody>
          <a:bodyPr wrap="none" lIns="36000" tIns="0" rIns="36000" bIns="0" rtlCol="0">
            <a:spAutoFit/>
          </a:bodyPr>
          <a:lstStyle/>
          <a:p>
            <a:r>
              <a:rPr lang="en-US" sz="1400" dirty="0">
                <a:solidFill>
                  <a:srgbClr val="FF0000"/>
                </a:solidFill>
                <a:latin typeface="Times New Roman" panose="02020603050405020304" pitchFamily="18" charset="0"/>
                <a:cs typeface="Times New Roman" panose="02020603050405020304" pitchFamily="18" charset="0"/>
              </a:rPr>
              <a:t>6 mm Pb plate</a:t>
            </a:r>
          </a:p>
        </p:txBody>
      </p:sp>
      <p:sp>
        <p:nvSpPr>
          <p:cNvPr id="17" name="Textfeld 16">
            <a:extLst>
              <a:ext uri="{FF2B5EF4-FFF2-40B4-BE49-F238E27FC236}">
                <a16:creationId xmlns:a16="http://schemas.microsoft.com/office/drawing/2014/main" id="{E10935CB-D86E-4A0C-9377-6F8541901B49}"/>
              </a:ext>
            </a:extLst>
          </p:cNvPr>
          <p:cNvSpPr txBox="1"/>
          <p:nvPr/>
        </p:nvSpPr>
        <p:spPr>
          <a:xfrm>
            <a:off x="7020000" y="4140000"/>
            <a:ext cx="1794017" cy="307777"/>
          </a:xfrm>
          <a:prstGeom prst="rect">
            <a:avLst/>
          </a:prstGeom>
          <a:noFill/>
        </p:spPr>
        <p:txBody>
          <a:bodyPr wrap="none" rtlCol="0">
            <a:spAutoFit/>
          </a:bodyPr>
          <a:lstStyle/>
          <a:p>
            <a:r>
              <a:rPr lang="en-US" sz="1400" dirty="0">
                <a:solidFill>
                  <a:srgbClr val="FF0000"/>
                </a:solidFill>
                <a:latin typeface="Times New Roman" panose="02020603050405020304" pitchFamily="18" charset="0"/>
                <a:cs typeface="Times New Roman" panose="02020603050405020304" pitchFamily="18" charset="0"/>
              </a:rPr>
              <a:t>63 MeV positive track</a:t>
            </a:r>
          </a:p>
        </p:txBody>
      </p:sp>
      <p:sp>
        <p:nvSpPr>
          <p:cNvPr id="18" name="Textfeld 17">
            <a:extLst>
              <a:ext uri="{FF2B5EF4-FFF2-40B4-BE49-F238E27FC236}">
                <a16:creationId xmlns:a16="http://schemas.microsoft.com/office/drawing/2014/main" id="{354992E7-3B68-480A-B302-C8EEDF248E02}"/>
              </a:ext>
            </a:extLst>
          </p:cNvPr>
          <p:cNvSpPr txBox="1"/>
          <p:nvPr/>
        </p:nvSpPr>
        <p:spPr>
          <a:xfrm>
            <a:off x="7164000" y="2880000"/>
            <a:ext cx="1994457" cy="523220"/>
          </a:xfrm>
          <a:prstGeom prst="rect">
            <a:avLst/>
          </a:prstGeom>
          <a:noFill/>
        </p:spPr>
        <p:txBody>
          <a:bodyPr wrap="none" rtlCol="0">
            <a:spAutoFit/>
          </a:bodyPr>
          <a:lstStyle/>
          <a:p>
            <a:r>
              <a:rPr lang="en-US" sz="1400" dirty="0">
                <a:solidFill>
                  <a:srgbClr val="FF0000"/>
                </a:solidFill>
                <a:latin typeface="Times New Roman" panose="02020603050405020304" pitchFamily="18" charset="0"/>
                <a:cs typeface="Times New Roman" panose="02020603050405020304" pitchFamily="18" charset="0"/>
              </a:rPr>
              <a:t>23 MeV positive track,</a:t>
            </a:r>
          </a:p>
          <a:p>
            <a:r>
              <a:rPr lang="en-US" sz="1400" dirty="0">
                <a:solidFill>
                  <a:srgbClr val="FF0000"/>
                </a:solidFill>
                <a:latin typeface="Times New Roman" panose="02020603050405020304" pitchFamily="18" charset="0"/>
                <a:cs typeface="Times New Roman" panose="02020603050405020304" pitchFamily="18" charset="0"/>
              </a:rPr>
              <a:t>&gt;10x to long for a proton</a:t>
            </a:r>
          </a:p>
        </p:txBody>
      </p:sp>
      <p:cxnSp>
        <p:nvCxnSpPr>
          <p:cNvPr id="20" name="Gerade Verbindung mit Pfeil 19">
            <a:extLst>
              <a:ext uri="{FF2B5EF4-FFF2-40B4-BE49-F238E27FC236}">
                <a16:creationId xmlns:a16="http://schemas.microsoft.com/office/drawing/2014/main" id="{37E14751-266A-4A14-BAC2-36EDDEACF939}"/>
              </a:ext>
            </a:extLst>
          </p:cNvPr>
          <p:cNvCxnSpPr/>
          <p:nvPr/>
        </p:nvCxnSpPr>
        <p:spPr>
          <a:xfrm>
            <a:off x="5940000" y="3240000"/>
            <a:ext cx="0" cy="360000"/>
          </a:xfrm>
          <a:prstGeom prst="straightConnector1">
            <a:avLst/>
          </a:prstGeom>
          <a:ln w="254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1" name="Gerade Verbindung mit Pfeil 20">
            <a:extLst>
              <a:ext uri="{FF2B5EF4-FFF2-40B4-BE49-F238E27FC236}">
                <a16:creationId xmlns:a16="http://schemas.microsoft.com/office/drawing/2014/main" id="{7768F3AC-6CFB-4336-B124-31BEEC2E2BDC}"/>
              </a:ext>
            </a:extLst>
          </p:cNvPr>
          <p:cNvCxnSpPr/>
          <p:nvPr/>
        </p:nvCxnSpPr>
        <p:spPr>
          <a:xfrm>
            <a:off x="5940152" y="3960000"/>
            <a:ext cx="0" cy="360000"/>
          </a:xfrm>
          <a:prstGeom prst="straightConnector1">
            <a:avLst/>
          </a:prstGeom>
          <a:ln w="25400">
            <a:solidFill>
              <a:srgbClr val="FF0000"/>
            </a:solidFill>
            <a:headEnd type="stealth"/>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6636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a:extLst>
              <a:ext uri="{FF2B5EF4-FFF2-40B4-BE49-F238E27FC236}">
                <a16:creationId xmlns:a16="http://schemas.microsoft.com/office/drawing/2014/main" id="{1E5670EA-DB1A-4306-80A8-D5012EA7FEB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54400"/>
            <a:ext cx="3933583" cy="5978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p:txBody>
          <a:bodyPr/>
          <a:lstStyle/>
          <a:p>
            <a:r>
              <a:rPr lang="en-US" dirty="0"/>
              <a:t>Positron discovery (1932)</a:t>
            </a:r>
          </a:p>
        </p:txBody>
      </p:sp>
      <p:sp>
        <p:nvSpPr>
          <p:cNvPr id="11" name="Textfeld 10">
            <a:extLst>
              <a:ext uri="{FF2B5EF4-FFF2-40B4-BE49-F238E27FC236}">
                <a16:creationId xmlns:a16="http://schemas.microsoft.com/office/drawing/2014/main" id="{59CDFB31-E080-457B-BEA9-19BBBBD4CFF3}"/>
              </a:ext>
            </a:extLst>
          </p:cNvPr>
          <p:cNvSpPr txBox="1"/>
          <p:nvPr/>
        </p:nvSpPr>
        <p:spPr>
          <a:xfrm>
            <a:off x="360000" y="6300000"/>
            <a:ext cx="3599062" cy="246221"/>
          </a:xfrm>
          <a:prstGeom prst="rect">
            <a:avLst/>
          </a:prstGeom>
          <a:noFill/>
        </p:spPr>
        <p:txBody>
          <a:bodyPr wrap="none" rtlCol="0">
            <a:spAutoFit/>
          </a:bodyPr>
          <a:lstStyle/>
          <a:p>
            <a:r>
              <a:rPr lang="en-US" sz="1000" dirty="0">
                <a:solidFill>
                  <a:schemeClr val="bg1"/>
                </a:solidFill>
                <a:latin typeface="Times New Roman" panose="02020603050405020304" pitchFamily="18" charset="0"/>
                <a:cs typeface="Times New Roman" panose="02020603050405020304" pitchFamily="18" charset="0"/>
              </a:rPr>
              <a:t>C. D. Anderson, “The positive electron”, Phys. Rev. 43 (1933) 491</a:t>
            </a:r>
          </a:p>
        </p:txBody>
      </p:sp>
      <p:pic>
        <p:nvPicPr>
          <p:cNvPr id="5" name="Grafik 4">
            <a:extLst>
              <a:ext uri="{FF2B5EF4-FFF2-40B4-BE49-F238E27FC236}">
                <a16:creationId xmlns:a16="http://schemas.microsoft.com/office/drawing/2014/main" id="{A04A020C-F6D8-4EF3-B1FD-33F2BC3524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4800" y="1311863"/>
            <a:ext cx="5202000" cy="4230673"/>
          </a:xfrm>
          <a:prstGeom prst="rect">
            <a:avLst/>
          </a:prstGeom>
        </p:spPr>
      </p:pic>
      <p:sp>
        <p:nvSpPr>
          <p:cNvPr id="3" name="Textfeld 2">
            <a:extLst>
              <a:ext uri="{FF2B5EF4-FFF2-40B4-BE49-F238E27FC236}">
                <a16:creationId xmlns:a16="http://schemas.microsoft.com/office/drawing/2014/main" id="{A645E73F-9306-46A5-B5BA-6979DF642469}"/>
              </a:ext>
            </a:extLst>
          </p:cNvPr>
          <p:cNvSpPr txBox="1"/>
          <p:nvPr/>
        </p:nvSpPr>
        <p:spPr>
          <a:xfrm>
            <a:off x="3916393" y="5622339"/>
            <a:ext cx="5202000"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The 800 turns of 1 cm Cu tubing carried both an electrical current of up to 1600 A and cooling water, 150 liters per minute. A dc generator in the basement of the Aeronautics building at Caltech delivered up to 600 kW giving a strong magnetic field of up to 2.4 T.</a:t>
            </a:r>
          </a:p>
        </p:txBody>
      </p:sp>
    </p:spTree>
    <p:extLst>
      <p:ext uri="{BB962C8B-B14F-4D97-AF65-F5344CB8AC3E}">
        <p14:creationId xmlns:p14="http://schemas.microsoft.com/office/powerpoint/2010/main" val="3318043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Discovery of antiproton (1955)</a:t>
            </a:r>
          </a:p>
        </p:txBody>
      </p:sp>
      <mc:AlternateContent xmlns:mc="http://schemas.openxmlformats.org/markup-compatibility/2006" xmlns:a14="http://schemas.microsoft.com/office/drawing/2010/main">
        <mc:Choice Requires="a14">
          <p:sp>
            <p:nvSpPr>
              <p:cNvPr id="10" name="Textfeld 9">
                <a:extLst>
                  <a:ext uri="{FF2B5EF4-FFF2-40B4-BE49-F238E27FC236}">
                    <a16:creationId xmlns:a16="http://schemas.microsoft.com/office/drawing/2014/main" id="{2FD1A5E3-F184-4449-A625-9E3253CFBAC4}"/>
                  </a:ext>
                </a:extLst>
              </p:cNvPr>
              <p:cNvSpPr txBox="1"/>
              <p:nvPr/>
            </p:nvSpPr>
            <p:spPr>
              <a:xfrm>
                <a:off x="360000" y="720000"/>
                <a:ext cx="8460471"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In 1955, many prominent physicists remained doubtful if baryons would have antiparticles. After all, the magnetic moment of the proton (</a:t>
                </a:r>
                <a14:m>
                  <m:oMath xmlns:m="http://schemas.openxmlformats.org/officeDocument/2006/math">
                    <m:r>
                      <a:rPr lang="de-DE" b="0" i="1" smtClean="0">
                        <a:latin typeface="Cambria Math" panose="02040503050406030204" pitchFamily="18" charset="0"/>
                        <a:cs typeface="Times New Roman" panose="02020603050405020304" pitchFamily="18" charset="0"/>
                      </a:rPr>
                      <m:t>𝑔</m:t>
                    </m:r>
                    <m:r>
                      <a:rPr lang="de-DE" b="0" i="1" smtClean="0">
                        <a:latin typeface="Cambria Math" panose="02040503050406030204" pitchFamily="18" charset="0"/>
                        <a:cs typeface="Times New Roman" panose="02020603050405020304" pitchFamily="18" charset="0"/>
                      </a:rPr>
                      <m:t>=5.58≠2</m:t>
                    </m:r>
                  </m:oMath>
                </a14:m>
                <a:r>
                  <a:rPr lang="en-US" dirty="0">
                    <a:latin typeface="Times New Roman" panose="02020603050405020304" pitchFamily="18" charset="0"/>
                    <a:cs typeface="Times New Roman" panose="02020603050405020304" pitchFamily="18" charset="0"/>
                  </a:rPr>
                  <a:t>) seemed to indicate that </a:t>
                </a:r>
                <a:r>
                  <a:rPr lang="en-US" dirty="0">
                    <a:solidFill>
                      <a:srgbClr val="FF0000"/>
                    </a:solidFill>
                    <a:latin typeface="Times New Roman" panose="02020603050405020304" pitchFamily="18" charset="0"/>
                    <a:cs typeface="Times New Roman" panose="02020603050405020304" pitchFamily="18" charset="0"/>
                  </a:rPr>
                  <a:t>the proton was </a:t>
                </a:r>
                <a:r>
                  <a:rPr lang="en-US" b="1" dirty="0">
                    <a:solidFill>
                      <a:srgbClr val="FF0000"/>
                    </a:solidFill>
                    <a:latin typeface="Times New Roman" panose="02020603050405020304" pitchFamily="18" charset="0"/>
                    <a:cs typeface="Times New Roman" panose="02020603050405020304" pitchFamily="18" charset="0"/>
                  </a:rPr>
                  <a:t>not</a:t>
                </a:r>
                <a:r>
                  <a:rPr lang="en-US" dirty="0">
                    <a:solidFill>
                      <a:srgbClr val="FF0000"/>
                    </a:solidFill>
                    <a:latin typeface="Times New Roman" panose="02020603050405020304" pitchFamily="18" charset="0"/>
                    <a:cs typeface="Times New Roman" panose="02020603050405020304" pitchFamily="18" charset="0"/>
                  </a:rPr>
                  <a:t> a Dirac particle</a:t>
                </a:r>
                <a:r>
                  <a:rPr lang="en-US" dirty="0">
                    <a:latin typeface="Times New Roman" panose="02020603050405020304" pitchFamily="18" charset="0"/>
                    <a:cs typeface="Times New Roman" panose="02020603050405020304" pitchFamily="18" charset="0"/>
                  </a:rPr>
                  <a:t>. As an example,</a:t>
                </a:r>
                <a:r>
                  <a:rPr lang="en-US" dirty="0">
                    <a:solidFill>
                      <a:srgbClr val="FF0000"/>
                    </a:solidFill>
                    <a:latin typeface="Times New Roman" panose="02020603050405020304" pitchFamily="18" charset="0"/>
                    <a:cs typeface="Times New Roman" panose="02020603050405020304" pitchFamily="18" charset="0"/>
                  </a:rPr>
                  <a:t> Maurice Goldhaber bet against the existence of the antiproton …</a:t>
                </a:r>
                <a:endParaRPr lang="en-US" dirty="0">
                  <a:latin typeface="Times New Roman" panose="02020603050405020304" pitchFamily="18" charset="0"/>
                  <a:cs typeface="Times New Roman" panose="02020603050405020304" pitchFamily="18" charset="0"/>
                </a:endParaRPr>
              </a:p>
            </p:txBody>
          </p:sp>
        </mc:Choice>
        <mc:Fallback xmlns="">
          <p:sp>
            <p:nvSpPr>
              <p:cNvPr id="10" name="Textfeld 9">
                <a:extLst>
                  <a:ext uri="{FF2B5EF4-FFF2-40B4-BE49-F238E27FC236}">
                    <a16:creationId xmlns:a16="http://schemas.microsoft.com/office/drawing/2014/main" id="{2FD1A5E3-F184-4449-A625-9E3253CFBAC4}"/>
                  </a:ext>
                </a:extLst>
              </p:cNvPr>
              <p:cNvSpPr txBox="1">
                <a:spLocks noRot="1" noChangeAspect="1" noMove="1" noResize="1" noEditPoints="1" noAdjustHandles="1" noChangeArrowheads="1" noChangeShapeType="1" noTextEdit="1"/>
              </p:cNvSpPr>
              <p:nvPr/>
            </p:nvSpPr>
            <p:spPr>
              <a:xfrm>
                <a:off x="360000" y="720000"/>
                <a:ext cx="8460471" cy="1200329"/>
              </a:xfrm>
              <a:prstGeom prst="rect">
                <a:avLst/>
              </a:prstGeom>
              <a:blipFill>
                <a:blip r:embed="rId3"/>
                <a:stretch>
                  <a:fillRect l="-576" t="-2538" b="-7107"/>
                </a:stretch>
              </a:blipFill>
            </p:spPr>
            <p:txBody>
              <a:bodyPr/>
              <a:lstStyle/>
              <a:p>
                <a:r>
                  <a:rPr lang="en-US">
                    <a:noFill/>
                  </a:rPr>
                  <a:t> </a:t>
                </a:r>
              </a:p>
            </p:txBody>
          </p:sp>
        </mc:Fallback>
      </mc:AlternateContent>
      <p:pic>
        <p:nvPicPr>
          <p:cNvPr id="5" name="Grafik 4">
            <a:extLst>
              <a:ext uri="{FF2B5EF4-FFF2-40B4-BE49-F238E27FC236}">
                <a16:creationId xmlns:a16="http://schemas.microsoft.com/office/drawing/2014/main" id="{1C34E65B-8F89-47DE-BBE6-26B1D76D9E9A}"/>
              </a:ext>
            </a:extLst>
          </p:cNvPr>
          <p:cNvPicPr>
            <a:picLocks noChangeAspect="1"/>
          </p:cNvPicPr>
          <p:nvPr/>
        </p:nvPicPr>
        <p:blipFill>
          <a:blip r:embed="rId4"/>
          <a:stretch>
            <a:fillRect/>
          </a:stretch>
        </p:blipFill>
        <p:spPr>
          <a:xfrm>
            <a:off x="2986857" y="2124000"/>
            <a:ext cx="6157143" cy="4385714"/>
          </a:xfrm>
          <a:prstGeom prst="rect">
            <a:avLst/>
          </a:prstGeom>
        </p:spPr>
      </p:pic>
      <p:sp>
        <p:nvSpPr>
          <p:cNvPr id="6" name="Textfeld 5">
            <a:extLst>
              <a:ext uri="{FF2B5EF4-FFF2-40B4-BE49-F238E27FC236}">
                <a16:creationId xmlns:a16="http://schemas.microsoft.com/office/drawing/2014/main" id="{F8CE5C3A-2EF3-42D3-8DDC-216F68AB3C5B}"/>
              </a:ext>
            </a:extLst>
          </p:cNvPr>
          <p:cNvSpPr txBox="1"/>
          <p:nvPr/>
        </p:nvSpPr>
        <p:spPr>
          <a:xfrm>
            <a:off x="360000" y="2700000"/>
            <a:ext cx="2262158" cy="1015663"/>
          </a:xfrm>
          <a:prstGeom prst="rect">
            <a:avLst/>
          </a:prstGeom>
          <a:noFill/>
        </p:spPr>
        <p:txBody>
          <a:bodyPr wrap="non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 and lost</a:t>
            </a:r>
          </a:p>
          <a:p>
            <a:r>
              <a:rPr lang="en-US" dirty="0">
                <a:latin typeface="Times New Roman" panose="02020603050405020304" pitchFamily="18" charset="0"/>
                <a:cs typeface="Times New Roman" panose="02020603050405020304" pitchFamily="18" charset="0"/>
              </a:rPr>
              <a:t>(he gave Snyder 500 $</a:t>
            </a:r>
          </a:p>
          <a:p>
            <a:r>
              <a:rPr lang="en-US" dirty="0">
                <a:latin typeface="Times New Roman" panose="02020603050405020304" pitchFamily="18" charset="0"/>
                <a:cs typeface="Times New Roman" panose="02020603050405020304" pitchFamily="18" charset="0"/>
              </a:rPr>
              <a:t>in November 1955)</a:t>
            </a:r>
          </a:p>
        </p:txBody>
      </p:sp>
      <p:sp>
        <p:nvSpPr>
          <p:cNvPr id="7" name="Textfeld 6">
            <a:extLst>
              <a:ext uri="{FF2B5EF4-FFF2-40B4-BE49-F238E27FC236}">
                <a16:creationId xmlns:a16="http://schemas.microsoft.com/office/drawing/2014/main" id="{2529AE09-347A-4873-9502-A33DCA75CD47}"/>
              </a:ext>
            </a:extLst>
          </p:cNvPr>
          <p:cNvSpPr txBox="1"/>
          <p:nvPr/>
        </p:nvSpPr>
        <p:spPr>
          <a:xfrm>
            <a:off x="360000" y="5580000"/>
            <a:ext cx="2664296" cy="830997"/>
          </a:xfrm>
          <a:prstGeom prst="rect">
            <a:avLst/>
          </a:prstGeom>
          <a:noFill/>
        </p:spPr>
        <p:txBody>
          <a:bodyPr wrap="square" rtlCol="0">
            <a:spAutoFit/>
          </a:bodyPr>
          <a:lstStyle/>
          <a:p>
            <a:r>
              <a:rPr lang="en-US" sz="1200" dirty="0">
                <a:solidFill>
                  <a:srgbClr val="0000CC"/>
                </a:solidFill>
                <a:latin typeface="Times New Roman" panose="02020603050405020304" pitchFamily="18" charset="0"/>
                <a:cs typeface="Times New Roman" panose="02020603050405020304" pitchFamily="18" charset="0"/>
              </a:rPr>
              <a:t>The energy of the Bevatron at Berkeley had been designed for the production of the antiproton and as built by Ernest Lawrence and his team.</a:t>
            </a:r>
          </a:p>
        </p:txBody>
      </p:sp>
    </p:spTree>
    <p:extLst>
      <p:ext uri="{BB962C8B-B14F-4D97-AF65-F5344CB8AC3E}">
        <p14:creationId xmlns:p14="http://schemas.microsoft.com/office/powerpoint/2010/main" val="2632460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Discovery of antiproton (1955)</a:t>
            </a:r>
          </a:p>
        </p:txBody>
      </p:sp>
      <p:pic>
        <p:nvPicPr>
          <p:cNvPr id="4" name="Grafik 3">
            <a:extLst>
              <a:ext uri="{FF2B5EF4-FFF2-40B4-BE49-F238E27FC236}">
                <a16:creationId xmlns:a16="http://schemas.microsoft.com/office/drawing/2014/main" id="{A084FF9F-6F10-4D23-A916-E4D71304071A}"/>
              </a:ext>
            </a:extLst>
          </p:cNvPr>
          <p:cNvPicPr>
            <a:picLocks noChangeAspect="1"/>
          </p:cNvPicPr>
          <p:nvPr/>
        </p:nvPicPr>
        <p:blipFill>
          <a:blip r:embed="rId3"/>
          <a:stretch>
            <a:fillRect/>
          </a:stretch>
        </p:blipFill>
        <p:spPr>
          <a:xfrm>
            <a:off x="360002" y="554405"/>
            <a:ext cx="4266667" cy="5960000"/>
          </a:xfrm>
          <a:prstGeom prst="rect">
            <a:avLst/>
          </a:prstGeom>
        </p:spPr>
      </p:pic>
      <p:sp>
        <p:nvSpPr>
          <p:cNvPr id="8" name="Textfeld 7">
            <a:extLst>
              <a:ext uri="{FF2B5EF4-FFF2-40B4-BE49-F238E27FC236}">
                <a16:creationId xmlns:a16="http://schemas.microsoft.com/office/drawing/2014/main" id="{3901C008-8BB2-407F-AC39-A0324F083149}"/>
              </a:ext>
            </a:extLst>
          </p:cNvPr>
          <p:cNvSpPr txBox="1"/>
          <p:nvPr/>
        </p:nvSpPr>
        <p:spPr>
          <a:xfrm>
            <a:off x="4626669" y="3140968"/>
            <a:ext cx="4606839" cy="2215991"/>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Antiproton annihilation</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First symmetry test – </a:t>
            </a:r>
            <a:r>
              <a:rPr lang="en-US" sz="1600" dirty="0">
                <a:latin typeface="Times New Roman" panose="02020603050405020304" pitchFamily="18" charset="0"/>
                <a:cs typeface="Times New Roman" panose="02020603050405020304" pitchFamily="18" charset="0"/>
              </a:rPr>
              <a:t>mass, charge agreed to ~10%</a:t>
            </a:r>
          </a:p>
        </p:txBody>
      </p:sp>
    </p:spTree>
    <p:extLst>
      <p:ext uri="{BB962C8B-B14F-4D97-AF65-F5344CB8AC3E}">
        <p14:creationId xmlns:p14="http://schemas.microsoft.com/office/powerpoint/2010/main" val="1717079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Discovery of antiproton (1955)</a:t>
            </a:r>
          </a:p>
        </p:txBody>
      </p:sp>
      <p:pic>
        <p:nvPicPr>
          <p:cNvPr id="5" name="Grafik 4">
            <a:extLst>
              <a:ext uri="{FF2B5EF4-FFF2-40B4-BE49-F238E27FC236}">
                <a16:creationId xmlns:a16="http://schemas.microsoft.com/office/drawing/2014/main" id="{331E3635-80B2-49B0-A866-5CE9A6D28063}"/>
              </a:ext>
            </a:extLst>
          </p:cNvPr>
          <p:cNvPicPr>
            <a:picLocks noChangeAspect="1"/>
          </p:cNvPicPr>
          <p:nvPr/>
        </p:nvPicPr>
        <p:blipFill>
          <a:blip r:embed="rId3"/>
          <a:stretch>
            <a:fillRect/>
          </a:stretch>
        </p:blipFill>
        <p:spPr>
          <a:xfrm>
            <a:off x="720000" y="900000"/>
            <a:ext cx="1333333" cy="1885714"/>
          </a:xfrm>
          <a:prstGeom prst="rect">
            <a:avLst/>
          </a:prstGeom>
        </p:spPr>
      </p:pic>
      <p:pic>
        <p:nvPicPr>
          <p:cNvPr id="7" name="Grafik 6">
            <a:extLst>
              <a:ext uri="{FF2B5EF4-FFF2-40B4-BE49-F238E27FC236}">
                <a16:creationId xmlns:a16="http://schemas.microsoft.com/office/drawing/2014/main" id="{07CE0C5B-5DBE-43C9-AAAA-AF7C894B3BC1}"/>
              </a:ext>
            </a:extLst>
          </p:cNvPr>
          <p:cNvPicPr>
            <a:picLocks noChangeAspect="1"/>
          </p:cNvPicPr>
          <p:nvPr/>
        </p:nvPicPr>
        <p:blipFill>
          <a:blip r:embed="rId4"/>
          <a:stretch>
            <a:fillRect/>
          </a:stretch>
        </p:blipFill>
        <p:spPr>
          <a:xfrm>
            <a:off x="720000" y="3600000"/>
            <a:ext cx="1333333" cy="1885714"/>
          </a:xfrm>
          <a:prstGeom prst="rect">
            <a:avLst/>
          </a:prstGeom>
        </p:spPr>
      </p:pic>
      <p:pic>
        <p:nvPicPr>
          <p:cNvPr id="10" name="Grafik 9">
            <a:extLst>
              <a:ext uri="{FF2B5EF4-FFF2-40B4-BE49-F238E27FC236}">
                <a16:creationId xmlns:a16="http://schemas.microsoft.com/office/drawing/2014/main" id="{82F4096A-113D-4F7E-96BC-27E3A949DF96}"/>
              </a:ext>
            </a:extLst>
          </p:cNvPr>
          <p:cNvPicPr>
            <a:picLocks noChangeAspect="1"/>
          </p:cNvPicPr>
          <p:nvPr/>
        </p:nvPicPr>
        <p:blipFill>
          <a:blip r:embed="rId5"/>
          <a:stretch>
            <a:fillRect/>
          </a:stretch>
        </p:blipFill>
        <p:spPr>
          <a:xfrm>
            <a:off x="2483771" y="554400"/>
            <a:ext cx="5147619" cy="5661905"/>
          </a:xfrm>
          <a:prstGeom prst="rect">
            <a:avLst/>
          </a:prstGeom>
        </p:spPr>
      </p:pic>
      <p:sp>
        <p:nvSpPr>
          <p:cNvPr id="11" name="Textfeld 10">
            <a:extLst>
              <a:ext uri="{FF2B5EF4-FFF2-40B4-BE49-F238E27FC236}">
                <a16:creationId xmlns:a16="http://schemas.microsoft.com/office/drawing/2014/main" id="{56E717A7-E152-4DCA-B026-C5A0769F580A}"/>
              </a:ext>
            </a:extLst>
          </p:cNvPr>
          <p:cNvSpPr txBox="1"/>
          <p:nvPr/>
        </p:nvSpPr>
        <p:spPr>
          <a:xfrm>
            <a:off x="1031440" y="2782446"/>
            <a:ext cx="710451"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Segrè</a:t>
            </a:r>
            <a:endParaRPr lang="en-US" dirty="0">
              <a:latin typeface="Times New Roman" panose="02020603050405020304" pitchFamily="18" charset="0"/>
              <a:cs typeface="Times New Roman" panose="02020603050405020304" pitchFamily="18" charset="0"/>
            </a:endParaRPr>
          </a:p>
        </p:txBody>
      </p:sp>
      <p:sp>
        <p:nvSpPr>
          <p:cNvPr id="12" name="Textfeld 11">
            <a:extLst>
              <a:ext uri="{FF2B5EF4-FFF2-40B4-BE49-F238E27FC236}">
                <a16:creationId xmlns:a16="http://schemas.microsoft.com/office/drawing/2014/main" id="{18AB9B6A-2DD0-4262-9EE4-A2BC40420CDD}"/>
              </a:ext>
            </a:extLst>
          </p:cNvPr>
          <p:cNvSpPr txBox="1"/>
          <p:nvPr/>
        </p:nvSpPr>
        <p:spPr>
          <a:xfrm>
            <a:off x="698015" y="5518986"/>
            <a:ext cx="137730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Chamberlain</a:t>
            </a:r>
          </a:p>
        </p:txBody>
      </p:sp>
      <p:sp>
        <p:nvSpPr>
          <p:cNvPr id="13" name="Textfeld 12">
            <a:extLst>
              <a:ext uri="{FF2B5EF4-FFF2-40B4-BE49-F238E27FC236}">
                <a16:creationId xmlns:a16="http://schemas.microsoft.com/office/drawing/2014/main" id="{19E46002-44CD-424F-B117-8AE6B2E1C4A5}"/>
              </a:ext>
            </a:extLst>
          </p:cNvPr>
          <p:cNvSpPr txBox="1"/>
          <p:nvPr/>
        </p:nvSpPr>
        <p:spPr>
          <a:xfrm>
            <a:off x="6343233" y="2700000"/>
            <a:ext cx="2800767" cy="646331"/>
          </a:xfrm>
          <a:prstGeom prst="rect">
            <a:avLst/>
          </a:prstGeom>
          <a:noFill/>
        </p:spPr>
        <p:txBody>
          <a:bodyPr wrap="none" rtlCol="0">
            <a:spAutoFit/>
          </a:bodyPr>
          <a:lstStyle/>
          <a:p>
            <a:r>
              <a:rPr lang="en-US" dirty="0">
                <a:solidFill>
                  <a:srgbClr val="0000CC"/>
                </a:solidFill>
                <a:latin typeface="Times New Roman" panose="02020603050405020304" pitchFamily="18" charset="0"/>
                <a:cs typeface="Times New Roman" panose="02020603050405020304" pitchFamily="18" charset="0"/>
              </a:rPr>
              <a:t>Nobel prize (1959)</a:t>
            </a:r>
          </a:p>
          <a:p>
            <a:r>
              <a:rPr lang="en-US" dirty="0">
                <a:solidFill>
                  <a:srgbClr val="0000CC"/>
                </a:solidFill>
                <a:latin typeface="Times New Roman" panose="02020603050405020304" pitchFamily="18" charset="0"/>
                <a:cs typeface="Times New Roman" panose="02020603050405020304" pitchFamily="18" charset="0"/>
              </a:rPr>
              <a:t>for 50% of the collaboration</a:t>
            </a:r>
          </a:p>
        </p:txBody>
      </p:sp>
      <p:sp>
        <p:nvSpPr>
          <p:cNvPr id="14" name="Textfeld 13">
            <a:extLst>
              <a:ext uri="{FF2B5EF4-FFF2-40B4-BE49-F238E27FC236}">
                <a16:creationId xmlns:a16="http://schemas.microsoft.com/office/drawing/2014/main" id="{E1EC88E1-D001-4A38-ACE1-453BBA917CED}"/>
              </a:ext>
            </a:extLst>
          </p:cNvPr>
          <p:cNvSpPr txBox="1"/>
          <p:nvPr/>
        </p:nvSpPr>
        <p:spPr>
          <a:xfrm>
            <a:off x="7200000" y="5580000"/>
            <a:ext cx="2002408" cy="369332"/>
          </a:xfrm>
          <a:prstGeom prst="rect">
            <a:avLst/>
          </a:prstGeom>
          <a:noFill/>
        </p:spPr>
        <p:txBody>
          <a:bodyPr wrap="none" rtlCol="0">
            <a:spAutoFit/>
          </a:bodyPr>
          <a:lstStyle/>
          <a:p>
            <a:r>
              <a:rPr lang="en-US" dirty="0">
                <a:solidFill>
                  <a:srgbClr val="0000CC"/>
                </a:solidFill>
                <a:latin typeface="Times New Roman" panose="02020603050405020304" pitchFamily="18" charset="0"/>
                <a:cs typeface="Times New Roman" panose="02020603050405020304" pitchFamily="18" charset="0"/>
              </a:rPr>
              <a:t>Tedious analysis </a:t>
            </a:r>
            <a:r>
              <a:rPr lang="en-US" dirty="0">
                <a:latin typeface="Times New Roman" panose="02020603050405020304" pitchFamily="18" charset="0"/>
                <a:cs typeface="Times New Roman" panose="02020603050405020304" pitchFamily="18" charset="0"/>
              </a:rPr>
              <a:t>…</a:t>
            </a:r>
          </a:p>
        </p:txBody>
      </p:sp>
      <p:cxnSp>
        <p:nvCxnSpPr>
          <p:cNvPr id="18" name="Gerade Verbindung mit Pfeil 17">
            <a:extLst>
              <a:ext uri="{FF2B5EF4-FFF2-40B4-BE49-F238E27FC236}">
                <a16:creationId xmlns:a16="http://schemas.microsoft.com/office/drawing/2014/main" id="{AAA4E220-F333-405B-BD91-9167FD42A189}"/>
              </a:ext>
            </a:extLst>
          </p:cNvPr>
          <p:cNvCxnSpPr/>
          <p:nvPr/>
        </p:nvCxnSpPr>
        <p:spPr>
          <a:xfrm flipH="1" flipV="1">
            <a:off x="5292080" y="2132856"/>
            <a:ext cx="1051153" cy="719171"/>
          </a:xfrm>
          <a:prstGeom prst="straightConnector1">
            <a:avLst/>
          </a:prstGeom>
          <a:ln>
            <a:solidFill>
              <a:srgbClr val="0000CC"/>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41B792AB-6B06-4ECB-830C-F05B1EEA21A8}"/>
              </a:ext>
            </a:extLst>
          </p:cNvPr>
          <p:cNvCxnSpPr/>
          <p:nvPr/>
        </p:nvCxnSpPr>
        <p:spPr>
          <a:xfrm flipH="1" flipV="1">
            <a:off x="6876000" y="4869160"/>
            <a:ext cx="1051153" cy="719171"/>
          </a:xfrm>
          <a:prstGeom prst="straightConnector1">
            <a:avLst/>
          </a:prstGeom>
          <a:ln>
            <a:solidFill>
              <a:srgbClr val="0000CC"/>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066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Antineutron, Anti-Nuclei</a:t>
            </a:r>
          </a:p>
        </p:txBody>
      </p:sp>
      <p:sp>
        <p:nvSpPr>
          <p:cNvPr id="3" name="Textfeld 2">
            <a:extLst>
              <a:ext uri="{FF2B5EF4-FFF2-40B4-BE49-F238E27FC236}">
                <a16:creationId xmlns:a16="http://schemas.microsoft.com/office/drawing/2014/main" id="{988369C2-2482-4661-837D-EFB5CF519492}"/>
              </a:ext>
            </a:extLst>
          </p:cNvPr>
          <p:cNvSpPr txBox="1"/>
          <p:nvPr/>
        </p:nvSpPr>
        <p:spPr>
          <a:xfrm>
            <a:off x="360001" y="720000"/>
            <a:ext cx="8388464" cy="2585323"/>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Berkeley 1956:</a:t>
            </a:r>
            <a:r>
              <a:rPr lang="en-US" dirty="0">
                <a:latin typeface="Times New Roman" panose="02020603050405020304" pitchFamily="18" charset="0"/>
                <a:cs typeface="Times New Roman" panose="02020603050405020304" pitchFamily="18" charset="0"/>
              </a:rPr>
              <a:t> Discovery of </a:t>
            </a:r>
            <a:r>
              <a:rPr lang="en-US" b="1" dirty="0">
                <a:solidFill>
                  <a:srgbClr val="FF0000"/>
                </a:solidFill>
                <a:latin typeface="Times New Roman" panose="02020603050405020304" pitchFamily="18" charset="0"/>
                <a:cs typeface="Times New Roman" panose="02020603050405020304" pitchFamily="18" charset="0"/>
              </a:rPr>
              <a:t>antineutron</a:t>
            </a:r>
          </a:p>
          <a:p>
            <a:r>
              <a:rPr lang="en-US" dirty="0">
                <a:latin typeface="Times New Roman" panose="02020603050405020304" pitchFamily="18" charset="0"/>
                <a:cs typeface="Times New Roman" panose="02020603050405020304" pitchFamily="18" charset="0"/>
              </a:rPr>
              <a:t>(</a:t>
            </a:r>
            <a:r>
              <a:rPr lang="en-US" dirty="0">
                <a:solidFill>
                  <a:srgbClr val="FF0000"/>
                </a:solidFill>
                <a:latin typeface="Times New Roman" panose="02020603050405020304" pitchFamily="18" charset="0"/>
                <a:cs typeface="Times New Roman" panose="02020603050405020304" pitchFamily="18" charset="0"/>
              </a:rPr>
              <a:t>Cork, </a:t>
            </a:r>
            <a:r>
              <a:rPr lang="en-US" dirty="0" err="1">
                <a:solidFill>
                  <a:srgbClr val="FF0000"/>
                </a:solidFill>
                <a:latin typeface="Times New Roman" panose="02020603050405020304" pitchFamily="18" charset="0"/>
                <a:cs typeface="Times New Roman" panose="02020603050405020304" pitchFamily="18" charset="0"/>
              </a:rPr>
              <a:t>Lambertson</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Piccioni</a:t>
            </a:r>
            <a:r>
              <a:rPr lang="en-US" dirty="0">
                <a:solidFill>
                  <a:srgbClr val="FF0000"/>
                </a:solidFill>
                <a:latin typeface="Times New Roman" panose="02020603050405020304" pitchFamily="18" charset="0"/>
                <a:cs typeface="Times New Roman" panose="02020603050405020304" pitchFamily="18" charset="0"/>
              </a:rPr>
              <a:t>, Wenzel</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using the ‘antiproton beam’ and </a:t>
            </a:r>
            <a:r>
              <a:rPr lang="en-US" b="1" dirty="0">
                <a:latin typeface="Times New Roman" panose="02020603050405020304" pitchFamily="18" charset="0"/>
                <a:cs typeface="Times New Roman" panose="02020603050405020304" pitchFamily="18" charset="0"/>
              </a:rPr>
              <a:t>charge-exchange reaction</a:t>
            </a:r>
          </a:p>
          <a:p>
            <a:endParaRPr lang="en-US" b="1" dirty="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antiproton + proton → antineutron + neutron</a:t>
            </a:r>
          </a:p>
          <a:p>
            <a:endParaRPr lang="en-US" dirty="0">
              <a:solidFill>
                <a:srgbClr val="FF000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produced antineutron was recognizable by its annihilation properties, forming a star in the cloud chamber that is very similar to an antiproton star.</a:t>
            </a:r>
          </a:p>
        </p:txBody>
      </p:sp>
      <p:sp>
        <p:nvSpPr>
          <p:cNvPr id="4" name="Textfeld 3">
            <a:extLst>
              <a:ext uri="{FF2B5EF4-FFF2-40B4-BE49-F238E27FC236}">
                <a16:creationId xmlns:a16="http://schemas.microsoft.com/office/drawing/2014/main" id="{344EBD11-1D44-4471-B80E-DE3C726365C7}"/>
              </a:ext>
            </a:extLst>
          </p:cNvPr>
          <p:cNvSpPr txBox="1"/>
          <p:nvPr/>
        </p:nvSpPr>
        <p:spPr>
          <a:xfrm>
            <a:off x="539552" y="3933056"/>
            <a:ext cx="8388464" cy="1754326"/>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CERN 1965: </a:t>
            </a:r>
            <a:r>
              <a:rPr lang="en-US" dirty="0">
                <a:latin typeface="Times New Roman" panose="02020603050405020304" pitchFamily="18" charset="0"/>
                <a:cs typeface="Times New Roman" panose="02020603050405020304" pitchFamily="18" charset="0"/>
              </a:rPr>
              <a:t>Discovery of the </a:t>
            </a:r>
            <a:r>
              <a:rPr lang="en-US" b="1" dirty="0">
                <a:solidFill>
                  <a:srgbClr val="FF0000"/>
                </a:solidFill>
                <a:latin typeface="Times New Roman" panose="02020603050405020304" pitchFamily="18" charset="0"/>
                <a:cs typeface="Times New Roman" panose="02020603050405020304" pitchFamily="18" charset="0"/>
              </a:rPr>
              <a:t>anti-deuteron</a:t>
            </a:r>
          </a:p>
          <a:p>
            <a:r>
              <a:rPr lang="en-US" dirty="0">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Massam</a:t>
            </a:r>
            <a:r>
              <a:rPr lang="en-US" dirty="0">
                <a:solidFill>
                  <a:srgbClr val="FF0000"/>
                </a:solidFill>
                <a:latin typeface="Times New Roman" panose="02020603050405020304" pitchFamily="18" charset="0"/>
                <a:cs typeface="Times New Roman" panose="02020603050405020304" pitchFamily="18" charset="0"/>
              </a:rPr>
              <a:t>, Muller, </a:t>
            </a:r>
            <a:r>
              <a:rPr lang="en-US" dirty="0" err="1">
                <a:solidFill>
                  <a:srgbClr val="FF0000"/>
                </a:solidFill>
                <a:latin typeface="Times New Roman" panose="02020603050405020304" pitchFamily="18" charset="0"/>
                <a:cs typeface="Times New Roman" panose="02020603050405020304" pitchFamily="18" charset="0"/>
              </a:rPr>
              <a:t>Righini</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Schneegans</a:t>
            </a:r>
            <a:r>
              <a:rPr lang="en-US" dirty="0">
                <a:solidFill>
                  <a:srgbClr val="FF0000"/>
                </a:solidFill>
                <a:latin typeface="Times New Roman" panose="02020603050405020304" pitchFamily="18" charset="0"/>
                <a:cs typeface="Times New Roman" panose="02020603050405020304" pitchFamily="18" charset="0"/>
              </a:rPr>
              <a:t>, </a:t>
            </a:r>
            <a:r>
              <a:rPr lang="en-US" dirty="0" err="1">
                <a:solidFill>
                  <a:srgbClr val="FF0000"/>
                </a:solidFill>
                <a:latin typeface="Times New Roman" panose="02020603050405020304" pitchFamily="18" charset="0"/>
                <a:cs typeface="Times New Roman" panose="02020603050405020304" pitchFamily="18" charset="0"/>
              </a:rPr>
              <a:t>Zichichi</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results reported imply the conclusion that a negative particle exists with mass equal to </a:t>
            </a:r>
            <a:r>
              <a:rPr lang="en-US" b="1" dirty="0">
                <a:latin typeface="Times New Roman" panose="02020603050405020304" pitchFamily="18" charset="0"/>
                <a:cs typeface="Times New Roman" panose="02020603050405020304" pitchFamily="18" charset="0"/>
              </a:rPr>
              <a:t>1867±80 MeV</a:t>
            </a:r>
            <a:r>
              <a:rPr lang="en-US" dirty="0">
                <a:latin typeface="Times New Roman" panose="02020603050405020304" pitchFamily="18" charset="0"/>
                <a:cs typeface="Times New Roman" panose="02020603050405020304" pitchFamily="18" charset="0"/>
              </a:rPr>
              <a:t>. The most simple interpretation of these data is to identify this particle with the anti-deuteron.</a:t>
            </a:r>
          </a:p>
        </p:txBody>
      </p:sp>
    </p:spTree>
    <p:extLst>
      <p:ext uri="{BB962C8B-B14F-4D97-AF65-F5344CB8AC3E}">
        <p14:creationId xmlns:p14="http://schemas.microsoft.com/office/powerpoint/2010/main" val="3628909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More Antimatter …</a:t>
            </a:r>
          </a:p>
        </p:txBody>
      </p:sp>
      <p:pic>
        <p:nvPicPr>
          <p:cNvPr id="6" name="Grafik 5">
            <a:extLst>
              <a:ext uri="{FF2B5EF4-FFF2-40B4-BE49-F238E27FC236}">
                <a16:creationId xmlns:a16="http://schemas.microsoft.com/office/drawing/2014/main" id="{7F46268F-E071-406A-A5FA-A01E8B915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1700" y="554400"/>
            <a:ext cx="4800600" cy="5772150"/>
          </a:xfrm>
          <a:prstGeom prst="rect">
            <a:avLst/>
          </a:prstGeom>
        </p:spPr>
      </p:pic>
      <p:sp>
        <p:nvSpPr>
          <p:cNvPr id="4" name="Textfeld 3">
            <a:extLst>
              <a:ext uri="{FF2B5EF4-FFF2-40B4-BE49-F238E27FC236}">
                <a16:creationId xmlns:a16="http://schemas.microsoft.com/office/drawing/2014/main" id="{FFB2A8B7-7BCD-491A-A365-A52CD946EC3B}"/>
              </a:ext>
            </a:extLst>
          </p:cNvPr>
          <p:cNvSpPr txBox="1"/>
          <p:nvPr/>
        </p:nvSpPr>
        <p:spPr>
          <a:xfrm>
            <a:off x="5760000" y="1512000"/>
            <a:ext cx="1056700" cy="307777"/>
          </a:xfrm>
          <a:prstGeom prst="rect">
            <a:avLst/>
          </a:prstGeom>
          <a:noFill/>
        </p:spPr>
        <p:txBody>
          <a:bodyPr wrap="none" rtlCol="0">
            <a:spAutoFit/>
          </a:bodyPr>
          <a:lstStyle/>
          <a:p>
            <a:r>
              <a:rPr lang="el-GR" sz="1400" dirty="0">
                <a:latin typeface="Times New Roman" panose="02020603050405020304" pitchFamily="18" charset="0"/>
                <a:cs typeface="Times New Roman" panose="02020603050405020304" pitchFamily="18" charset="0"/>
              </a:rPr>
              <a:t>τ</a:t>
            </a:r>
            <a:r>
              <a:rPr lang="de-DE" sz="1400" dirty="0">
                <a:latin typeface="Times New Roman" panose="02020603050405020304" pitchFamily="18" charset="0"/>
                <a:cs typeface="Times New Roman" panose="02020603050405020304" pitchFamily="18" charset="0"/>
              </a:rPr>
              <a:t> = </a:t>
            </a:r>
            <a:r>
              <a:rPr lang="en-US" sz="1400" dirty="0">
                <a:latin typeface="Times New Roman" panose="02020603050405020304" pitchFamily="18" charset="0"/>
                <a:cs typeface="Times New Roman" panose="02020603050405020304" pitchFamily="18" charset="0"/>
              </a:rPr>
              <a:t>0.125 ns</a:t>
            </a:r>
          </a:p>
        </p:txBody>
      </p:sp>
    </p:spTree>
    <p:extLst>
      <p:ext uri="{BB962C8B-B14F-4D97-AF65-F5344CB8AC3E}">
        <p14:creationId xmlns:p14="http://schemas.microsoft.com/office/powerpoint/2010/main" val="3157697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Matter-Antimatter Asymmetry</a:t>
            </a:r>
            <a:r>
              <a:rPr lang="en-US" sz="1800" dirty="0">
                <a:solidFill>
                  <a:schemeClr val="tx1"/>
                </a:solidFill>
              </a:rPr>
              <a:t> in the Universe</a:t>
            </a:r>
            <a:endParaRPr lang="en-US" dirty="0"/>
          </a:p>
        </p:txBody>
      </p:sp>
      <p:pic>
        <p:nvPicPr>
          <p:cNvPr id="8" name="Grafik 7">
            <a:extLst>
              <a:ext uri="{FF2B5EF4-FFF2-40B4-BE49-F238E27FC236}">
                <a16:creationId xmlns:a16="http://schemas.microsoft.com/office/drawing/2014/main" id="{8B85A97D-40C8-4610-A93C-6B9E21E444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4400"/>
            <a:ext cx="9144000" cy="5777619"/>
          </a:xfrm>
          <a:prstGeom prst="rect">
            <a:avLst/>
          </a:prstGeom>
        </p:spPr>
      </p:pic>
      <p:sp>
        <p:nvSpPr>
          <p:cNvPr id="3" name="Rechteck 2">
            <a:extLst>
              <a:ext uri="{FF2B5EF4-FFF2-40B4-BE49-F238E27FC236}">
                <a16:creationId xmlns:a16="http://schemas.microsoft.com/office/drawing/2014/main" id="{E6081D5E-2021-4EC0-8652-6AD8D88FD2AD}"/>
              </a:ext>
            </a:extLst>
          </p:cNvPr>
          <p:cNvSpPr/>
          <p:nvPr/>
        </p:nvSpPr>
        <p:spPr>
          <a:xfrm>
            <a:off x="288000" y="4716000"/>
            <a:ext cx="2592000" cy="360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hteck 3">
            <a:extLst>
              <a:ext uri="{FF2B5EF4-FFF2-40B4-BE49-F238E27FC236}">
                <a16:creationId xmlns:a16="http://schemas.microsoft.com/office/drawing/2014/main" id="{6BC92D85-CEBF-41D9-AAC6-A4DDBF108655}"/>
              </a:ext>
            </a:extLst>
          </p:cNvPr>
          <p:cNvSpPr/>
          <p:nvPr/>
        </p:nvSpPr>
        <p:spPr>
          <a:xfrm>
            <a:off x="4355976" y="4716000"/>
            <a:ext cx="1728192"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8119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Matter-Antimatter Asymmetry</a:t>
            </a:r>
            <a:r>
              <a:rPr lang="en-US" sz="1800" dirty="0">
                <a:solidFill>
                  <a:schemeClr val="tx1"/>
                </a:solidFill>
              </a:rPr>
              <a:t> in the Universe</a:t>
            </a:r>
            <a:endParaRPr lang="en-US" dirty="0"/>
          </a:p>
        </p:txBody>
      </p:sp>
      <p:pic>
        <p:nvPicPr>
          <p:cNvPr id="6" name="Picture 8">
            <a:extLst>
              <a:ext uri="{FF2B5EF4-FFF2-40B4-BE49-F238E27FC236}">
                <a16:creationId xmlns:a16="http://schemas.microsoft.com/office/drawing/2014/main" id="{CE635E64-3EF4-42DE-96C6-CB0A0960EE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1604" y="626451"/>
            <a:ext cx="6300788" cy="4778375"/>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EF98CD20-1E58-4492-BC67-F6B7ADDA9F3C}"/>
              </a:ext>
            </a:extLst>
          </p:cNvPr>
          <p:cNvSpPr txBox="1"/>
          <p:nvPr/>
        </p:nvSpPr>
        <p:spPr>
          <a:xfrm>
            <a:off x="1731862" y="5404826"/>
            <a:ext cx="5680273"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Without asymmetry – we would not be here!</a:t>
            </a:r>
          </a:p>
        </p:txBody>
      </p:sp>
    </p:spTree>
    <p:extLst>
      <p:ext uri="{BB962C8B-B14F-4D97-AF65-F5344CB8AC3E}">
        <p14:creationId xmlns:p14="http://schemas.microsoft.com/office/powerpoint/2010/main" val="1361648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Matter-Antimatter Asymmetry</a:t>
            </a:r>
            <a:r>
              <a:rPr lang="en-US" sz="1800" dirty="0">
                <a:solidFill>
                  <a:schemeClr val="tx1"/>
                </a:solidFill>
              </a:rPr>
              <a:t> in the Universe</a:t>
            </a:r>
            <a:endParaRPr lang="en-US" dirty="0"/>
          </a:p>
        </p:txBody>
      </p:sp>
      <p:pic>
        <p:nvPicPr>
          <p:cNvPr id="4" name="Grafik 3">
            <a:extLst>
              <a:ext uri="{FF2B5EF4-FFF2-40B4-BE49-F238E27FC236}">
                <a16:creationId xmlns:a16="http://schemas.microsoft.com/office/drawing/2014/main" id="{BC9FC7E0-E8B3-4C0B-BAFC-82B69FCAD9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4400"/>
            <a:ext cx="9144000" cy="5699908"/>
          </a:xfrm>
          <a:prstGeom prst="rect">
            <a:avLst/>
          </a:prstGeom>
        </p:spPr>
      </p:pic>
    </p:spTree>
    <p:extLst>
      <p:ext uri="{BB962C8B-B14F-4D97-AF65-F5344CB8AC3E}">
        <p14:creationId xmlns:p14="http://schemas.microsoft.com/office/powerpoint/2010/main" val="4249231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Sakharov’s Idea</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00" y="720000"/>
            <a:ext cx="1371600" cy="1835150"/>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5"/>
          <p:cNvSpPr txBox="1">
            <a:spLocks noChangeArrowheads="1"/>
          </p:cNvSpPr>
          <p:nvPr/>
        </p:nvSpPr>
        <p:spPr bwMode="auto">
          <a:xfrm>
            <a:off x="2700000" y="720000"/>
            <a:ext cx="468000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r>
              <a:rPr lang="en-US" altLang="en-US" sz="1800" dirty="0">
                <a:latin typeface="Times New Roman" panose="02020603050405020304" pitchFamily="18" charset="0"/>
                <a:cs typeface="Times New Roman" panose="02020603050405020304" pitchFamily="18" charset="0"/>
              </a:rPr>
              <a:t>Particles decay (a little) faster than antiparticles*</a:t>
            </a:r>
          </a:p>
        </p:txBody>
      </p:sp>
      <p:sp>
        <p:nvSpPr>
          <p:cNvPr id="8" name="Text Box 6"/>
          <p:cNvSpPr txBox="1">
            <a:spLocks noChangeArrowheads="1"/>
          </p:cNvSpPr>
          <p:nvPr/>
        </p:nvSpPr>
        <p:spPr bwMode="auto">
          <a:xfrm>
            <a:off x="2700000" y="1188000"/>
            <a:ext cx="46602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Small imbalance (1,000,000,001:1,000,000,000)</a:t>
            </a:r>
          </a:p>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1800" dirty="0">
                <a:latin typeface="Times New Roman" panose="02020603050405020304" pitchFamily="18" charset="0"/>
                <a:cs typeface="Times New Roman" panose="02020603050405020304" pitchFamily="18" charset="0"/>
              </a:rPr>
              <a:t>o</a:t>
            </a:r>
            <a:r>
              <a:rPr kumimoji="0" lang="en-US" altLang="en-US" sz="18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ccurs</a:t>
            </a:r>
            <a:r>
              <a:rPr kumimoji="0" lang="en-US" altLang="en-US" sz="1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during cool-down of Universe</a:t>
            </a:r>
          </a:p>
        </p:txBody>
      </p:sp>
      <p:sp>
        <p:nvSpPr>
          <p:cNvPr id="9" name="Text Box 7"/>
          <p:cNvSpPr txBox="1">
            <a:spLocks noChangeArrowheads="1"/>
          </p:cNvSpPr>
          <p:nvPr/>
        </p:nvSpPr>
        <p:spPr bwMode="auto">
          <a:xfrm>
            <a:off x="2700000" y="1942331"/>
            <a:ext cx="51155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r>
              <a:rPr lang="en-US" altLang="en-US" sz="1800" dirty="0">
                <a:latin typeface="Times New Roman" panose="02020603050405020304" pitchFamily="18" charset="0"/>
                <a:cs typeface="Times New Roman" panose="02020603050405020304" pitchFamily="18" charset="0"/>
              </a:rPr>
              <a:t>Most particle-antiparticle pairs annihilate to radiation</a:t>
            </a:r>
          </a:p>
        </p:txBody>
      </p:sp>
      <p:sp>
        <p:nvSpPr>
          <p:cNvPr id="10" name="Text Box 8"/>
          <p:cNvSpPr txBox="1">
            <a:spLocks noChangeArrowheads="1"/>
          </p:cNvSpPr>
          <p:nvPr/>
        </p:nvSpPr>
        <p:spPr bwMode="auto">
          <a:xfrm>
            <a:off x="2700000" y="2316973"/>
            <a:ext cx="38240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r>
              <a:rPr lang="en-US" altLang="en-US" sz="1800" dirty="0">
                <a:latin typeface="Times New Roman" panose="02020603050405020304" pitchFamily="18" charset="0"/>
                <a:cs typeface="Times New Roman" panose="02020603050405020304" pitchFamily="18" charset="0"/>
              </a:rPr>
              <a:t>Galaxies, stars, planets, us = ‘left-over’</a:t>
            </a:r>
          </a:p>
        </p:txBody>
      </p:sp>
      <p:sp>
        <p:nvSpPr>
          <p:cNvPr id="11" name="Text Box 9"/>
          <p:cNvSpPr txBox="1">
            <a:spLocks noChangeArrowheads="1"/>
          </p:cNvSpPr>
          <p:nvPr/>
        </p:nvSpPr>
        <p:spPr bwMode="auto">
          <a:xfrm>
            <a:off x="360000" y="3132000"/>
            <a:ext cx="3960000" cy="36988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pPr>
              <a:spcBef>
                <a:spcPct val="50000"/>
              </a:spcBef>
            </a:pPr>
            <a:r>
              <a:rPr lang="en-US" altLang="en-US" sz="1800" dirty="0">
                <a:solidFill>
                  <a:srgbClr val="66FF66"/>
                </a:solidFill>
                <a:latin typeface="Times New Roman" panose="02020603050405020304" pitchFamily="18" charset="0"/>
                <a:cs typeface="Times New Roman" panose="02020603050405020304" pitchFamily="18" charset="0"/>
              </a:rPr>
              <a:t>*For experts: this is called ‘CP violation’</a:t>
            </a:r>
          </a:p>
        </p:txBody>
      </p:sp>
      <p:sp>
        <p:nvSpPr>
          <p:cNvPr id="14" name="Text Box 4"/>
          <p:cNvSpPr txBox="1">
            <a:spLocks noChangeArrowheads="1"/>
          </p:cNvSpPr>
          <p:nvPr/>
        </p:nvSpPr>
        <p:spPr bwMode="auto">
          <a:xfrm>
            <a:off x="720000" y="2592000"/>
            <a:ext cx="14462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eaLnBrk="0" fontAlgn="base" hangingPunct="0">
              <a:spcBef>
                <a:spcPct val="0"/>
              </a:spcBef>
              <a:spcAft>
                <a:spcPct val="0"/>
              </a:spcAft>
              <a:defRPr sz="28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8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8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a:lstStyle>
          <a:p>
            <a:r>
              <a:rPr lang="en-US" altLang="en-US" sz="1200" dirty="0">
                <a:latin typeface="Times New Roman" panose="02020603050405020304" pitchFamily="18" charset="0"/>
                <a:cs typeface="Times New Roman" panose="02020603050405020304" pitchFamily="18" charset="0"/>
              </a:rPr>
              <a:t>Andrei D. </a:t>
            </a:r>
            <a:r>
              <a:rPr lang="en-US" altLang="en-US" sz="1200" dirty="0" err="1">
                <a:latin typeface="Times New Roman" panose="02020603050405020304" pitchFamily="18" charset="0"/>
                <a:cs typeface="Times New Roman" panose="02020603050405020304" pitchFamily="18" charset="0"/>
              </a:rPr>
              <a:t>Sacharow</a:t>
            </a:r>
            <a:endParaRPr lang="en-US" altLang="en-US" sz="1200" dirty="0">
              <a:latin typeface="Times New Roman" panose="02020603050405020304" pitchFamily="18" charset="0"/>
              <a:cs typeface="Times New Roman" panose="02020603050405020304" pitchFamily="18" charset="0"/>
            </a:endParaRPr>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00" y="4140000"/>
            <a:ext cx="1840230" cy="2303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feld 12"/>
          <p:cNvSpPr txBox="1"/>
          <p:nvPr/>
        </p:nvSpPr>
        <p:spPr>
          <a:xfrm>
            <a:off x="7200000" y="5580000"/>
            <a:ext cx="1872208"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When we look at our image in a standard mirror, we are looking at the parity transformation of ourselves</a:t>
            </a:r>
          </a:p>
        </p:txBody>
      </p:sp>
      <p:sp>
        <p:nvSpPr>
          <p:cNvPr id="3" name="Textfeld 2">
            <a:extLst>
              <a:ext uri="{FF2B5EF4-FFF2-40B4-BE49-F238E27FC236}">
                <a16:creationId xmlns:a16="http://schemas.microsoft.com/office/drawing/2014/main" id="{7508B6AC-4800-4C60-82C5-9DAA8CBF0367}"/>
              </a:ext>
            </a:extLst>
          </p:cNvPr>
          <p:cNvSpPr txBox="1"/>
          <p:nvPr/>
        </p:nvSpPr>
        <p:spPr>
          <a:xfrm>
            <a:off x="540000" y="5940000"/>
            <a:ext cx="4360230"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CPT theorem: particles and antiparticles have the same mass, the same lifetime, but opposite charges (electric, baryonic, leptonic, etc.</a:t>
            </a:r>
          </a:p>
        </p:txBody>
      </p:sp>
      <p:sp>
        <p:nvSpPr>
          <p:cNvPr id="4" name="Textfeld 3">
            <a:extLst>
              <a:ext uri="{FF2B5EF4-FFF2-40B4-BE49-F238E27FC236}">
                <a16:creationId xmlns:a16="http://schemas.microsoft.com/office/drawing/2014/main" id="{D5790774-70CA-493B-A181-8816940659A5}"/>
              </a:ext>
            </a:extLst>
          </p:cNvPr>
          <p:cNvSpPr txBox="1"/>
          <p:nvPr/>
        </p:nvSpPr>
        <p:spPr>
          <a:xfrm>
            <a:off x="540000" y="3816000"/>
            <a:ext cx="3390672" cy="369332"/>
          </a:xfrm>
          <a:prstGeom prst="rect">
            <a:avLst/>
          </a:prstGeom>
          <a:noFill/>
        </p:spPr>
        <p:txBody>
          <a:bodyPr wrap="none" rtlCol="0">
            <a:spAutoFit/>
          </a:bodyPr>
          <a:lstStyle/>
          <a:p>
            <a:r>
              <a:rPr lang="en-US" dirty="0">
                <a:solidFill>
                  <a:srgbClr val="FF0000"/>
                </a:solidFill>
                <a:latin typeface="Times New Roman" panose="02020603050405020304" pitchFamily="18" charset="0"/>
                <a:cs typeface="Times New Roman" panose="02020603050405020304" pitchFamily="18" charset="0"/>
              </a:rPr>
              <a:t>Consequence:</a:t>
            </a:r>
            <a:r>
              <a:rPr lang="en-US" dirty="0">
                <a:latin typeface="Times New Roman" panose="02020603050405020304" pitchFamily="18" charset="0"/>
                <a:cs typeface="Times New Roman" panose="02020603050405020304" pitchFamily="18" charset="0"/>
              </a:rPr>
              <a:t> Proton is not stable!</a:t>
            </a:r>
          </a:p>
        </p:txBody>
      </p:sp>
      <p:sp>
        <p:nvSpPr>
          <p:cNvPr id="5" name="Textfeld 4">
            <a:extLst>
              <a:ext uri="{FF2B5EF4-FFF2-40B4-BE49-F238E27FC236}">
                <a16:creationId xmlns:a16="http://schemas.microsoft.com/office/drawing/2014/main" id="{36E8A151-2D82-44F9-91E4-A5052CA75A0B}"/>
              </a:ext>
            </a:extLst>
          </p:cNvPr>
          <p:cNvSpPr txBox="1"/>
          <p:nvPr/>
        </p:nvSpPr>
        <p:spPr>
          <a:xfrm>
            <a:off x="4680000" y="2988000"/>
            <a:ext cx="3960000" cy="954107"/>
          </a:xfrm>
          <a:prstGeom prst="rect">
            <a:avLst/>
          </a:prstGeom>
          <a:noFill/>
        </p:spPr>
        <p:txBody>
          <a:bodyPr wrap="square" rtlCol="0">
            <a:spAutoFit/>
          </a:bodyPr>
          <a:lstStyle/>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Baryon number cannot be a conserved quantity</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Charge and Charge-Parity (CP) symmetries must be violated</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Out-of-equilibrium processes</a:t>
            </a:r>
          </a:p>
        </p:txBody>
      </p:sp>
    </p:spTree>
    <p:extLst>
      <p:ext uri="{BB962C8B-B14F-4D97-AF65-F5344CB8AC3E}">
        <p14:creationId xmlns:p14="http://schemas.microsoft.com/office/powerpoint/2010/main" val="11098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Matter-Antimatter Asymmetry</a:t>
            </a:r>
          </a:p>
        </p:txBody>
      </p:sp>
      <p:pic>
        <p:nvPicPr>
          <p:cNvPr id="5" name="Grafik 4">
            <a:extLst>
              <a:ext uri="{FF2B5EF4-FFF2-40B4-BE49-F238E27FC236}">
                <a16:creationId xmlns:a16="http://schemas.microsoft.com/office/drawing/2014/main" id="{1DA26605-EDF0-4589-A6DB-6C1C2F1D40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501" y="560502"/>
            <a:ext cx="7974997" cy="5934742"/>
          </a:xfrm>
          <a:prstGeom prst="rect">
            <a:avLst/>
          </a:prstGeom>
        </p:spPr>
      </p:pic>
    </p:spTree>
    <p:extLst>
      <p:ext uri="{BB962C8B-B14F-4D97-AF65-F5344CB8AC3E}">
        <p14:creationId xmlns:p14="http://schemas.microsoft.com/office/powerpoint/2010/main" val="1348501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Matter-Antimatter Asymmetry</a:t>
            </a:r>
            <a:r>
              <a:rPr lang="en-US" sz="1800" dirty="0"/>
              <a:t> </a:t>
            </a:r>
            <a:r>
              <a:rPr lang="en-US" sz="1800" dirty="0">
                <a:solidFill>
                  <a:schemeClr val="tx1"/>
                </a:solidFill>
              </a:rPr>
              <a:t>in particle physics</a:t>
            </a:r>
          </a:p>
        </p:txBody>
      </p:sp>
      <p:pic>
        <p:nvPicPr>
          <p:cNvPr id="7" name="Grafik 6">
            <a:extLst>
              <a:ext uri="{FF2B5EF4-FFF2-40B4-BE49-F238E27FC236}">
                <a16:creationId xmlns:a16="http://schemas.microsoft.com/office/drawing/2014/main" id="{158FCC77-2EE8-4C9E-BFD7-036160BFC4F4}"/>
              </a:ext>
            </a:extLst>
          </p:cNvPr>
          <p:cNvPicPr>
            <a:picLocks noChangeAspect="1"/>
          </p:cNvPicPr>
          <p:nvPr/>
        </p:nvPicPr>
        <p:blipFill>
          <a:blip r:embed="rId3"/>
          <a:stretch>
            <a:fillRect/>
          </a:stretch>
        </p:blipFill>
        <p:spPr>
          <a:xfrm>
            <a:off x="360000" y="1260000"/>
            <a:ext cx="2361905" cy="2171429"/>
          </a:xfrm>
          <a:prstGeom prst="rect">
            <a:avLst/>
          </a:prstGeom>
        </p:spPr>
      </p:pic>
      <p:sp>
        <p:nvSpPr>
          <p:cNvPr id="8" name="Textfeld 7">
            <a:extLst>
              <a:ext uri="{FF2B5EF4-FFF2-40B4-BE49-F238E27FC236}">
                <a16:creationId xmlns:a16="http://schemas.microsoft.com/office/drawing/2014/main" id="{C9438030-E7CC-4917-B128-5D94DAC9CD34}"/>
              </a:ext>
            </a:extLst>
          </p:cNvPr>
          <p:cNvSpPr txBox="1"/>
          <p:nvPr/>
        </p:nvSpPr>
        <p:spPr>
          <a:xfrm>
            <a:off x="360000" y="720000"/>
            <a:ext cx="4025974" cy="369332"/>
          </a:xfrm>
          <a:prstGeom prst="rect">
            <a:avLst/>
          </a:prstGeom>
          <a:noFill/>
        </p:spPr>
        <p:txBody>
          <a:bodyPr wrap="none" rtlCol="0">
            <a:spAutoFit/>
          </a:bodyPr>
          <a:lstStyle/>
          <a:p>
            <a:r>
              <a:rPr lang="en-US" dirty="0">
                <a:solidFill>
                  <a:srgbClr val="FF0000"/>
                </a:solidFill>
                <a:latin typeface="Times New Roman" panose="02020603050405020304" pitchFamily="18" charset="0"/>
                <a:cs typeface="Times New Roman" panose="02020603050405020304" pitchFamily="18" charset="0"/>
              </a:rPr>
              <a:t>1964</a:t>
            </a:r>
            <a:r>
              <a:rPr lang="en-US" dirty="0">
                <a:latin typeface="Times New Roman" panose="02020603050405020304" pitchFamily="18" charset="0"/>
                <a:cs typeface="Times New Roman" panose="02020603050405020304" pitchFamily="18" charset="0"/>
              </a:rPr>
              <a:t> (Cronin, Fitch, Christenson, </a:t>
            </a:r>
            <a:r>
              <a:rPr lang="en-US" dirty="0" err="1">
                <a:latin typeface="Times New Roman" panose="02020603050405020304" pitchFamily="18" charset="0"/>
                <a:cs typeface="Times New Roman" panose="02020603050405020304" pitchFamily="18" charset="0"/>
              </a:rPr>
              <a:t>Turlay</a:t>
            </a:r>
            <a:r>
              <a:rPr lang="en-US" dirty="0">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9" name="Textfeld 8">
                <a:extLst>
                  <a:ext uri="{FF2B5EF4-FFF2-40B4-BE49-F238E27FC236}">
                    <a16:creationId xmlns:a16="http://schemas.microsoft.com/office/drawing/2014/main" id="{46506599-0C31-4789-8ECB-3F97DE18DB5F}"/>
                  </a:ext>
                </a:extLst>
              </p:cNvPr>
              <p:cNvSpPr txBox="1"/>
              <p:nvPr/>
            </p:nvSpPr>
            <p:spPr>
              <a:xfrm>
                <a:off x="3240001" y="1260000"/>
                <a:ext cx="5004407"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In a small fraction of cases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de-DE" b="0" i="1" smtClean="0">
                            <a:latin typeface="Cambria Math" panose="02040503050406030204" pitchFamily="18" charset="0"/>
                            <a:ea typeface="Cambria Math" panose="02040503050406030204" pitchFamily="18" charset="0"/>
                            <a:cs typeface="Times New Roman" panose="02020603050405020304" pitchFamily="18" charset="0"/>
                          </a:rPr>
                          <m:t>10</m:t>
                        </m:r>
                      </m:e>
                      <m:sup>
                        <m:r>
                          <a:rPr lang="de-DE" b="0" i="1" smtClean="0">
                            <a:latin typeface="Cambria Math" panose="02040503050406030204" pitchFamily="18" charset="0"/>
                            <a:ea typeface="Cambria Math" panose="02040503050406030204" pitchFamily="18" charset="0"/>
                            <a:cs typeface="Times New Roman" panose="02020603050405020304" pitchFamily="18" charset="0"/>
                          </a:rPr>
                          <m:t>−3</m:t>
                        </m:r>
                      </m:sup>
                    </m:sSup>
                  </m:oMath>
                </a14:m>
                <a:r>
                  <a:rPr lang="en-US" dirty="0">
                    <a:latin typeface="Times New Roman" panose="02020603050405020304" pitchFamily="18" charset="0"/>
                    <a:cs typeface="Times New Roman" panose="02020603050405020304" pitchFamily="18" charset="0"/>
                  </a:rPr>
                  <a:t>), long lived K</a:t>
                </a:r>
                <a:r>
                  <a:rPr lang="en-US" baseline="-25000" dirty="0">
                    <a:latin typeface="Times New Roman" panose="02020603050405020304" pitchFamily="18" charset="0"/>
                    <a:cs typeface="Times New Roman" panose="02020603050405020304" pitchFamily="18" charset="0"/>
                  </a:rPr>
                  <a:t>L</a:t>
                </a:r>
                <a:r>
                  <a:rPr lang="en-US" dirty="0">
                    <a:latin typeface="Times New Roman" panose="02020603050405020304" pitchFamily="18" charset="0"/>
                    <a:cs typeface="Times New Roman" panose="02020603050405020304" pitchFamily="18" charset="0"/>
                  </a:rPr>
                  <a:t> (a mixture of </a:t>
                </a:r>
                <a14:m>
                  <m:oMath xmlns:m="http://schemas.openxmlformats.org/officeDocument/2006/math">
                    <m:sSup>
                      <m:sSupPr>
                        <m:ctrlPr>
                          <a:rPr lang="en-US" i="1" smtClean="0">
                            <a:latin typeface="Cambria Math" panose="02040503050406030204" pitchFamily="18" charset="0"/>
                            <a:cs typeface="Times New Roman" panose="02020603050405020304" pitchFamily="18" charset="0"/>
                          </a:rPr>
                        </m:ctrlPr>
                      </m:sSupPr>
                      <m:e>
                        <m:r>
                          <a:rPr lang="de-DE" b="0" i="1" smtClean="0">
                            <a:latin typeface="Cambria Math" panose="02040503050406030204" pitchFamily="18" charset="0"/>
                            <a:cs typeface="Times New Roman" panose="02020603050405020304" pitchFamily="18" charset="0"/>
                          </a:rPr>
                          <m:t>𝐾</m:t>
                        </m:r>
                      </m:e>
                      <m:sup>
                        <m:r>
                          <a:rPr lang="de-DE" b="0" i="1" smtClean="0">
                            <a:latin typeface="Cambria Math" panose="02040503050406030204" pitchFamily="18" charset="0"/>
                            <a:cs typeface="Times New Roman" panose="02020603050405020304" pitchFamily="18" charset="0"/>
                          </a:rPr>
                          <m:t>0</m:t>
                        </m:r>
                      </m:sup>
                    </m:sSup>
                  </m:oMath>
                </a14:m>
                <a:r>
                  <a:rPr lang="en-US" dirty="0">
                    <a:latin typeface="Times New Roman" panose="02020603050405020304" pitchFamily="18" charset="0"/>
                    <a:cs typeface="Times New Roman" panose="02020603050405020304" pitchFamily="18" charset="0"/>
                  </a:rPr>
                  <a:t> and </a:t>
                </a:r>
                <a14:m>
                  <m:oMath xmlns:m="http://schemas.openxmlformats.org/officeDocument/2006/math">
                    <m:sSup>
                      <m:sSupPr>
                        <m:ctrlPr>
                          <a:rPr lang="en-US" i="1" smtClean="0">
                            <a:latin typeface="Cambria Math" panose="02040503050406030204" pitchFamily="18" charset="0"/>
                            <a:cs typeface="Times New Roman" panose="02020603050405020304" pitchFamily="18" charset="0"/>
                          </a:rPr>
                        </m:ctrlPr>
                      </m:sSupPr>
                      <m:e>
                        <m:acc>
                          <m:accPr>
                            <m:chr m:val="̅"/>
                            <m:ctrlPr>
                              <a:rPr lang="en-US" i="1" smtClean="0">
                                <a:latin typeface="Cambria Math" panose="02040503050406030204" pitchFamily="18" charset="0"/>
                                <a:cs typeface="Times New Roman" panose="02020603050405020304" pitchFamily="18" charset="0"/>
                              </a:rPr>
                            </m:ctrlPr>
                          </m:accPr>
                          <m:e>
                            <m:r>
                              <a:rPr lang="de-DE" b="0" i="1" smtClean="0">
                                <a:latin typeface="Cambria Math" panose="02040503050406030204" pitchFamily="18" charset="0"/>
                                <a:cs typeface="Times New Roman" panose="02020603050405020304" pitchFamily="18" charset="0"/>
                              </a:rPr>
                              <m:t>𝐾</m:t>
                            </m:r>
                          </m:e>
                        </m:acc>
                      </m:e>
                      <m:sup>
                        <m:r>
                          <a:rPr lang="de-DE" b="0" i="1" smtClean="0">
                            <a:latin typeface="Cambria Math" panose="02040503050406030204" pitchFamily="18" charset="0"/>
                            <a:cs typeface="Times New Roman" panose="02020603050405020304" pitchFamily="18" charset="0"/>
                          </a:rPr>
                          <m:t>0</m:t>
                        </m:r>
                      </m:sup>
                    </m:sSup>
                  </m:oMath>
                </a14:m>
                <a:r>
                  <a:rPr lang="en-US" dirty="0">
                    <a:latin typeface="Times New Roman" panose="02020603050405020304" pitchFamily="18" charset="0"/>
                    <a:cs typeface="Times New Roman" panose="02020603050405020304" pitchFamily="18" charset="0"/>
                  </a:rPr>
                  <a:t> decays into pair of two </a:t>
                </a:r>
                <a:r>
                  <a:rPr lang="en-US" dirty="0" err="1">
                    <a:latin typeface="Times New Roman" panose="02020603050405020304" pitchFamily="18" charset="0"/>
                    <a:cs typeface="Times New Roman" panose="02020603050405020304" pitchFamily="18" charset="0"/>
                  </a:rPr>
                  <a:t>pions</a:t>
                </a:r>
                <a:r>
                  <a:rPr lang="en-US" dirty="0">
                    <a:latin typeface="Times New Roman" panose="02020603050405020304" pitchFamily="18" charset="0"/>
                    <a:cs typeface="Times New Roman" panose="02020603050405020304" pitchFamily="18" charset="0"/>
                  </a:rPr>
                  <a:t>, what is forbidden by CP-conservation</a:t>
                </a:r>
              </a:p>
            </p:txBody>
          </p:sp>
        </mc:Choice>
        <mc:Fallback xmlns="">
          <p:sp>
            <p:nvSpPr>
              <p:cNvPr id="9" name="Textfeld 8">
                <a:extLst>
                  <a:ext uri="{FF2B5EF4-FFF2-40B4-BE49-F238E27FC236}">
                    <a16:creationId xmlns:a16="http://schemas.microsoft.com/office/drawing/2014/main" id="{46506599-0C31-4789-8ECB-3F97DE18DB5F}"/>
                  </a:ext>
                </a:extLst>
              </p:cNvPr>
              <p:cNvSpPr txBox="1">
                <a:spLocks noRot="1" noChangeAspect="1" noMove="1" noResize="1" noEditPoints="1" noAdjustHandles="1" noChangeArrowheads="1" noChangeShapeType="1" noTextEdit="1"/>
              </p:cNvSpPr>
              <p:nvPr/>
            </p:nvSpPr>
            <p:spPr>
              <a:xfrm>
                <a:off x="3240001" y="1260000"/>
                <a:ext cx="5004407" cy="923330"/>
              </a:xfrm>
              <a:prstGeom prst="rect">
                <a:avLst/>
              </a:prstGeom>
              <a:blipFill>
                <a:blip r:embed="rId4"/>
                <a:stretch>
                  <a:fillRect l="-974" t="-3974" b="-99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feld 9">
                <a:extLst>
                  <a:ext uri="{FF2B5EF4-FFF2-40B4-BE49-F238E27FC236}">
                    <a16:creationId xmlns:a16="http://schemas.microsoft.com/office/drawing/2014/main" id="{182C5301-242F-4160-8D42-152C4D6D3A76}"/>
                  </a:ext>
                </a:extLst>
              </p:cNvPr>
              <p:cNvSpPr txBox="1"/>
              <p:nvPr/>
            </p:nvSpPr>
            <p:spPr>
              <a:xfrm>
                <a:off x="360001" y="3492000"/>
                <a:ext cx="8532479"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There are other manifestations of CP breaking. For example, if CP were exact symmetry, an equal number of </a:t>
                </a:r>
                <a14:m>
                  <m:oMath xmlns:m="http://schemas.openxmlformats.org/officeDocument/2006/math">
                    <m:sSup>
                      <m:sSupPr>
                        <m:ctrlPr>
                          <a:rPr lang="en-US" i="1" smtClean="0">
                            <a:latin typeface="Cambria Math" panose="02040503050406030204" pitchFamily="18" charset="0"/>
                            <a:cs typeface="Times New Roman" panose="02020603050405020304" pitchFamily="18" charset="0"/>
                          </a:rPr>
                        </m:ctrlPr>
                      </m:sSupPr>
                      <m:e>
                        <m:r>
                          <a:rPr lang="de-DE" b="0" i="1" smtClean="0">
                            <a:latin typeface="Cambria Math" panose="02040503050406030204" pitchFamily="18" charset="0"/>
                            <a:cs typeface="Times New Roman" panose="02020603050405020304" pitchFamily="18" charset="0"/>
                          </a:rPr>
                          <m:t>𝐾</m:t>
                        </m:r>
                      </m:e>
                      <m:sup>
                        <m:r>
                          <a:rPr lang="de-DE" b="0" i="1" smtClean="0">
                            <a:latin typeface="Cambria Math" panose="02040503050406030204" pitchFamily="18" charset="0"/>
                            <a:cs typeface="Times New Roman" panose="02020603050405020304" pitchFamily="18" charset="0"/>
                          </a:rPr>
                          <m:t>0</m:t>
                        </m:r>
                      </m:sup>
                    </m:sSup>
                  </m:oMath>
                </a14:m>
                <a:r>
                  <a:rPr lang="en-US" dirty="0">
                    <a:latin typeface="Times New Roman" panose="02020603050405020304" pitchFamily="18" charset="0"/>
                    <a:cs typeface="Times New Roman" panose="02020603050405020304" pitchFamily="18" charset="0"/>
                  </a:rPr>
                  <a:t>and </a:t>
                </a:r>
                <a14:m>
                  <m:oMath xmlns:m="http://schemas.openxmlformats.org/officeDocument/2006/math">
                    <m:sSup>
                      <m:sSupPr>
                        <m:ctrlPr>
                          <a:rPr lang="en-US" i="1" smtClean="0">
                            <a:latin typeface="Cambria Math" panose="02040503050406030204" pitchFamily="18" charset="0"/>
                            <a:cs typeface="Times New Roman" panose="02020603050405020304" pitchFamily="18" charset="0"/>
                          </a:rPr>
                        </m:ctrlPr>
                      </m:sSupPr>
                      <m:e>
                        <m:acc>
                          <m:accPr>
                            <m:chr m:val="̅"/>
                            <m:ctrlPr>
                              <a:rPr lang="en-US" i="1" smtClean="0">
                                <a:latin typeface="Cambria Math" panose="02040503050406030204" pitchFamily="18" charset="0"/>
                                <a:cs typeface="Times New Roman" panose="02020603050405020304" pitchFamily="18" charset="0"/>
                              </a:rPr>
                            </m:ctrlPr>
                          </m:accPr>
                          <m:e>
                            <m:r>
                              <a:rPr lang="de-DE" b="0" i="1" smtClean="0">
                                <a:latin typeface="Cambria Math" panose="02040503050406030204" pitchFamily="18" charset="0"/>
                                <a:cs typeface="Times New Roman" panose="02020603050405020304" pitchFamily="18" charset="0"/>
                              </a:rPr>
                              <m:t>𝐾</m:t>
                            </m:r>
                          </m:e>
                        </m:acc>
                      </m:e>
                      <m:sup>
                        <m:r>
                          <a:rPr lang="de-DE" b="0" i="1" smtClean="0">
                            <a:latin typeface="Cambria Math" panose="02040503050406030204" pitchFamily="18" charset="0"/>
                            <a:cs typeface="Times New Roman" panose="02020603050405020304" pitchFamily="18" charset="0"/>
                          </a:rPr>
                          <m:t>0</m:t>
                        </m:r>
                      </m:sup>
                    </m:sSup>
                  </m:oMath>
                </a14:m>
                <a:r>
                  <a:rPr lang="en-US" dirty="0">
                    <a:latin typeface="Times New Roman" panose="02020603050405020304" pitchFamily="18" charset="0"/>
                    <a:cs typeface="Times New Roman" panose="02020603050405020304" pitchFamily="18" charset="0"/>
                  </a:rPr>
                  <a:t> would produce an equal number of electrons and positrons in the reaction </a:t>
                </a:r>
              </a:p>
            </p:txBody>
          </p:sp>
        </mc:Choice>
        <mc:Fallback xmlns="">
          <p:sp>
            <p:nvSpPr>
              <p:cNvPr id="10" name="Textfeld 9">
                <a:extLst>
                  <a:ext uri="{FF2B5EF4-FFF2-40B4-BE49-F238E27FC236}">
                    <a16:creationId xmlns:a16="http://schemas.microsoft.com/office/drawing/2014/main" id="{182C5301-242F-4160-8D42-152C4D6D3A76}"/>
                  </a:ext>
                </a:extLst>
              </p:cNvPr>
              <p:cNvSpPr txBox="1">
                <a:spLocks noRot="1" noChangeAspect="1" noMove="1" noResize="1" noEditPoints="1" noAdjustHandles="1" noChangeArrowheads="1" noChangeShapeType="1" noTextEdit="1"/>
              </p:cNvSpPr>
              <p:nvPr/>
            </p:nvSpPr>
            <p:spPr>
              <a:xfrm>
                <a:off x="360001" y="3492000"/>
                <a:ext cx="8532479" cy="923330"/>
              </a:xfrm>
              <a:prstGeom prst="rect">
                <a:avLst/>
              </a:prstGeom>
              <a:blipFill>
                <a:blip r:embed="rId5"/>
                <a:stretch>
                  <a:fillRect l="-571" t="-3974" b="-99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feld 10">
                <a:extLst>
                  <a:ext uri="{FF2B5EF4-FFF2-40B4-BE49-F238E27FC236}">
                    <a16:creationId xmlns:a16="http://schemas.microsoft.com/office/drawing/2014/main" id="{143F9106-C635-4158-83CA-246D7D32A73D}"/>
                  </a:ext>
                </a:extLst>
              </p:cNvPr>
              <p:cNvSpPr txBox="1"/>
              <p:nvPr/>
            </p:nvSpPr>
            <p:spPr>
              <a:xfrm>
                <a:off x="1440000" y="4500000"/>
                <a:ext cx="140795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de-DE" b="0" i="1" smtClean="0">
                              <a:latin typeface="Cambria Math" panose="02040503050406030204" pitchFamily="18" charset="0"/>
                            </a:rPr>
                            <m:t>𝐾</m:t>
                          </m:r>
                        </m:e>
                        <m:sup>
                          <m:r>
                            <a:rPr lang="de-DE" b="0" i="1" smtClean="0">
                              <a:latin typeface="Cambria Math" panose="02040503050406030204" pitchFamily="18" charset="0"/>
                            </a:rPr>
                            <m:t>0</m:t>
                          </m:r>
                        </m:sup>
                      </m:sSup>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𝜋</m:t>
                          </m:r>
                        </m:e>
                        <m:sup>
                          <m:r>
                            <a:rPr lang="de-DE" b="0" i="1" smtClean="0">
                              <a:latin typeface="Cambria Math" panose="02040503050406030204" pitchFamily="18" charset="0"/>
                              <a:ea typeface="Cambria Math" panose="02040503050406030204" pitchFamily="18" charset="0"/>
                            </a:rPr>
                            <m:t>−</m:t>
                          </m:r>
                        </m:sup>
                      </m:sSup>
                      <m:sSup>
                        <m:sSupPr>
                          <m:ctrlPr>
                            <a:rPr lang="en-US" i="1" smtClean="0">
                              <a:solidFill>
                                <a:srgbClr val="FF0000"/>
                              </a:solidFill>
                              <a:latin typeface="Cambria Math" panose="02040503050406030204" pitchFamily="18" charset="0"/>
                              <a:ea typeface="Cambria Math" panose="02040503050406030204" pitchFamily="18" charset="0"/>
                            </a:rPr>
                          </m:ctrlPr>
                        </m:sSupPr>
                        <m:e>
                          <m:r>
                            <a:rPr lang="de-DE" b="0" i="1" smtClean="0">
                              <a:solidFill>
                                <a:srgbClr val="FF0000"/>
                              </a:solidFill>
                              <a:latin typeface="Cambria Math" panose="02040503050406030204" pitchFamily="18" charset="0"/>
                              <a:ea typeface="Cambria Math" panose="02040503050406030204" pitchFamily="18" charset="0"/>
                            </a:rPr>
                            <m:t>𝑒</m:t>
                          </m:r>
                        </m:e>
                        <m:sup>
                          <m:r>
                            <a:rPr lang="de-DE" b="0" i="1" smtClean="0">
                              <a:solidFill>
                                <a:srgbClr val="FF0000"/>
                              </a:solidFill>
                              <a:latin typeface="Cambria Math" panose="02040503050406030204" pitchFamily="18" charset="0"/>
                              <a:ea typeface="Cambria Math" panose="02040503050406030204" pitchFamily="18" charset="0"/>
                            </a:rPr>
                            <m:t>+</m:t>
                          </m:r>
                        </m:sup>
                      </m:sSup>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𝜈</m:t>
                          </m:r>
                        </m:e>
                        <m:sub>
                          <m:r>
                            <a:rPr lang="de-DE" b="0" i="1" smtClean="0">
                              <a:latin typeface="Cambria Math" panose="02040503050406030204" pitchFamily="18" charset="0"/>
                              <a:ea typeface="Cambria Math" panose="02040503050406030204" pitchFamily="18" charset="0"/>
                            </a:rPr>
                            <m:t>𝑒</m:t>
                          </m:r>
                        </m:sub>
                      </m:sSub>
                    </m:oMath>
                  </m:oMathPara>
                </a14:m>
                <a:endParaRPr lang="en-US" dirty="0"/>
              </a:p>
            </p:txBody>
          </p:sp>
        </mc:Choice>
        <mc:Fallback xmlns="">
          <p:sp>
            <p:nvSpPr>
              <p:cNvPr id="11" name="Textfeld 10">
                <a:extLst>
                  <a:ext uri="{FF2B5EF4-FFF2-40B4-BE49-F238E27FC236}">
                    <a16:creationId xmlns:a16="http://schemas.microsoft.com/office/drawing/2014/main" id="{143F9106-C635-4158-83CA-246D7D32A73D}"/>
                  </a:ext>
                </a:extLst>
              </p:cNvPr>
              <p:cNvSpPr txBox="1">
                <a:spLocks noRot="1" noChangeAspect="1" noMove="1" noResize="1" noEditPoints="1" noAdjustHandles="1" noChangeArrowheads="1" noChangeShapeType="1" noTextEdit="1"/>
              </p:cNvSpPr>
              <p:nvPr/>
            </p:nvSpPr>
            <p:spPr>
              <a:xfrm>
                <a:off x="1440000" y="4500000"/>
                <a:ext cx="1407950" cy="276999"/>
              </a:xfrm>
              <a:prstGeom prst="rect">
                <a:avLst/>
              </a:prstGeom>
              <a:blipFill>
                <a:blip r:embed="rId6"/>
                <a:stretch>
                  <a:fillRect l="-3463" t="-4348" r="-433" b="-108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feld 13">
                <a:extLst>
                  <a:ext uri="{FF2B5EF4-FFF2-40B4-BE49-F238E27FC236}">
                    <a16:creationId xmlns:a16="http://schemas.microsoft.com/office/drawing/2014/main" id="{9D9DFE46-854D-48B6-98D2-C866C28C7F04}"/>
                  </a:ext>
                </a:extLst>
              </p:cNvPr>
              <p:cNvSpPr txBox="1"/>
              <p:nvPr/>
            </p:nvSpPr>
            <p:spPr>
              <a:xfrm>
                <a:off x="3960000" y="4500000"/>
                <a:ext cx="140795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acc>
                            <m:accPr>
                              <m:chr m:val="̅"/>
                              <m:ctrlPr>
                                <a:rPr lang="en-US" i="1" smtClean="0">
                                  <a:latin typeface="Cambria Math" panose="02040503050406030204" pitchFamily="18" charset="0"/>
                                </a:rPr>
                              </m:ctrlPr>
                            </m:accPr>
                            <m:e>
                              <m:r>
                                <a:rPr lang="de-DE" b="0" i="1" smtClean="0">
                                  <a:latin typeface="Cambria Math" panose="02040503050406030204" pitchFamily="18" charset="0"/>
                                </a:rPr>
                                <m:t>𝐾</m:t>
                              </m:r>
                            </m:e>
                          </m:acc>
                        </m:e>
                        <m:sup>
                          <m:r>
                            <a:rPr lang="de-DE" b="0" i="1" smtClean="0">
                              <a:latin typeface="Cambria Math" panose="02040503050406030204" pitchFamily="18" charset="0"/>
                            </a:rPr>
                            <m:t>0</m:t>
                          </m:r>
                        </m:sup>
                      </m:sSup>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𝜋</m:t>
                          </m:r>
                        </m:e>
                        <m:sup>
                          <m:r>
                            <a:rPr lang="de-DE" b="0" i="1" smtClean="0">
                              <a:latin typeface="Cambria Math" panose="02040503050406030204" pitchFamily="18" charset="0"/>
                              <a:ea typeface="Cambria Math" panose="02040503050406030204" pitchFamily="18" charset="0"/>
                            </a:rPr>
                            <m:t>+</m:t>
                          </m:r>
                        </m:sup>
                      </m:sSup>
                      <m:sSup>
                        <m:sSupPr>
                          <m:ctrlPr>
                            <a:rPr lang="en-US"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𝑒</m:t>
                          </m:r>
                        </m:e>
                        <m:sup>
                          <m:r>
                            <a:rPr lang="de-DE" b="0" i="1" smtClean="0">
                              <a:latin typeface="Cambria Math" panose="02040503050406030204" pitchFamily="18" charset="0"/>
                              <a:ea typeface="Cambria Math" panose="02040503050406030204" pitchFamily="18" charset="0"/>
                            </a:rPr>
                            <m:t>−</m:t>
                          </m:r>
                        </m:sup>
                      </m:sSup>
                      <m:sSub>
                        <m:sSubPr>
                          <m:ctrlPr>
                            <a:rPr lang="en-US" i="1" smtClean="0">
                              <a:solidFill>
                                <a:srgbClr val="FF0000"/>
                              </a:solidFill>
                              <a:latin typeface="Cambria Math" panose="02040503050406030204" pitchFamily="18" charset="0"/>
                              <a:ea typeface="Cambria Math" panose="02040503050406030204" pitchFamily="18" charset="0"/>
                            </a:rPr>
                          </m:ctrlPr>
                        </m:sSubPr>
                        <m:e>
                          <m:acc>
                            <m:accPr>
                              <m:chr m:val="̅"/>
                              <m:ctrlPr>
                                <a:rPr lang="en-US" i="1" smtClean="0">
                                  <a:solidFill>
                                    <a:srgbClr val="FF0000"/>
                                  </a:solidFill>
                                  <a:latin typeface="Cambria Math" panose="02040503050406030204" pitchFamily="18" charset="0"/>
                                  <a:ea typeface="Cambria Math" panose="02040503050406030204" pitchFamily="18" charset="0"/>
                                </a:rPr>
                              </m:ctrlPr>
                            </m:accPr>
                            <m:e>
                              <m:r>
                                <a:rPr lang="en-US" i="1" smtClean="0">
                                  <a:solidFill>
                                    <a:srgbClr val="FF0000"/>
                                  </a:solidFill>
                                  <a:latin typeface="Cambria Math" panose="02040503050406030204" pitchFamily="18" charset="0"/>
                                  <a:ea typeface="Cambria Math" panose="02040503050406030204" pitchFamily="18" charset="0"/>
                                </a:rPr>
                                <m:t>𝜈</m:t>
                              </m:r>
                            </m:e>
                          </m:acc>
                        </m:e>
                        <m:sub>
                          <m:r>
                            <a:rPr lang="de-DE" b="0" i="1" smtClean="0">
                              <a:solidFill>
                                <a:srgbClr val="FF0000"/>
                              </a:solidFill>
                              <a:latin typeface="Cambria Math" panose="02040503050406030204" pitchFamily="18" charset="0"/>
                              <a:ea typeface="Cambria Math" panose="02040503050406030204" pitchFamily="18" charset="0"/>
                            </a:rPr>
                            <m:t>𝑒</m:t>
                          </m:r>
                        </m:sub>
                      </m:sSub>
                    </m:oMath>
                  </m:oMathPara>
                </a14:m>
                <a:endParaRPr lang="en-US" dirty="0"/>
              </a:p>
            </p:txBody>
          </p:sp>
        </mc:Choice>
        <mc:Fallback xmlns="">
          <p:sp>
            <p:nvSpPr>
              <p:cNvPr id="14" name="Textfeld 13">
                <a:extLst>
                  <a:ext uri="{FF2B5EF4-FFF2-40B4-BE49-F238E27FC236}">
                    <a16:creationId xmlns:a16="http://schemas.microsoft.com/office/drawing/2014/main" id="{9D9DFE46-854D-48B6-98D2-C866C28C7F04}"/>
                  </a:ext>
                </a:extLst>
              </p:cNvPr>
              <p:cNvSpPr txBox="1">
                <a:spLocks noRot="1" noChangeAspect="1" noMove="1" noResize="1" noEditPoints="1" noAdjustHandles="1" noChangeArrowheads="1" noChangeShapeType="1" noTextEdit="1"/>
              </p:cNvSpPr>
              <p:nvPr/>
            </p:nvSpPr>
            <p:spPr>
              <a:xfrm>
                <a:off x="3960000" y="4500000"/>
                <a:ext cx="1407950" cy="276999"/>
              </a:xfrm>
              <a:prstGeom prst="rect">
                <a:avLst/>
              </a:prstGeom>
              <a:blipFill>
                <a:blip r:embed="rId7"/>
                <a:stretch>
                  <a:fillRect l="-3896" t="-4348" r="-16883" b="-108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feld 15">
                <a:extLst>
                  <a:ext uri="{FF2B5EF4-FFF2-40B4-BE49-F238E27FC236}">
                    <a16:creationId xmlns:a16="http://schemas.microsoft.com/office/drawing/2014/main" id="{4E231717-A967-48A8-A6EE-99410EC9EC44}"/>
                  </a:ext>
                </a:extLst>
              </p:cNvPr>
              <p:cNvSpPr txBox="1"/>
              <p:nvPr/>
            </p:nvSpPr>
            <p:spPr>
              <a:xfrm>
                <a:off x="360001" y="5220000"/>
                <a:ext cx="8532480" cy="132343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However, this is not the case: the number of </a:t>
                </a:r>
                <a:r>
                  <a:rPr lang="en-US" dirty="0">
                    <a:solidFill>
                      <a:srgbClr val="FF0000"/>
                    </a:solidFill>
                    <a:latin typeface="Times New Roman" panose="02020603050405020304" pitchFamily="18" charset="0"/>
                    <a:cs typeface="Times New Roman" panose="02020603050405020304" pitchFamily="18" charset="0"/>
                  </a:rPr>
                  <a:t>positrons</a:t>
                </a:r>
                <a:r>
                  <a:rPr lang="en-US" dirty="0">
                    <a:latin typeface="Times New Roman" panose="02020603050405020304" pitchFamily="18" charset="0"/>
                    <a:cs typeface="Times New Roman" panose="02020603050405020304" pitchFamily="18" charset="0"/>
                  </a:rPr>
                  <a:t> is somewhat larger </a:t>
                </a:r>
                <a:r>
                  <a:rPr lang="en-US" dirty="0">
                    <a:solidFill>
                      <a:srgbClr val="0000CC"/>
                    </a:solidFill>
                    <a:latin typeface="Times New Roman" panose="02020603050405020304" pitchFamily="18" charset="0"/>
                    <a:cs typeface="Times New Roman" panose="02020603050405020304" pitchFamily="18" charset="0"/>
                  </a:rPr>
                  <a:t>(</a:t>
                </a:r>
                <a14:m>
                  <m:oMath xmlns:m="http://schemas.openxmlformats.org/officeDocument/2006/math">
                    <m:r>
                      <a:rPr lang="en-US" i="1" smtClean="0">
                        <a:solidFill>
                          <a:srgbClr val="0000CC"/>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i="1" smtClean="0">
                            <a:solidFill>
                              <a:srgbClr val="0000CC"/>
                            </a:solidFill>
                            <a:latin typeface="Cambria Math" panose="02040503050406030204" pitchFamily="18" charset="0"/>
                            <a:ea typeface="Cambria Math" panose="02040503050406030204" pitchFamily="18" charset="0"/>
                            <a:cs typeface="Times New Roman" panose="02020603050405020304" pitchFamily="18" charset="0"/>
                          </a:rPr>
                        </m:ctrlPr>
                      </m:sSupPr>
                      <m:e>
                        <m:r>
                          <a:rPr lang="de-DE" b="0" i="1" smtClean="0">
                            <a:solidFill>
                              <a:srgbClr val="0000CC"/>
                            </a:solidFill>
                            <a:latin typeface="Cambria Math" panose="02040503050406030204" pitchFamily="18" charset="0"/>
                            <a:ea typeface="Cambria Math" panose="02040503050406030204" pitchFamily="18" charset="0"/>
                            <a:cs typeface="Times New Roman" panose="02020603050405020304" pitchFamily="18" charset="0"/>
                          </a:rPr>
                          <m:t>10</m:t>
                        </m:r>
                      </m:e>
                      <m:sup>
                        <m:r>
                          <a:rPr lang="de-DE" b="0" i="1" smtClean="0">
                            <a:solidFill>
                              <a:srgbClr val="0000CC"/>
                            </a:solidFill>
                            <a:latin typeface="Cambria Math" panose="02040503050406030204" pitchFamily="18" charset="0"/>
                            <a:ea typeface="Cambria Math" panose="02040503050406030204" pitchFamily="18" charset="0"/>
                            <a:cs typeface="Times New Roman" panose="02020603050405020304" pitchFamily="18" charset="0"/>
                          </a:rPr>
                          <m:t>−3</m:t>
                        </m:r>
                      </m:sup>
                    </m:sSup>
                  </m:oMath>
                </a14:m>
                <a:r>
                  <a:rPr lang="en-US" dirty="0">
                    <a:latin typeface="Times New Roman" panose="02020603050405020304" pitchFamily="18" charset="0"/>
                    <a:cs typeface="Times New Roman" panose="02020603050405020304" pitchFamily="18" charset="0"/>
                  </a:rPr>
                  <a:t>) than the number of electrons.</a:t>
                </a:r>
              </a:p>
              <a:p>
                <a:endParaRPr lang="en-US" sz="800" dirty="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Conclusion:</a:t>
                </a:r>
                <a:r>
                  <a:rPr lang="en-US" dirty="0">
                    <a:latin typeface="Times New Roman" panose="02020603050405020304" pitchFamily="18" charset="0"/>
                    <a:cs typeface="Times New Roman" panose="02020603050405020304" pitchFamily="18" charset="0"/>
                  </a:rPr>
                  <a:t> there is indeed a tiny difference between particles and antiparticles, on the level of </a:t>
                </a:r>
                <a14:m>
                  <m:oMath xmlns:m="http://schemas.openxmlformats.org/officeDocument/2006/math">
                    <m:sSup>
                      <m:sSupPr>
                        <m:ctrlPr>
                          <a:rPr lang="en-US" i="1" smtClean="0">
                            <a:latin typeface="Cambria Math" panose="02040503050406030204" pitchFamily="18" charset="0"/>
                            <a:cs typeface="Times New Roman" panose="02020603050405020304" pitchFamily="18" charset="0"/>
                          </a:rPr>
                        </m:ctrlPr>
                      </m:sSupPr>
                      <m:e>
                        <m:r>
                          <a:rPr lang="de-DE" b="0" i="1" smtClean="0">
                            <a:latin typeface="Cambria Math" panose="02040503050406030204" pitchFamily="18" charset="0"/>
                            <a:cs typeface="Times New Roman" panose="02020603050405020304" pitchFamily="18" charset="0"/>
                          </a:rPr>
                          <m:t>10</m:t>
                        </m:r>
                      </m:e>
                      <m:sup>
                        <m:r>
                          <a:rPr lang="de-DE" b="0" i="1" smtClean="0">
                            <a:latin typeface="Cambria Math" panose="02040503050406030204" pitchFamily="18" charset="0"/>
                            <a:cs typeface="Times New Roman" panose="02020603050405020304" pitchFamily="18" charset="0"/>
                          </a:rPr>
                          <m:t>−3</m:t>
                        </m:r>
                      </m:sup>
                    </m:sSup>
                  </m:oMath>
                </a14:m>
                <a:r>
                  <a:rPr lang="en-US" dirty="0">
                    <a:latin typeface="Times New Roman" panose="02020603050405020304" pitchFamily="18" charset="0"/>
                    <a:cs typeface="Times New Roman" panose="02020603050405020304" pitchFamily="18" charset="0"/>
                  </a:rPr>
                  <a:t> </a:t>
                </a:r>
                <a:r>
                  <a:rPr lang="en-US" dirty="0">
                    <a:solidFill>
                      <a:srgbClr val="0000CC"/>
                    </a:solidFill>
                    <a:latin typeface="Times New Roman" panose="02020603050405020304" pitchFamily="18" charset="0"/>
                    <a:cs typeface="Times New Roman" panose="02020603050405020304" pitchFamily="18" charset="0"/>
                  </a:rPr>
                  <a:t>(but not 100% asymmetry)</a:t>
                </a:r>
              </a:p>
            </p:txBody>
          </p:sp>
        </mc:Choice>
        <mc:Fallback xmlns="">
          <p:sp>
            <p:nvSpPr>
              <p:cNvPr id="16" name="Textfeld 15">
                <a:extLst>
                  <a:ext uri="{FF2B5EF4-FFF2-40B4-BE49-F238E27FC236}">
                    <a16:creationId xmlns:a16="http://schemas.microsoft.com/office/drawing/2014/main" id="{4E231717-A967-48A8-A6EE-99410EC9EC44}"/>
                  </a:ext>
                </a:extLst>
              </p:cNvPr>
              <p:cNvSpPr txBox="1">
                <a:spLocks noRot="1" noChangeAspect="1" noMove="1" noResize="1" noEditPoints="1" noAdjustHandles="1" noChangeArrowheads="1" noChangeShapeType="1" noTextEdit="1"/>
              </p:cNvSpPr>
              <p:nvPr/>
            </p:nvSpPr>
            <p:spPr>
              <a:xfrm>
                <a:off x="360001" y="5220000"/>
                <a:ext cx="8532480" cy="1323439"/>
              </a:xfrm>
              <a:prstGeom prst="rect">
                <a:avLst/>
              </a:prstGeom>
              <a:blipFill>
                <a:blip r:embed="rId8"/>
                <a:stretch>
                  <a:fillRect l="-571" t="-2304" r="-1214" b="-6452"/>
                </a:stretch>
              </a:blipFill>
            </p:spPr>
            <p:txBody>
              <a:bodyPr/>
              <a:lstStyle/>
              <a:p>
                <a:r>
                  <a:rPr lang="en-US">
                    <a:noFill/>
                  </a:rPr>
                  <a:t> </a:t>
                </a:r>
              </a:p>
            </p:txBody>
          </p:sp>
        </mc:Fallback>
      </mc:AlternateContent>
    </p:spTree>
    <p:extLst>
      <p:ext uri="{BB962C8B-B14F-4D97-AF65-F5344CB8AC3E}">
        <p14:creationId xmlns:p14="http://schemas.microsoft.com/office/powerpoint/2010/main" val="1420736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Measuring CP Violation with B</a:t>
            </a:r>
            <a:r>
              <a:rPr lang="en-US" baseline="30000" dirty="0"/>
              <a:t>0</a:t>
            </a:r>
            <a:r>
              <a:rPr lang="en-US" dirty="0"/>
              <a:t>s</a:t>
            </a:r>
          </a:p>
        </p:txBody>
      </p:sp>
      <mc:AlternateContent xmlns:mc="http://schemas.openxmlformats.org/markup-compatibility/2006" xmlns:a14="http://schemas.microsoft.com/office/drawing/2010/main">
        <mc:Choice Requires="a14">
          <p:sp>
            <p:nvSpPr>
              <p:cNvPr id="3" name="Textfeld 2"/>
              <p:cNvSpPr txBox="1"/>
              <p:nvPr/>
            </p:nvSpPr>
            <p:spPr>
              <a:xfrm>
                <a:off x="936000" y="863755"/>
                <a:ext cx="880241" cy="31252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i="1" smtClean="0">
                              <a:latin typeface="Cambria Math" panose="02040503050406030204" pitchFamily="18" charset="0"/>
                            </a:rPr>
                          </m:ctrlPr>
                        </m:sSupPr>
                        <m:e>
                          <m:r>
                            <a:rPr lang="de-DE" sz="1400" b="0" i="1" smtClean="0">
                              <a:latin typeface="Cambria Math"/>
                            </a:rPr>
                            <m:t>𝐵</m:t>
                          </m:r>
                        </m:e>
                        <m:sup>
                          <m:r>
                            <a:rPr lang="de-DE" sz="1400" b="0" i="1" smtClean="0">
                              <a:latin typeface="Cambria Math"/>
                            </a:rPr>
                            <m:t>0</m:t>
                          </m:r>
                        </m:sup>
                      </m:sSup>
                      <m:r>
                        <a:rPr lang="de-DE" sz="1400" b="0" i="1" smtClean="0">
                          <a:latin typeface="Cambria Math"/>
                        </a:rPr>
                        <m:t>=</m:t>
                      </m:r>
                      <m:acc>
                        <m:accPr>
                          <m:chr m:val="̅"/>
                          <m:ctrlPr>
                            <a:rPr lang="de-DE" sz="1400" b="0" i="1" smtClean="0">
                              <a:latin typeface="Cambria Math" panose="02040503050406030204" pitchFamily="18" charset="0"/>
                            </a:rPr>
                          </m:ctrlPr>
                        </m:accPr>
                        <m:e>
                          <m:r>
                            <a:rPr lang="de-DE" sz="1400" b="0" i="1" smtClean="0">
                              <a:latin typeface="Cambria Math"/>
                            </a:rPr>
                            <m:t>𝑏</m:t>
                          </m:r>
                        </m:e>
                      </m:acc>
                      <m:r>
                        <a:rPr lang="de-DE" sz="1400" b="0" i="1" smtClean="0">
                          <a:latin typeface="Cambria Math"/>
                        </a:rPr>
                        <m:t>𝑑</m:t>
                      </m:r>
                    </m:oMath>
                  </m:oMathPara>
                </a14:m>
                <a:endParaRPr lang="en-US" sz="1400" dirty="0"/>
              </a:p>
            </p:txBody>
          </p:sp>
        </mc:Choice>
        <mc:Fallback xmlns="">
          <p:sp>
            <p:nvSpPr>
              <p:cNvPr id="3" name="Textfeld 2"/>
              <p:cNvSpPr txBox="1">
                <a:spLocks noRot="1" noChangeAspect="1" noMove="1" noResize="1" noEditPoints="1" noAdjustHandles="1" noChangeArrowheads="1" noChangeShapeType="1" noTextEdit="1"/>
              </p:cNvSpPr>
              <p:nvPr/>
            </p:nvSpPr>
            <p:spPr>
              <a:xfrm>
                <a:off x="936000" y="863755"/>
                <a:ext cx="880241" cy="312521"/>
              </a:xfrm>
              <a:prstGeom prst="rect">
                <a:avLst/>
              </a:prstGeom>
              <a:blipFill rotWithShape="1">
                <a:blip r:embed="rId3"/>
                <a:stretch>
                  <a:fillRect r="-2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feld 3"/>
              <p:cNvSpPr txBox="1"/>
              <p:nvPr/>
            </p:nvSpPr>
            <p:spPr>
              <a:xfrm>
                <a:off x="972000" y="2123784"/>
                <a:ext cx="880241" cy="3239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sSup>
                            <m:sSupPr>
                              <m:ctrlPr>
                                <a:rPr lang="en-US" sz="1400" i="1" smtClean="0">
                                  <a:latin typeface="Cambria Math" panose="02040503050406030204" pitchFamily="18" charset="0"/>
                                </a:rPr>
                              </m:ctrlPr>
                            </m:sSupPr>
                            <m:e>
                              <m:r>
                                <a:rPr lang="de-DE" sz="1400" b="0" i="1" smtClean="0">
                                  <a:latin typeface="Cambria Math"/>
                                </a:rPr>
                                <m:t>𝐵</m:t>
                              </m:r>
                            </m:e>
                            <m:sup>
                              <m:r>
                                <a:rPr lang="de-DE" sz="1400" b="0" i="1" smtClean="0">
                                  <a:latin typeface="Cambria Math"/>
                                </a:rPr>
                                <m:t>0</m:t>
                              </m:r>
                            </m:sup>
                          </m:sSup>
                        </m:e>
                      </m:acc>
                      <m:r>
                        <a:rPr lang="de-DE" sz="1400" b="0" i="1" smtClean="0">
                          <a:latin typeface="Cambria Math"/>
                        </a:rPr>
                        <m:t>=</m:t>
                      </m:r>
                      <m:r>
                        <a:rPr lang="de-DE" sz="1400" b="0" i="1" smtClean="0">
                          <a:latin typeface="Cambria Math"/>
                        </a:rPr>
                        <m:t>𝑏</m:t>
                      </m:r>
                      <m:acc>
                        <m:accPr>
                          <m:chr m:val="̅"/>
                          <m:ctrlPr>
                            <a:rPr lang="de-DE" sz="1400" b="0" i="1" smtClean="0">
                              <a:latin typeface="Cambria Math" panose="02040503050406030204" pitchFamily="18" charset="0"/>
                            </a:rPr>
                          </m:ctrlPr>
                        </m:accPr>
                        <m:e>
                          <m:r>
                            <a:rPr lang="de-DE" sz="1400" b="0" i="1" smtClean="0">
                              <a:latin typeface="Cambria Math"/>
                            </a:rPr>
                            <m:t>𝑑</m:t>
                          </m:r>
                        </m:e>
                      </m:acc>
                    </m:oMath>
                  </m:oMathPara>
                </a14:m>
                <a:endParaRPr lang="en-US" sz="1400" dirty="0"/>
              </a:p>
            </p:txBody>
          </p:sp>
        </mc:Choice>
        <mc:Fallback xmlns="">
          <p:sp>
            <p:nvSpPr>
              <p:cNvPr id="4" name="Textfeld 3"/>
              <p:cNvSpPr txBox="1">
                <a:spLocks noRot="1" noChangeAspect="1" noMove="1" noResize="1" noEditPoints="1" noAdjustHandles="1" noChangeArrowheads="1" noChangeShapeType="1" noTextEdit="1"/>
              </p:cNvSpPr>
              <p:nvPr/>
            </p:nvSpPr>
            <p:spPr>
              <a:xfrm>
                <a:off x="972000" y="2123784"/>
                <a:ext cx="880241" cy="323935"/>
              </a:xfrm>
              <a:prstGeom prst="rect">
                <a:avLst/>
              </a:prstGeom>
              <a:blipFill rotWithShape="1">
                <a:blip r:embed="rId4"/>
                <a:stretch>
                  <a:fillRect r="-20000"/>
                </a:stretch>
              </a:blipFill>
            </p:spPr>
            <p:txBody>
              <a:bodyPr/>
              <a:lstStyle/>
              <a:p>
                <a:r>
                  <a:rPr lang="en-US">
                    <a:noFill/>
                  </a:rPr>
                  <a:t> </a:t>
                </a:r>
              </a:p>
            </p:txBody>
          </p:sp>
        </mc:Fallback>
      </mc:AlternateContent>
      <p:pic>
        <p:nvPicPr>
          <p:cNvPr id="12" name="Picture 12" descr="Linac map showing PEP-I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000" y="3888000"/>
            <a:ext cx="4199763" cy="1647920"/>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1280135" y="5616000"/>
            <a:ext cx="2359492"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Stanford Linear Accelerator Center</a:t>
            </a:r>
          </a:p>
        </p:txBody>
      </p:sp>
      <p:pic>
        <p:nvPicPr>
          <p:cNvPr id="15" name="Picture 9" descr="C:\PRL\babar_detector_2001.ep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4000" y="3284984"/>
            <a:ext cx="3997960" cy="300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pic>
        <p:nvPicPr>
          <p:cNvPr id="614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0000" y="1115784"/>
            <a:ext cx="4110889" cy="1089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feld 12"/>
          <p:cNvSpPr txBox="1"/>
          <p:nvPr/>
        </p:nvSpPr>
        <p:spPr>
          <a:xfrm>
            <a:off x="1761066" y="2340169"/>
            <a:ext cx="1308756" cy="584775"/>
          </a:xfrm>
          <a:prstGeom prst="rect">
            <a:avLst/>
          </a:prstGeom>
          <a:noFill/>
        </p:spPr>
        <p:txBody>
          <a:bodyPr wrap="none" rtlCol="0">
            <a:spAutoFit/>
          </a:bodyPr>
          <a:lstStyle/>
          <a:p>
            <a:pPr algn="ctr"/>
            <a:r>
              <a:rPr lang="en-US" sz="1600" dirty="0">
                <a:solidFill>
                  <a:srgbClr val="FF0000"/>
                </a:solidFill>
              </a:rPr>
              <a:t>Not equal – </a:t>
            </a:r>
          </a:p>
          <a:p>
            <a:pPr algn="ctr"/>
            <a:r>
              <a:rPr lang="en-US" sz="1600" dirty="0">
                <a:solidFill>
                  <a:srgbClr val="FF0000"/>
                </a:solidFill>
              </a:rPr>
              <a:t>CP Violation!</a:t>
            </a:r>
          </a:p>
        </p:txBody>
      </p:sp>
      <p:pic>
        <p:nvPicPr>
          <p:cNvPr id="614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60000" y="720000"/>
            <a:ext cx="4064677" cy="2172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feld 6">
            <a:extLst>
              <a:ext uri="{FF2B5EF4-FFF2-40B4-BE49-F238E27FC236}">
                <a16:creationId xmlns:a16="http://schemas.microsoft.com/office/drawing/2014/main" id="{D3E647D5-E353-47E8-9EA9-1B0D12EEEC09}"/>
              </a:ext>
            </a:extLst>
          </p:cNvPr>
          <p:cNvSpPr txBox="1"/>
          <p:nvPr/>
        </p:nvSpPr>
        <p:spPr>
          <a:xfrm>
            <a:off x="360000" y="6300000"/>
            <a:ext cx="1013419"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B-meson</a:t>
            </a:r>
          </a:p>
        </p:txBody>
      </p:sp>
    </p:spTree>
    <p:extLst>
      <p:ext uri="{BB962C8B-B14F-4D97-AF65-F5344CB8AC3E}">
        <p14:creationId xmlns:p14="http://schemas.microsoft.com/office/powerpoint/2010/main" val="323899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Why are neutrinos so interesting?</a:t>
            </a:r>
          </a:p>
        </p:txBody>
      </p:sp>
      <p:sp>
        <p:nvSpPr>
          <p:cNvPr id="7" name="Textfeld 6">
            <a:extLst>
              <a:ext uri="{FF2B5EF4-FFF2-40B4-BE49-F238E27FC236}">
                <a16:creationId xmlns:a16="http://schemas.microsoft.com/office/drawing/2014/main" id="{7751C085-8702-456C-BF76-956C593140B0}"/>
              </a:ext>
            </a:extLst>
          </p:cNvPr>
          <p:cNvSpPr txBox="1"/>
          <p:nvPr/>
        </p:nvSpPr>
        <p:spPr>
          <a:xfrm>
            <a:off x="720000" y="3060000"/>
            <a:ext cx="5284011" cy="3416320"/>
          </a:xfrm>
          <a:prstGeom prst="rect">
            <a:avLst/>
          </a:prstGeom>
          <a:noFill/>
        </p:spPr>
        <p:txBody>
          <a:bodyPr wrap="none" rtlCol="0">
            <a:spAutoFit/>
          </a:bodyPr>
          <a:lstStyle/>
          <a:p>
            <a:pPr marL="285750" indent="-285750">
              <a:buFont typeface="Wingdings" panose="05000000000000000000" pitchFamily="2" charset="2"/>
              <a:buChar char="v"/>
            </a:pPr>
            <a:r>
              <a:rPr lang="en-US" sz="2400" dirty="0">
                <a:solidFill>
                  <a:srgbClr val="0000CC"/>
                </a:solidFill>
                <a:latin typeface="Times New Roman" panose="02020603050405020304" pitchFamily="18" charset="0"/>
                <a:cs typeface="Times New Roman" panose="02020603050405020304" pitchFamily="18" charset="0"/>
              </a:rPr>
              <a:t>Particle/Nuclear Physics</a:t>
            </a:r>
          </a:p>
          <a:p>
            <a:pPr marL="742950" lvl="1" indent="-285750">
              <a:buFont typeface="Symbol" panose="05050102010706020507" pitchFamily="18" charset="2"/>
              <a:buChar char="-"/>
            </a:pPr>
            <a:r>
              <a:rPr lang="en-US" dirty="0">
                <a:latin typeface="Times New Roman" panose="02020603050405020304" pitchFamily="18" charset="0"/>
                <a:cs typeface="Times New Roman" panose="02020603050405020304" pitchFamily="18" charset="0"/>
              </a:rPr>
              <a:t>Fundamental questions about standard model</a:t>
            </a:r>
          </a:p>
          <a:p>
            <a:pPr marL="742950" lvl="1" indent="-285750">
              <a:buFont typeface="Symbol" panose="05050102010706020507" pitchFamily="18" charset="2"/>
              <a:buChar char="-"/>
            </a:pPr>
            <a:r>
              <a:rPr lang="en-US" dirty="0">
                <a:latin typeface="Times New Roman" panose="02020603050405020304" pitchFamily="18" charset="0"/>
                <a:cs typeface="Times New Roman" panose="02020603050405020304" pitchFamily="18" charset="0"/>
              </a:rPr>
              <a:t>Fundamental issues regarding interactions</a:t>
            </a:r>
          </a:p>
          <a:p>
            <a:pPr lvl="1"/>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2400" dirty="0">
                <a:solidFill>
                  <a:srgbClr val="0000CC"/>
                </a:solidFill>
                <a:latin typeface="Times New Roman" panose="02020603050405020304" pitchFamily="18" charset="0"/>
                <a:cs typeface="Times New Roman" panose="02020603050405020304" pitchFamily="18" charset="0"/>
              </a:rPr>
              <a:t>Cosmology</a:t>
            </a:r>
          </a:p>
          <a:p>
            <a:pPr marL="742950" lvl="1" indent="-285750">
              <a:buFont typeface="Symbol" panose="05050102010706020507" pitchFamily="18" charset="2"/>
              <a:buChar char="-"/>
            </a:pPr>
            <a:r>
              <a:rPr lang="en-US" dirty="0">
                <a:latin typeface="Times New Roman" panose="02020603050405020304" pitchFamily="18" charset="0"/>
                <a:cs typeface="Times New Roman" panose="02020603050405020304" pitchFamily="18" charset="0"/>
              </a:rPr>
              <a:t>Density 336 neutrinos per cubic centimeter</a:t>
            </a:r>
          </a:p>
          <a:p>
            <a:pPr marL="742950" lvl="1" indent="-285750">
              <a:buFont typeface="Symbol" panose="05050102010706020507" pitchFamily="18" charset="2"/>
              <a:buChar char="-"/>
            </a:pPr>
            <a:r>
              <a:rPr lang="en-US" dirty="0" err="1">
                <a:latin typeface="Times New Roman" panose="02020603050405020304" pitchFamily="18" charset="0"/>
                <a:cs typeface="Times New Roman" panose="02020603050405020304" pitchFamily="18" charset="0"/>
              </a:rPr>
              <a:t>Leptogenesis</a:t>
            </a:r>
            <a:r>
              <a:rPr lang="en-US" dirty="0">
                <a:latin typeface="Times New Roman" panose="02020603050405020304" pitchFamily="18" charset="0"/>
                <a:cs typeface="Times New Roman" panose="02020603050405020304" pitchFamily="18" charset="0"/>
              </a:rPr>
              <a:t> and matter-antimatter asymmetry</a:t>
            </a:r>
          </a:p>
          <a:p>
            <a:pPr lvl="1"/>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2400" dirty="0">
                <a:solidFill>
                  <a:srgbClr val="0000CC"/>
                </a:solidFill>
                <a:latin typeface="Times New Roman" panose="02020603050405020304" pitchFamily="18" charset="0"/>
                <a:cs typeface="Times New Roman" panose="02020603050405020304" pitchFamily="18" charset="0"/>
              </a:rPr>
              <a:t>Astrophysics</a:t>
            </a:r>
          </a:p>
          <a:p>
            <a:pPr marL="742950" lvl="1" indent="-285750">
              <a:buFont typeface="Symbol" panose="05050102010706020507" pitchFamily="18" charset="2"/>
              <a:buChar char="-"/>
            </a:pPr>
            <a:r>
              <a:rPr lang="en-US" dirty="0">
                <a:latin typeface="Times New Roman" panose="02020603050405020304" pitchFamily="18" charset="0"/>
                <a:cs typeface="Times New Roman" panose="02020603050405020304" pitchFamily="18" charset="0"/>
              </a:rPr>
              <a:t>Supernova explosions</a:t>
            </a:r>
          </a:p>
          <a:p>
            <a:pPr marL="742950" lvl="1" indent="-285750">
              <a:buFont typeface="Symbol" panose="05050102010706020507" pitchFamily="18" charset="2"/>
              <a:buChar char="-"/>
            </a:pPr>
            <a:r>
              <a:rPr lang="en-US" dirty="0">
                <a:latin typeface="Times New Roman" panose="02020603050405020304" pitchFamily="18" charset="0"/>
                <a:cs typeface="Times New Roman" panose="02020603050405020304" pitchFamily="18" charset="0"/>
              </a:rPr>
              <a:t>Solar burning</a:t>
            </a:r>
          </a:p>
        </p:txBody>
      </p:sp>
      <p:pic>
        <p:nvPicPr>
          <p:cNvPr id="11" name="Grafik 10">
            <a:extLst>
              <a:ext uri="{FF2B5EF4-FFF2-40B4-BE49-F238E27FC236}">
                <a16:creationId xmlns:a16="http://schemas.microsoft.com/office/drawing/2014/main" id="{94DE596D-D5D1-40A3-AA30-5058874F7D35}"/>
              </a:ext>
            </a:extLst>
          </p:cNvPr>
          <p:cNvPicPr>
            <a:picLocks noChangeAspect="1"/>
          </p:cNvPicPr>
          <p:nvPr/>
        </p:nvPicPr>
        <p:blipFill>
          <a:blip r:embed="rId3"/>
          <a:stretch>
            <a:fillRect/>
          </a:stretch>
        </p:blipFill>
        <p:spPr>
          <a:xfrm>
            <a:off x="360000" y="720000"/>
            <a:ext cx="6271429" cy="2085715"/>
          </a:xfrm>
          <a:prstGeom prst="rect">
            <a:avLst/>
          </a:prstGeom>
        </p:spPr>
      </p:pic>
      <p:pic>
        <p:nvPicPr>
          <p:cNvPr id="17" name="Grafik 16">
            <a:extLst>
              <a:ext uri="{FF2B5EF4-FFF2-40B4-BE49-F238E27FC236}">
                <a16:creationId xmlns:a16="http://schemas.microsoft.com/office/drawing/2014/main" id="{73387F59-F498-4478-9F90-2FBA371F9F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1429" y="554400"/>
            <a:ext cx="2019300" cy="1562100"/>
          </a:xfrm>
          <a:prstGeom prst="rect">
            <a:avLst/>
          </a:prstGeom>
        </p:spPr>
      </p:pic>
      <p:pic>
        <p:nvPicPr>
          <p:cNvPr id="13" name="Grafik 12">
            <a:extLst>
              <a:ext uri="{FF2B5EF4-FFF2-40B4-BE49-F238E27FC236}">
                <a16:creationId xmlns:a16="http://schemas.microsoft.com/office/drawing/2014/main" id="{BCBE000B-A0F7-4378-BD38-8D814CCA38AD}"/>
              </a:ext>
            </a:extLst>
          </p:cNvPr>
          <p:cNvPicPr>
            <a:picLocks noChangeAspect="1"/>
          </p:cNvPicPr>
          <p:nvPr/>
        </p:nvPicPr>
        <p:blipFill>
          <a:blip r:embed="rId5"/>
          <a:stretch>
            <a:fillRect/>
          </a:stretch>
        </p:blipFill>
        <p:spPr>
          <a:xfrm>
            <a:off x="8561143" y="1719320"/>
            <a:ext cx="582857" cy="857143"/>
          </a:xfrm>
          <a:prstGeom prst="rect">
            <a:avLst/>
          </a:prstGeom>
        </p:spPr>
      </p:pic>
      <p:graphicFrame>
        <p:nvGraphicFramePr>
          <p:cNvPr id="3" name="Tabelle 3">
            <a:extLst>
              <a:ext uri="{FF2B5EF4-FFF2-40B4-BE49-F238E27FC236}">
                <a16:creationId xmlns:a16="http://schemas.microsoft.com/office/drawing/2014/main" id="{A072A592-F78A-4ADD-BD3E-20F680A3C646}"/>
              </a:ext>
            </a:extLst>
          </p:cNvPr>
          <p:cNvGraphicFramePr>
            <a:graphicFrameLocks noGrp="1"/>
          </p:cNvGraphicFramePr>
          <p:nvPr>
            <p:extLst>
              <p:ext uri="{D42A27DB-BD31-4B8C-83A1-F6EECF244321}">
                <p14:modId xmlns:p14="http://schemas.microsoft.com/office/powerpoint/2010/main" val="3469396292"/>
              </p:ext>
            </p:extLst>
          </p:nvPr>
        </p:nvGraphicFramePr>
        <p:xfrm>
          <a:off x="6611957" y="2636912"/>
          <a:ext cx="2462454" cy="1428336"/>
        </p:xfrm>
        <a:graphic>
          <a:graphicData uri="http://schemas.openxmlformats.org/drawingml/2006/table">
            <a:tbl>
              <a:tblPr firstRow="1" bandRow="1">
                <a:tableStyleId>{5940675A-B579-460E-94D1-54222C63F5DA}</a:tableStyleId>
              </a:tblPr>
              <a:tblGrid>
                <a:gridCol w="904005">
                  <a:extLst>
                    <a:ext uri="{9D8B030D-6E8A-4147-A177-3AD203B41FA5}">
                      <a16:colId xmlns:a16="http://schemas.microsoft.com/office/drawing/2014/main" val="448121244"/>
                    </a:ext>
                  </a:extLst>
                </a:gridCol>
                <a:gridCol w="1558449">
                  <a:extLst>
                    <a:ext uri="{9D8B030D-6E8A-4147-A177-3AD203B41FA5}">
                      <a16:colId xmlns:a16="http://schemas.microsoft.com/office/drawing/2014/main" val="3684736155"/>
                    </a:ext>
                  </a:extLst>
                </a:gridCol>
              </a:tblGrid>
              <a:tr h="244891">
                <a:tc>
                  <a:txBody>
                    <a:bodyPr/>
                    <a:lstStyle/>
                    <a:p>
                      <a:r>
                        <a:rPr lang="en-US" sz="1200" dirty="0">
                          <a:solidFill>
                            <a:srgbClr val="0000CC"/>
                          </a:solidFill>
                          <a:latin typeface="Times New Roman" panose="02020603050405020304" pitchFamily="18" charset="0"/>
                          <a:cs typeface="Times New Roman" panose="02020603050405020304" pitchFamily="18" charset="0"/>
                        </a:rPr>
                        <a:t>mass</a:t>
                      </a:r>
                    </a:p>
                  </a:txBody>
                  <a:tcPr/>
                </a:tc>
                <a:tc>
                  <a:txBody>
                    <a:bodyPr/>
                    <a:lstStyle/>
                    <a:p>
                      <a:pPr algn="ctr"/>
                      <a:r>
                        <a:rPr lang="en-US" sz="1200" dirty="0">
                          <a:solidFill>
                            <a:srgbClr val="0000CC"/>
                          </a:solidFill>
                          <a:latin typeface="Times New Roman" panose="02020603050405020304" pitchFamily="18" charset="0"/>
                          <a:cs typeface="Times New Roman" panose="02020603050405020304" pitchFamily="18" charset="0"/>
                        </a:rPr>
                        <a:t>&lt; 0.120 eV/c</a:t>
                      </a:r>
                      <a:r>
                        <a:rPr lang="en-US" sz="1200" baseline="30000" dirty="0">
                          <a:solidFill>
                            <a:srgbClr val="0000CC"/>
                          </a:solidFill>
                          <a:latin typeface="Times New Roman" panose="02020603050405020304" pitchFamily="18" charset="0"/>
                          <a:cs typeface="Times New Roman" panose="02020603050405020304" pitchFamily="18" charset="0"/>
                        </a:rPr>
                        <a:t>2</a:t>
                      </a:r>
                    </a:p>
                  </a:txBody>
                  <a:tcPr/>
                </a:tc>
                <a:extLst>
                  <a:ext uri="{0D108BD9-81ED-4DB2-BD59-A6C34878D82A}">
                    <a16:rowId xmlns:a16="http://schemas.microsoft.com/office/drawing/2014/main" val="4198031908"/>
                  </a:ext>
                </a:extLst>
              </a:tr>
              <a:tr h="244891">
                <a:tc>
                  <a:txBody>
                    <a:bodyPr/>
                    <a:lstStyle/>
                    <a:p>
                      <a:r>
                        <a:rPr lang="en-US" sz="1200" dirty="0">
                          <a:solidFill>
                            <a:srgbClr val="0000CC"/>
                          </a:solidFill>
                          <a:latin typeface="Times New Roman" panose="02020603050405020304" pitchFamily="18" charset="0"/>
                          <a:cs typeface="Times New Roman" panose="02020603050405020304" pitchFamily="18" charset="0"/>
                        </a:rPr>
                        <a:t>charge</a:t>
                      </a:r>
                    </a:p>
                  </a:txBody>
                  <a:tcPr/>
                </a:tc>
                <a:tc>
                  <a:txBody>
                    <a:bodyPr/>
                    <a:lstStyle/>
                    <a:p>
                      <a:pPr algn="ctr"/>
                      <a:r>
                        <a:rPr lang="en-US" sz="1200" dirty="0">
                          <a:solidFill>
                            <a:srgbClr val="0000CC"/>
                          </a:solidFill>
                          <a:latin typeface="Times New Roman" panose="02020603050405020304" pitchFamily="18" charset="0"/>
                          <a:cs typeface="Times New Roman" panose="02020603050405020304" pitchFamily="18" charset="0"/>
                        </a:rPr>
                        <a:t>0 e</a:t>
                      </a:r>
                    </a:p>
                  </a:txBody>
                  <a:tcPr/>
                </a:tc>
                <a:extLst>
                  <a:ext uri="{0D108BD9-81ED-4DB2-BD59-A6C34878D82A}">
                    <a16:rowId xmlns:a16="http://schemas.microsoft.com/office/drawing/2014/main" val="322613842"/>
                  </a:ext>
                </a:extLst>
              </a:tr>
              <a:tr h="244891">
                <a:tc>
                  <a:txBody>
                    <a:bodyPr/>
                    <a:lstStyle/>
                    <a:p>
                      <a:r>
                        <a:rPr lang="en-US" sz="1200" dirty="0">
                          <a:solidFill>
                            <a:srgbClr val="0000CC"/>
                          </a:solidFill>
                          <a:latin typeface="Times New Roman" panose="02020603050405020304" pitchFamily="18" charset="0"/>
                          <a:cs typeface="Times New Roman" panose="02020603050405020304" pitchFamily="18" charset="0"/>
                        </a:rPr>
                        <a:t>spin</a:t>
                      </a:r>
                    </a:p>
                  </a:txBody>
                  <a:tcPr/>
                </a:tc>
                <a:tc>
                  <a:txBody>
                    <a:bodyPr/>
                    <a:lstStyle/>
                    <a:p>
                      <a:pPr algn="ctr"/>
                      <a:r>
                        <a:rPr lang="en-US" sz="1200" dirty="0">
                          <a:solidFill>
                            <a:srgbClr val="0000CC"/>
                          </a:solidFill>
                          <a:latin typeface="Times New Roman" panose="02020603050405020304" pitchFamily="18" charset="0"/>
                          <a:cs typeface="Times New Roman" panose="02020603050405020304" pitchFamily="18" charset="0"/>
                        </a:rPr>
                        <a:t>½ ℏ</a:t>
                      </a:r>
                    </a:p>
                  </a:txBody>
                  <a:tcPr/>
                </a:tc>
                <a:extLst>
                  <a:ext uri="{0D108BD9-81ED-4DB2-BD59-A6C34878D82A}">
                    <a16:rowId xmlns:a16="http://schemas.microsoft.com/office/drawing/2014/main" val="398574699"/>
                  </a:ext>
                </a:extLst>
              </a:tr>
              <a:tr h="244891">
                <a:tc>
                  <a:txBody>
                    <a:bodyPr/>
                    <a:lstStyle/>
                    <a:p>
                      <a:r>
                        <a:rPr lang="en-US" sz="1200" dirty="0">
                          <a:solidFill>
                            <a:srgbClr val="0000CC"/>
                          </a:solidFill>
                          <a:latin typeface="Times New Roman" panose="02020603050405020304" pitchFamily="18" charset="0"/>
                          <a:cs typeface="Times New Roman" panose="02020603050405020304" pitchFamily="18" charset="0"/>
                        </a:rPr>
                        <a:t>chirality</a:t>
                      </a:r>
                    </a:p>
                  </a:txBody>
                  <a:tcPr/>
                </a:tc>
                <a:tc>
                  <a:txBody>
                    <a:bodyPr/>
                    <a:lstStyle/>
                    <a:p>
                      <a:pPr algn="ctr"/>
                      <a:r>
                        <a:rPr lang="en-US" sz="1200" dirty="0">
                          <a:solidFill>
                            <a:srgbClr val="0000CC"/>
                          </a:solidFill>
                          <a:latin typeface="Times New Roman" panose="02020603050405020304" pitchFamily="18" charset="0"/>
                          <a:cs typeface="Times New Roman" panose="02020603050405020304" pitchFamily="18" charset="0"/>
                        </a:rPr>
                        <a:t>left</a:t>
                      </a:r>
                    </a:p>
                  </a:txBody>
                  <a:tcPr/>
                </a:tc>
                <a:extLst>
                  <a:ext uri="{0D108BD9-81ED-4DB2-BD59-A6C34878D82A}">
                    <a16:rowId xmlns:a16="http://schemas.microsoft.com/office/drawing/2014/main" val="1262275346"/>
                  </a:ext>
                </a:extLst>
              </a:tr>
              <a:tr h="331056">
                <a:tc>
                  <a:txBody>
                    <a:bodyPr/>
                    <a:lstStyle/>
                    <a:p>
                      <a:r>
                        <a:rPr lang="en-US" sz="1200" dirty="0">
                          <a:solidFill>
                            <a:srgbClr val="0000CC"/>
                          </a:solidFill>
                          <a:latin typeface="Times New Roman" panose="02020603050405020304" pitchFamily="18" charset="0"/>
                          <a:cs typeface="Times New Roman" panose="02020603050405020304" pitchFamily="18" charset="0"/>
                        </a:rPr>
                        <a:t>interaction</a:t>
                      </a:r>
                    </a:p>
                  </a:txBody>
                  <a:tcPr/>
                </a:tc>
                <a:tc>
                  <a:txBody>
                    <a:bodyPr/>
                    <a:lstStyle/>
                    <a:p>
                      <a:pPr algn="ctr"/>
                      <a:r>
                        <a:rPr lang="en-US" sz="1200" dirty="0">
                          <a:solidFill>
                            <a:srgbClr val="0000CC"/>
                          </a:solidFill>
                          <a:latin typeface="Times New Roman" panose="02020603050405020304" pitchFamily="18" charset="0"/>
                          <a:cs typeface="Times New Roman" panose="02020603050405020304" pitchFamily="18" charset="0"/>
                        </a:rPr>
                        <a:t>weak and gravitation</a:t>
                      </a:r>
                    </a:p>
                  </a:txBody>
                  <a:tcPr/>
                </a:tc>
                <a:extLst>
                  <a:ext uri="{0D108BD9-81ED-4DB2-BD59-A6C34878D82A}">
                    <a16:rowId xmlns:a16="http://schemas.microsoft.com/office/drawing/2014/main" val="1570939042"/>
                  </a:ext>
                </a:extLst>
              </a:tr>
            </a:tbl>
          </a:graphicData>
        </a:graphic>
      </p:graphicFrame>
    </p:spTree>
    <p:extLst>
      <p:ext uri="{BB962C8B-B14F-4D97-AF65-F5344CB8AC3E}">
        <p14:creationId xmlns:p14="http://schemas.microsoft.com/office/powerpoint/2010/main" val="755721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Two neutrino double beta decay</a:t>
            </a:r>
          </a:p>
        </p:txBody>
      </p:sp>
      <p:pic>
        <p:nvPicPr>
          <p:cNvPr id="3" name="Grafik 2"/>
          <p:cNvPicPr>
            <a:picLocks noChangeAspect="1"/>
          </p:cNvPicPr>
          <p:nvPr/>
        </p:nvPicPr>
        <p:blipFill>
          <a:blip r:embed="rId2"/>
          <a:stretch>
            <a:fillRect/>
          </a:stretch>
        </p:blipFill>
        <p:spPr>
          <a:xfrm>
            <a:off x="0" y="720000"/>
            <a:ext cx="5550600" cy="3895425"/>
          </a:xfrm>
          <a:prstGeom prst="rect">
            <a:avLst/>
          </a:prstGeom>
        </p:spPr>
      </p:pic>
      <p:sp>
        <p:nvSpPr>
          <p:cNvPr id="4" name="Abgerundete rechteckige Legende 3"/>
          <p:cNvSpPr/>
          <p:nvPr/>
        </p:nvSpPr>
        <p:spPr>
          <a:xfrm>
            <a:off x="1403648" y="4869160"/>
            <a:ext cx="2232248" cy="1224136"/>
          </a:xfrm>
          <a:prstGeom prst="wedgeRoundRectCallout">
            <a:avLst>
              <a:gd name="adj1" fmla="val 19709"/>
              <a:gd name="adj2" fmla="val -162725"/>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400" dirty="0">
                <a:solidFill>
                  <a:schemeClr val="tx1"/>
                </a:solidFill>
                <a:latin typeface="Times New Roman" panose="02020603050405020304" pitchFamily="18" charset="0"/>
                <a:cs typeface="Times New Roman" panose="02020603050405020304" pitchFamily="18" charset="0"/>
              </a:rPr>
              <a:t>In some cases, the single beta decay  is energetically forbidden.</a:t>
            </a:r>
          </a:p>
          <a:p>
            <a:r>
              <a:rPr lang="en-US" sz="1400" dirty="0">
                <a:solidFill>
                  <a:schemeClr val="tx1"/>
                </a:solidFill>
                <a:latin typeface="Times New Roman" panose="02020603050405020304" pitchFamily="18" charset="0"/>
                <a:cs typeface="Times New Roman" panose="02020603050405020304" pitchFamily="18" charset="0"/>
              </a:rPr>
              <a:t>Then the double beta decay becomes relevant</a:t>
            </a:r>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176" y="738899"/>
            <a:ext cx="2390775" cy="3857625"/>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 y="30"/>
            <a:ext cx="788780" cy="781159"/>
          </a:xfrm>
          <a:prstGeom prst="rect">
            <a:avLst/>
          </a:prstGeom>
        </p:spPr>
      </p:pic>
      <p:pic>
        <p:nvPicPr>
          <p:cNvPr id="7" name="Picture 13" descr="Image:Carl Friedrich von Weizsaecker.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80806" y="4571163"/>
            <a:ext cx="1941513" cy="1749425"/>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p:cNvSpPr txBox="1"/>
          <p:nvPr/>
        </p:nvSpPr>
        <p:spPr>
          <a:xfrm>
            <a:off x="6680064" y="6320588"/>
            <a:ext cx="1405513" cy="276999"/>
          </a:xfrm>
          <a:prstGeom prst="rect">
            <a:avLst/>
          </a:prstGeom>
          <a:noFill/>
        </p:spPr>
        <p:txBody>
          <a:bodyPr wrap="none" rtlCol="0">
            <a:spAutoFit/>
          </a:bodyPr>
          <a:lstStyle/>
          <a:p>
            <a:r>
              <a:rPr lang="de-DE" sz="1200" dirty="0">
                <a:latin typeface="Times New Roman" panose="02020603050405020304" pitchFamily="18" charset="0"/>
                <a:cs typeface="Times New Roman" panose="02020603050405020304" pitchFamily="18" charset="0"/>
              </a:rPr>
              <a:t>Carl von Weizäcker</a:t>
            </a:r>
          </a:p>
        </p:txBody>
      </p:sp>
    </p:spTree>
    <p:extLst>
      <p:ext uri="{BB962C8B-B14F-4D97-AF65-F5344CB8AC3E}">
        <p14:creationId xmlns:p14="http://schemas.microsoft.com/office/powerpoint/2010/main" val="1096661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Neutrinoless</a:t>
            </a:r>
            <a:r>
              <a:rPr lang="en-US" dirty="0"/>
              <a:t> double-beta decay</a:t>
            </a:r>
            <a:r>
              <a:rPr lang="en-US" sz="1800" dirty="0">
                <a:solidFill>
                  <a:schemeClr val="tx1"/>
                </a:solidFill>
              </a:rPr>
              <a:t> “forbidden” in SM</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04" y="720001"/>
            <a:ext cx="4093655" cy="2229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554400"/>
            <a:ext cx="3714750" cy="2711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uppieren 3"/>
          <p:cNvGrpSpPr/>
          <p:nvPr/>
        </p:nvGrpSpPr>
        <p:grpSpPr>
          <a:xfrm>
            <a:off x="540000" y="3240000"/>
            <a:ext cx="1047750" cy="1767399"/>
            <a:chOff x="216004" y="3240000"/>
            <a:chExt cx="1047750" cy="1767399"/>
          </a:xfrm>
        </p:grpSpPr>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004" y="3240000"/>
              <a:ext cx="1047750" cy="1481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feld 2"/>
            <p:cNvSpPr txBox="1"/>
            <p:nvPr/>
          </p:nvSpPr>
          <p:spPr>
            <a:xfrm>
              <a:off x="270000" y="4730400"/>
              <a:ext cx="840295" cy="276999"/>
            </a:xfrm>
            <a:prstGeom prst="rect">
              <a:avLst/>
            </a:prstGeom>
            <a:noFill/>
          </p:spPr>
          <p:txBody>
            <a:bodyPr wrap="none" rtlCol="0">
              <a:spAutoFit/>
            </a:bodyPr>
            <a:lstStyle/>
            <a:p>
              <a:r>
                <a:rPr lang="en-US" sz="1200" dirty="0"/>
                <a:t>Paul Dirac</a:t>
              </a:r>
            </a:p>
          </p:txBody>
        </p:sp>
      </p:grpSp>
      <p:grpSp>
        <p:nvGrpSpPr>
          <p:cNvPr id="5" name="Gruppieren 4"/>
          <p:cNvGrpSpPr/>
          <p:nvPr/>
        </p:nvGrpSpPr>
        <p:grpSpPr>
          <a:xfrm>
            <a:off x="2520000" y="3240000"/>
            <a:ext cx="1192955" cy="1756191"/>
            <a:chOff x="2232000" y="3251208"/>
            <a:chExt cx="1192955" cy="1756191"/>
          </a:xfrm>
        </p:grpSpPr>
        <p:pic>
          <p:nvPicPr>
            <p:cNvPr id="512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71983" y="3251208"/>
              <a:ext cx="1119254" cy="147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feld 26"/>
            <p:cNvSpPr txBox="1"/>
            <p:nvPr/>
          </p:nvSpPr>
          <p:spPr>
            <a:xfrm>
              <a:off x="2232000" y="4730400"/>
              <a:ext cx="1192955" cy="276999"/>
            </a:xfrm>
            <a:prstGeom prst="rect">
              <a:avLst/>
            </a:prstGeom>
            <a:noFill/>
          </p:spPr>
          <p:txBody>
            <a:bodyPr wrap="none" rtlCol="0">
              <a:spAutoFit/>
            </a:bodyPr>
            <a:lstStyle/>
            <a:p>
              <a:r>
                <a:rPr lang="en-US" sz="1200" dirty="0"/>
                <a:t>Ettore </a:t>
              </a:r>
              <a:r>
                <a:rPr lang="en-US" sz="1200" dirty="0" err="1"/>
                <a:t>Majorana</a:t>
              </a:r>
              <a:endParaRPr lang="en-US" sz="1200" dirty="0"/>
            </a:p>
          </p:txBody>
        </p:sp>
      </p:grpSp>
      <p:sp>
        <p:nvSpPr>
          <p:cNvPr id="6" name="Textfeld 5"/>
          <p:cNvSpPr txBox="1"/>
          <p:nvPr/>
        </p:nvSpPr>
        <p:spPr>
          <a:xfrm>
            <a:off x="540000" y="5220000"/>
            <a:ext cx="1677062" cy="553998"/>
          </a:xfrm>
          <a:prstGeom prst="rect">
            <a:avLst/>
          </a:prstGeom>
          <a:noFill/>
        </p:spPr>
        <p:txBody>
          <a:bodyPr wrap="none" rtlCol="0">
            <a:spAutoFit/>
          </a:bodyPr>
          <a:lstStyle/>
          <a:p>
            <a:r>
              <a:rPr lang="en-US" dirty="0">
                <a:solidFill>
                  <a:srgbClr val="0000CC"/>
                </a:solidFill>
                <a:latin typeface="Times New Roman" panose="02020603050405020304" pitchFamily="18" charset="0"/>
                <a:cs typeface="Times New Roman" panose="02020603050405020304" pitchFamily="18" charset="0"/>
              </a:rPr>
              <a:t>Fermions</a:t>
            </a:r>
          </a:p>
          <a:p>
            <a:r>
              <a:rPr lang="en-US" sz="1200" dirty="0">
                <a:latin typeface="Times New Roman" panose="02020603050405020304" pitchFamily="18" charset="0"/>
                <a:cs typeface="Times New Roman" panose="02020603050405020304" pitchFamily="18" charset="0"/>
              </a:rPr>
              <a:t>particle-antiparticle pair</a:t>
            </a:r>
          </a:p>
        </p:txBody>
      </p:sp>
      <p:sp>
        <p:nvSpPr>
          <p:cNvPr id="8" name="Textfeld 7"/>
          <p:cNvSpPr txBox="1"/>
          <p:nvPr/>
        </p:nvSpPr>
        <p:spPr>
          <a:xfrm>
            <a:off x="2556000" y="5220000"/>
            <a:ext cx="2098651" cy="738664"/>
          </a:xfrm>
          <a:prstGeom prst="rect">
            <a:avLst/>
          </a:prstGeom>
          <a:noFill/>
        </p:spPr>
        <p:txBody>
          <a:bodyPr wrap="none" rtlCol="0">
            <a:spAutoFit/>
          </a:bodyPr>
          <a:lstStyle/>
          <a:p>
            <a:r>
              <a:rPr lang="en-US" dirty="0">
                <a:solidFill>
                  <a:srgbClr val="0000CC"/>
                </a:solidFill>
                <a:latin typeface="Times New Roman" panose="02020603050405020304" pitchFamily="18" charset="0"/>
                <a:cs typeface="Times New Roman" panose="02020603050405020304" pitchFamily="18" charset="0"/>
              </a:rPr>
              <a:t>Neutral Particles</a:t>
            </a:r>
          </a:p>
          <a:p>
            <a:r>
              <a:rPr lang="en-US" sz="1200" dirty="0">
                <a:latin typeface="Times New Roman" panose="02020603050405020304" pitchFamily="18" charset="0"/>
                <a:cs typeface="Times New Roman" panose="02020603050405020304" pitchFamily="18" charset="0"/>
              </a:rPr>
              <a:t>they are their own antiparticles</a:t>
            </a:r>
          </a:p>
          <a:p>
            <a:r>
              <a:rPr lang="en-US" sz="1200" dirty="0">
                <a:latin typeface="Times New Roman" panose="02020603050405020304" pitchFamily="18" charset="0"/>
                <a:cs typeface="Times New Roman" panose="02020603050405020304" pitchFamily="18" charset="0"/>
              </a:rPr>
              <a:t>works for massless neutrinos</a:t>
            </a:r>
          </a:p>
        </p:txBody>
      </p:sp>
      <mc:AlternateContent xmlns:mc="http://schemas.openxmlformats.org/markup-compatibility/2006" xmlns:a14="http://schemas.microsoft.com/office/drawing/2010/main">
        <mc:Choice Requires="a14">
          <p:sp>
            <p:nvSpPr>
              <p:cNvPr id="9" name="Textfeld 8"/>
              <p:cNvSpPr txBox="1"/>
              <p:nvPr/>
            </p:nvSpPr>
            <p:spPr>
              <a:xfrm>
                <a:off x="2720856" y="5976000"/>
                <a:ext cx="791242" cy="369332"/>
              </a:xfrm>
              <a:prstGeom prst="rect">
                <a:avLst/>
              </a:prstGeom>
              <a:noFill/>
              <a:ln>
                <a:solidFill>
                  <a:srgbClr val="FF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0000CC"/>
                          </a:solidFill>
                          <a:latin typeface="Cambria Math"/>
                          <a:ea typeface="Cambria Math"/>
                        </a:rPr>
                        <m:t>𝜈</m:t>
                      </m:r>
                      <m:r>
                        <a:rPr lang="de-DE" b="0" i="1" smtClean="0">
                          <a:solidFill>
                            <a:srgbClr val="0000CC"/>
                          </a:solidFill>
                          <a:latin typeface="Cambria Math"/>
                          <a:ea typeface="Cambria Math"/>
                        </a:rPr>
                        <m:t>=</m:t>
                      </m:r>
                      <m:acc>
                        <m:accPr>
                          <m:chr m:val="̅"/>
                          <m:ctrlPr>
                            <a:rPr lang="de-DE" b="0" i="1" smtClean="0">
                              <a:solidFill>
                                <a:srgbClr val="0000CC"/>
                              </a:solidFill>
                              <a:latin typeface="Cambria Math" panose="02040503050406030204" pitchFamily="18" charset="0"/>
                              <a:ea typeface="Cambria Math"/>
                            </a:rPr>
                          </m:ctrlPr>
                        </m:accPr>
                        <m:e>
                          <m:r>
                            <a:rPr lang="de-DE" b="0" i="1" smtClean="0">
                              <a:solidFill>
                                <a:srgbClr val="0000CC"/>
                              </a:solidFill>
                              <a:latin typeface="Cambria Math"/>
                              <a:ea typeface="Cambria Math"/>
                            </a:rPr>
                            <m:t>𝜈</m:t>
                          </m:r>
                        </m:e>
                      </m:acc>
                    </m:oMath>
                  </m:oMathPara>
                </a14:m>
                <a:endParaRPr lang="en-US" dirty="0">
                  <a:solidFill>
                    <a:srgbClr val="0000CC"/>
                  </a:solidFill>
                </a:endParaRPr>
              </a:p>
            </p:txBody>
          </p:sp>
        </mc:Choice>
        <mc:Fallback xmlns="">
          <p:sp>
            <p:nvSpPr>
              <p:cNvPr id="9" name="Textfeld 8"/>
              <p:cNvSpPr txBox="1">
                <a:spLocks noRot="1" noChangeAspect="1" noMove="1" noResize="1" noEditPoints="1" noAdjustHandles="1" noChangeArrowheads="1" noChangeShapeType="1" noTextEdit="1"/>
              </p:cNvSpPr>
              <p:nvPr/>
            </p:nvSpPr>
            <p:spPr>
              <a:xfrm>
                <a:off x="2720856" y="5976000"/>
                <a:ext cx="791242" cy="369332"/>
              </a:xfrm>
              <a:prstGeom prst="rect">
                <a:avLst/>
              </a:prstGeom>
              <a:blipFill rotWithShape="1">
                <a:blip r:embed="rId8"/>
                <a:stretch>
                  <a:fillRect r="-28788"/>
                </a:stretch>
              </a:blipFill>
              <a:ln>
                <a:solidFill>
                  <a:srgbClr val="FF0000"/>
                </a:solidFill>
              </a:ln>
            </p:spPr>
            <p:txBody>
              <a:bodyPr/>
              <a:lstStyle/>
              <a:p>
                <a:r>
                  <a:rPr lang="en-US">
                    <a:noFill/>
                  </a:rPr>
                  <a:t> </a:t>
                </a:r>
              </a:p>
            </p:txBody>
          </p:sp>
        </mc:Fallback>
      </mc:AlternateContent>
      <p:pic>
        <p:nvPicPr>
          <p:cNvPr id="17" name="Grafik 16">
            <a:extLst>
              <a:ext uri="{FF2B5EF4-FFF2-40B4-BE49-F238E27FC236}">
                <a16:creationId xmlns:a16="http://schemas.microsoft.com/office/drawing/2014/main" id="{243D2A34-F070-428A-8640-7105CCE51C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59068" y="3179862"/>
            <a:ext cx="3491865" cy="3355658"/>
          </a:xfrm>
          <a:prstGeom prst="rect">
            <a:avLst/>
          </a:prstGeom>
        </p:spPr>
      </p:pic>
      <p:pic>
        <p:nvPicPr>
          <p:cNvPr id="18" name="Grafik 17">
            <a:extLst>
              <a:ext uri="{FF2B5EF4-FFF2-40B4-BE49-F238E27FC236}">
                <a16:creationId xmlns:a16="http://schemas.microsoft.com/office/drawing/2014/main" id="{6FE7B03D-C8A9-4868-821F-2BB7D063E0A3}"/>
              </a:ext>
            </a:extLst>
          </p:cNvPr>
          <p:cNvPicPr>
            <a:picLocks noChangeAspect="1"/>
          </p:cNvPicPr>
          <p:nvPr/>
        </p:nvPicPr>
        <p:blipFill>
          <a:blip r:embed="rId10"/>
          <a:stretch>
            <a:fillRect/>
          </a:stretch>
        </p:blipFill>
        <p:spPr>
          <a:xfrm>
            <a:off x="7056000" y="3312000"/>
            <a:ext cx="1666809" cy="952568"/>
          </a:xfrm>
          <a:prstGeom prst="rect">
            <a:avLst/>
          </a:prstGeom>
        </p:spPr>
      </p:pic>
      <p:cxnSp>
        <p:nvCxnSpPr>
          <p:cNvPr id="19" name="Gerade Verbindung mit Pfeil 18">
            <a:extLst>
              <a:ext uri="{FF2B5EF4-FFF2-40B4-BE49-F238E27FC236}">
                <a16:creationId xmlns:a16="http://schemas.microsoft.com/office/drawing/2014/main" id="{007DA35C-38EC-4C84-ABAB-7EEA05D6EE5E}"/>
              </a:ext>
            </a:extLst>
          </p:cNvPr>
          <p:cNvCxnSpPr/>
          <p:nvPr/>
        </p:nvCxnSpPr>
        <p:spPr>
          <a:xfrm>
            <a:off x="8316416" y="4329332"/>
            <a:ext cx="0" cy="1260000"/>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FBA1205D-0A5B-4E14-93D8-1A8B59F96117}"/>
              </a:ext>
            </a:extLst>
          </p:cNvPr>
          <p:cNvCxnSpPr>
            <a:cxnSpLocks/>
          </p:cNvCxnSpPr>
          <p:nvPr/>
        </p:nvCxnSpPr>
        <p:spPr>
          <a:xfrm rot="-1800000" flipH="1">
            <a:off x="7200000" y="4428000"/>
            <a:ext cx="360000" cy="360000"/>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385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Which nuclei can decay via 0</a:t>
            </a:r>
            <a:r>
              <a:rPr lang="el-GR" dirty="0"/>
              <a:t>νββ</a:t>
            </a:r>
            <a:r>
              <a:rPr lang="de-DE" dirty="0"/>
              <a:t> ?</a:t>
            </a:r>
            <a:endParaRPr lang="en-US" dirty="0"/>
          </a:p>
        </p:txBody>
      </p:sp>
      <p:pic>
        <p:nvPicPr>
          <p:cNvPr id="10" name="Grafik 9">
            <a:extLst>
              <a:ext uri="{FF2B5EF4-FFF2-40B4-BE49-F238E27FC236}">
                <a16:creationId xmlns:a16="http://schemas.microsoft.com/office/drawing/2014/main" id="{DE1A19D4-1B52-44BE-B75F-13D400B8BA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00" y="1080000"/>
            <a:ext cx="3314700" cy="4562475"/>
          </a:xfrm>
          <a:prstGeom prst="rect">
            <a:avLst/>
          </a:prstGeom>
        </p:spPr>
      </p:pic>
      <p:sp>
        <p:nvSpPr>
          <p:cNvPr id="12" name="Textfeld 11">
            <a:extLst>
              <a:ext uri="{FF2B5EF4-FFF2-40B4-BE49-F238E27FC236}">
                <a16:creationId xmlns:a16="http://schemas.microsoft.com/office/drawing/2014/main" id="{18FF96D7-2829-4412-AF75-59FAE262C847}"/>
              </a:ext>
            </a:extLst>
          </p:cNvPr>
          <p:cNvSpPr txBox="1"/>
          <p:nvPr/>
        </p:nvSpPr>
        <p:spPr>
          <a:xfrm>
            <a:off x="540000" y="1080000"/>
            <a:ext cx="4272260" cy="1477328"/>
          </a:xfrm>
          <a:prstGeom prst="rect">
            <a:avLst/>
          </a:prstGeom>
          <a:noFill/>
        </p:spPr>
        <p:txBody>
          <a:bodyPr wrap="none" rtlCol="0">
            <a:spAutoFit/>
          </a:bodyPr>
          <a:lstStyle/>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Even-even nuclei</a:t>
            </a:r>
          </a:p>
          <a:p>
            <a:pPr marL="285750" indent="-285750">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Natural abundance is low (except </a:t>
            </a:r>
            <a:r>
              <a:rPr lang="en-US" baseline="30000" dirty="0">
                <a:latin typeface="Times New Roman" panose="02020603050405020304" pitchFamily="18" charset="0"/>
                <a:cs typeface="Times New Roman" panose="02020603050405020304" pitchFamily="18" charset="0"/>
              </a:rPr>
              <a:t>130</a:t>
            </a:r>
            <a:r>
              <a:rPr lang="en-US" dirty="0">
                <a:latin typeface="Times New Roman" panose="02020603050405020304" pitchFamily="18" charset="0"/>
                <a:cs typeface="Times New Roman" panose="02020603050405020304" pitchFamily="18" charset="0"/>
              </a:rPr>
              <a:t>Te)</a:t>
            </a:r>
          </a:p>
          <a:p>
            <a:pPr marL="285750" indent="-285750">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Must use enriched material</a:t>
            </a:r>
          </a:p>
        </p:txBody>
      </p:sp>
      <mc:AlternateContent xmlns:mc="http://schemas.openxmlformats.org/markup-compatibility/2006" xmlns:a14="http://schemas.microsoft.com/office/drawing/2010/main">
        <mc:Choice Requires="a14">
          <p:sp>
            <p:nvSpPr>
              <p:cNvPr id="13" name="Textfeld 12">
                <a:extLst>
                  <a:ext uri="{FF2B5EF4-FFF2-40B4-BE49-F238E27FC236}">
                    <a16:creationId xmlns:a16="http://schemas.microsoft.com/office/drawing/2014/main" id="{DE6A8E93-DC3E-4319-8237-95F4558E66D8}"/>
                  </a:ext>
                </a:extLst>
              </p:cNvPr>
              <p:cNvSpPr txBox="1"/>
              <p:nvPr/>
            </p:nvSpPr>
            <p:spPr>
              <a:xfrm>
                <a:off x="540000" y="3600000"/>
                <a:ext cx="2506455" cy="1231106"/>
              </a:xfrm>
              <a:prstGeom prst="rect">
                <a:avLst/>
              </a:prstGeom>
              <a:noFill/>
            </p:spPr>
            <p:txBody>
              <a:bodyPr wrap="none" rtlCol="0">
                <a:spAutoFit/>
              </a:bodyPr>
              <a:lstStyle/>
              <a:p>
                <a:r>
                  <a:rPr lang="en-US" dirty="0">
                    <a:solidFill>
                      <a:srgbClr val="0000CC"/>
                    </a:solidFill>
                    <a:latin typeface="Times New Roman" panose="02020603050405020304" pitchFamily="18" charset="0"/>
                    <a:cs typeface="Times New Roman" panose="02020603050405020304" pitchFamily="18" charset="0"/>
                  </a:rPr>
                  <a:t>Best lower limits on T</a:t>
                </a:r>
                <a:r>
                  <a:rPr lang="en-US" baseline="-25000" dirty="0">
                    <a:solidFill>
                      <a:srgbClr val="0000CC"/>
                    </a:solidFill>
                    <a:latin typeface="Times New Roman" panose="02020603050405020304" pitchFamily="18" charset="0"/>
                    <a:cs typeface="Times New Roman" panose="02020603050405020304" pitchFamily="18" charset="0"/>
                  </a:rPr>
                  <a:t>1/2</a:t>
                </a:r>
                <a:r>
                  <a:rPr lang="en-US" dirty="0">
                    <a:solidFill>
                      <a:srgbClr val="0000CC"/>
                    </a:solidFill>
                    <a:latin typeface="Times New Roman" panose="02020603050405020304" pitchFamily="18" charset="0"/>
                    <a:cs typeface="Times New Roman" panose="02020603050405020304" pitchFamily="18" charset="0"/>
                  </a:rPr>
                  <a:t>:</a:t>
                </a:r>
              </a:p>
              <a:p>
                <a:endParaRPr lang="en-US" sz="800" dirty="0">
                  <a:latin typeface="Times New Roman" panose="02020603050405020304" pitchFamily="18" charset="0"/>
                  <a:cs typeface="Times New Roman" panose="02020603050405020304" pitchFamily="18" charset="0"/>
                </a:endParaRPr>
              </a:p>
              <a:p>
                <a14:m>
                  <m:oMath xmlns:m="http://schemas.openxmlformats.org/officeDocument/2006/math">
                    <m:r>
                      <a:rPr lang="de-DE" sz="1600" b="0" i="1" smtClean="0">
                        <a:latin typeface="Cambria Math" panose="02040503050406030204" pitchFamily="18" charset="0"/>
                        <a:cs typeface="Times New Roman" panose="02020603050405020304" pitchFamily="18" charset="0"/>
                      </a:rPr>
                      <m:t>1.07</m:t>
                    </m:r>
                    <m:r>
                      <a:rPr lang="de-DE" sz="16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de-DE" sz="16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de-DE" sz="1600" b="0" i="1" smtClean="0">
                            <a:latin typeface="Cambria Math" panose="02040503050406030204" pitchFamily="18" charset="0"/>
                            <a:ea typeface="Cambria Math" panose="02040503050406030204" pitchFamily="18" charset="0"/>
                            <a:cs typeface="Times New Roman" panose="02020603050405020304" pitchFamily="18" charset="0"/>
                          </a:rPr>
                          <m:t>10</m:t>
                        </m:r>
                      </m:e>
                      <m:sup>
                        <m:r>
                          <a:rPr lang="de-DE" sz="1600" b="0" i="1" smtClean="0">
                            <a:latin typeface="Cambria Math" panose="02040503050406030204" pitchFamily="18" charset="0"/>
                            <a:ea typeface="Cambria Math" panose="02040503050406030204" pitchFamily="18" charset="0"/>
                            <a:cs typeface="Times New Roman" panose="02020603050405020304" pitchFamily="18" charset="0"/>
                          </a:rPr>
                          <m:t>26</m:t>
                        </m:r>
                      </m:sup>
                    </m:sSup>
                    <m:r>
                      <a:rPr lang="de-DE" sz="1600" b="0" i="1" smtClean="0">
                        <a:latin typeface="Cambria Math" panose="02040503050406030204" pitchFamily="18" charset="0"/>
                        <a:ea typeface="Cambria Math" panose="02040503050406030204" pitchFamily="18" charset="0"/>
                        <a:cs typeface="Times New Roman" panose="02020603050405020304" pitchFamily="18" charset="0"/>
                      </a:rPr>
                      <m:t> </m:t>
                    </m:r>
                    <m:r>
                      <a:rPr lang="de-DE" sz="1600" b="0" i="1" smtClean="0">
                        <a:latin typeface="Cambria Math" panose="02040503050406030204" pitchFamily="18" charset="0"/>
                        <a:ea typeface="Cambria Math" panose="02040503050406030204" pitchFamily="18" charset="0"/>
                        <a:cs typeface="Times New Roman" panose="02020603050405020304" pitchFamily="18" charset="0"/>
                      </a:rPr>
                      <m:t>𝑦𝑟</m:t>
                    </m:r>
                  </m:oMath>
                </a14:m>
                <a:r>
                  <a:rPr lang="en-US" sz="1600" dirty="0">
                    <a:latin typeface="Times New Roman" panose="02020603050405020304" pitchFamily="18" charset="0"/>
                    <a:cs typeface="Times New Roman" panose="02020603050405020304" pitchFamily="18" charset="0"/>
                  </a:rPr>
                  <a:t> for </a:t>
                </a:r>
                <a:r>
                  <a:rPr lang="en-US" sz="1600" baseline="30000" dirty="0">
                    <a:latin typeface="Times New Roman" panose="02020603050405020304" pitchFamily="18" charset="0"/>
                    <a:cs typeface="Times New Roman" panose="02020603050405020304" pitchFamily="18" charset="0"/>
                  </a:rPr>
                  <a:t>136</a:t>
                </a:r>
                <a:r>
                  <a:rPr lang="en-US" sz="1600" dirty="0">
                    <a:latin typeface="Times New Roman" panose="02020603050405020304" pitchFamily="18" charset="0"/>
                    <a:cs typeface="Times New Roman" panose="02020603050405020304" pitchFamily="18" charset="0"/>
                  </a:rPr>
                  <a:t>Xe</a:t>
                </a:r>
              </a:p>
              <a:p>
                <a14:m>
                  <m:oMath xmlns:m="http://schemas.openxmlformats.org/officeDocument/2006/math">
                    <m:r>
                      <a:rPr lang="de-DE" sz="1600" b="0" i="1" smtClean="0">
                        <a:latin typeface="Cambria Math" panose="02040503050406030204" pitchFamily="18" charset="0"/>
                        <a:cs typeface="Times New Roman" panose="02020603050405020304" pitchFamily="18" charset="0"/>
                      </a:rPr>
                      <m:t>0.9   </m:t>
                    </m:r>
                    <m:r>
                      <a:rPr lang="de-DE" sz="16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de-DE" sz="16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de-DE" sz="1600" b="0" i="1" smtClean="0">
                            <a:latin typeface="Cambria Math" panose="02040503050406030204" pitchFamily="18" charset="0"/>
                            <a:ea typeface="Cambria Math" panose="02040503050406030204" pitchFamily="18" charset="0"/>
                            <a:cs typeface="Times New Roman" panose="02020603050405020304" pitchFamily="18" charset="0"/>
                          </a:rPr>
                          <m:t>10</m:t>
                        </m:r>
                      </m:e>
                      <m:sup>
                        <m:r>
                          <a:rPr lang="de-DE" sz="1600" b="0" i="1" smtClean="0">
                            <a:latin typeface="Cambria Math" panose="02040503050406030204" pitchFamily="18" charset="0"/>
                            <a:ea typeface="Cambria Math" panose="02040503050406030204" pitchFamily="18" charset="0"/>
                            <a:cs typeface="Times New Roman" panose="02020603050405020304" pitchFamily="18" charset="0"/>
                          </a:rPr>
                          <m:t>26</m:t>
                        </m:r>
                      </m:sup>
                    </m:sSup>
                    <m:r>
                      <a:rPr lang="de-DE" sz="1600" b="0" i="1" smtClean="0">
                        <a:latin typeface="Cambria Math" panose="02040503050406030204" pitchFamily="18" charset="0"/>
                        <a:ea typeface="Cambria Math" panose="02040503050406030204" pitchFamily="18" charset="0"/>
                        <a:cs typeface="Times New Roman" panose="02020603050405020304" pitchFamily="18" charset="0"/>
                      </a:rPr>
                      <m:t>𝑦𝑟</m:t>
                    </m:r>
                  </m:oMath>
                </a14:m>
                <a:r>
                  <a:rPr lang="en-US" sz="1600" dirty="0">
                    <a:latin typeface="Times New Roman" panose="02020603050405020304" pitchFamily="18" charset="0"/>
                    <a:cs typeface="Times New Roman" panose="02020603050405020304" pitchFamily="18" charset="0"/>
                  </a:rPr>
                  <a:t> for   </a:t>
                </a:r>
                <a:r>
                  <a:rPr lang="en-US" sz="1600" baseline="30000" dirty="0">
                    <a:latin typeface="Times New Roman" panose="02020603050405020304" pitchFamily="18" charset="0"/>
                    <a:cs typeface="Times New Roman" panose="02020603050405020304" pitchFamily="18" charset="0"/>
                  </a:rPr>
                  <a:t>76</a:t>
                </a:r>
                <a:r>
                  <a:rPr lang="en-US" sz="1600" dirty="0">
                    <a:latin typeface="Times New Roman" panose="02020603050405020304" pitchFamily="18" charset="0"/>
                    <a:cs typeface="Times New Roman" panose="02020603050405020304" pitchFamily="18" charset="0"/>
                  </a:rPr>
                  <a:t>Ge</a:t>
                </a:r>
              </a:p>
              <a:p>
                <a14:m>
                  <m:oMath xmlns:m="http://schemas.openxmlformats.org/officeDocument/2006/math">
                    <m:r>
                      <a:rPr lang="de-DE" sz="1600" b="0" i="1" smtClean="0">
                        <a:latin typeface="Cambria Math" panose="02040503050406030204" pitchFamily="18" charset="0"/>
                        <a:cs typeface="Times New Roman" panose="02020603050405020304" pitchFamily="18" charset="0"/>
                      </a:rPr>
                      <m:t>2.7</m:t>
                    </m:r>
                    <m:r>
                      <a:rPr lang="de-DE" sz="16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de-DE" sz="16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de-DE" sz="1600" b="0" i="1" smtClean="0">
                            <a:latin typeface="Cambria Math" panose="02040503050406030204" pitchFamily="18" charset="0"/>
                            <a:ea typeface="Cambria Math" panose="02040503050406030204" pitchFamily="18" charset="0"/>
                            <a:cs typeface="Times New Roman" panose="02020603050405020304" pitchFamily="18" charset="0"/>
                          </a:rPr>
                          <m:t>   10</m:t>
                        </m:r>
                      </m:e>
                      <m:sup>
                        <m:r>
                          <a:rPr lang="de-DE" sz="1600" b="0" i="1" smtClean="0">
                            <a:latin typeface="Cambria Math" panose="02040503050406030204" pitchFamily="18" charset="0"/>
                            <a:ea typeface="Cambria Math" panose="02040503050406030204" pitchFamily="18" charset="0"/>
                            <a:cs typeface="Times New Roman" panose="02020603050405020304" pitchFamily="18" charset="0"/>
                          </a:rPr>
                          <m:t>24</m:t>
                        </m:r>
                      </m:sup>
                    </m:sSup>
                    <m:r>
                      <a:rPr lang="de-DE" sz="1600" b="0" i="1" smtClean="0">
                        <a:latin typeface="Cambria Math" panose="02040503050406030204" pitchFamily="18" charset="0"/>
                        <a:ea typeface="Cambria Math" panose="02040503050406030204" pitchFamily="18" charset="0"/>
                        <a:cs typeface="Times New Roman" panose="02020603050405020304" pitchFamily="18" charset="0"/>
                      </a:rPr>
                      <m:t>𝑦𝑟</m:t>
                    </m:r>
                  </m:oMath>
                </a14:m>
                <a:r>
                  <a:rPr lang="en-US" sz="1600" dirty="0">
                    <a:latin typeface="Times New Roman" panose="02020603050405020304" pitchFamily="18" charset="0"/>
                    <a:cs typeface="Times New Roman" panose="02020603050405020304" pitchFamily="18" charset="0"/>
                  </a:rPr>
                  <a:t> for </a:t>
                </a:r>
                <a:r>
                  <a:rPr lang="en-US" sz="1600" baseline="30000" dirty="0">
                    <a:latin typeface="Times New Roman" panose="02020603050405020304" pitchFamily="18" charset="0"/>
                    <a:cs typeface="Times New Roman" panose="02020603050405020304" pitchFamily="18" charset="0"/>
                  </a:rPr>
                  <a:t>130</a:t>
                </a:r>
                <a:r>
                  <a:rPr lang="en-US" sz="1600" dirty="0">
                    <a:latin typeface="Times New Roman" panose="02020603050405020304" pitchFamily="18" charset="0"/>
                    <a:cs typeface="Times New Roman" panose="02020603050405020304" pitchFamily="18" charset="0"/>
                  </a:rPr>
                  <a:t>Te</a:t>
                </a:r>
              </a:p>
            </p:txBody>
          </p:sp>
        </mc:Choice>
        <mc:Fallback xmlns="">
          <p:sp>
            <p:nvSpPr>
              <p:cNvPr id="13" name="Textfeld 12">
                <a:extLst>
                  <a:ext uri="{FF2B5EF4-FFF2-40B4-BE49-F238E27FC236}">
                    <a16:creationId xmlns:a16="http://schemas.microsoft.com/office/drawing/2014/main" id="{DE6A8E93-DC3E-4319-8237-95F4558E66D8}"/>
                  </a:ext>
                </a:extLst>
              </p:cNvPr>
              <p:cNvSpPr txBox="1">
                <a:spLocks noRot="1" noChangeAspect="1" noMove="1" noResize="1" noEditPoints="1" noAdjustHandles="1" noChangeArrowheads="1" noChangeShapeType="1" noTextEdit="1"/>
              </p:cNvSpPr>
              <p:nvPr/>
            </p:nvSpPr>
            <p:spPr>
              <a:xfrm>
                <a:off x="540000" y="3600000"/>
                <a:ext cx="2506455" cy="1231106"/>
              </a:xfrm>
              <a:prstGeom prst="rect">
                <a:avLst/>
              </a:prstGeom>
              <a:blipFill>
                <a:blip r:embed="rId4"/>
                <a:stretch>
                  <a:fillRect l="-2190" t="-2970" r="-487" b="-5446"/>
                </a:stretch>
              </a:blipFill>
            </p:spPr>
            <p:txBody>
              <a:bodyPr/>
              <a:lstStyle/>
              <a:p>
                <a:r>
                  <a:rPr lang="en-US">
                    <a:noFill/>
                  </a:rPr>
                  <a:t> </a:t>
                </a:r>
              </a:p>
            </p:txBody>
          </p:sp>
        </mc:Fallback>
      </mc:AlternateContent>
    </p:spTree>
    <p:extLst>
      <p:ext uri="{BB962C8B-B14F-4D97-AF65-F5344CB8AC3E}">
        <p14:creationId xmlns:p14="http://schemas.microsoft.com/office/powerpoint/2010/main" val="2966323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Dirac versus </a:t>
            </a:r>
            <a:r>
              <a:rPr lang="de-DE" dirty="0" err="1"/>
              <a:t>Majorana</a:t>
            </a:r>
            <a:endParaRPr lang="de-DE" dirty="0"/>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2240" y="4320000"/>
            <a:ext cx="1440000" cy="2106740"/>
          </a:xfrm>
          <a:prstGeom prst="rect">
            <a:avLst/>
          </a:prstGeom>
        </p:spPr>
      </p:pic>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8000" y="4320000"/>
            <a:ext cx="1440000" cy="2124976"/>
          </a:xfrm>
          <a:prstGeom prst="rect">
            <a:avLst/>
          </a:prstGeom>
        </p:spPr>
      </p:pic>
      <p:sp>
        <p:nvSpPr>
          <p:cNvPr id="6" name="Textfeld 5"/>
          <p:cNvSpPr txBox="1"/>
          <p:nvPr/>
        </p:nvSpPr>
        <p:spPr>
          <a:xfrm>
            <a:off x="360000" y="3420000"/>
            <a:ext cx="2987864" cy="861774"/>
          </a:xfrm>
          <a:prstGeom prst="rect">
            <a:avLst/>
          </a:prstGeom>
          <a:noFill/>
        </p:spPr>
        <p:txBody>
          <a:bodyPr wrap="square" rtlCol="0">
            <a:spAutoFit/>
          </a:bodyPr>
          <a:lstStyle/>
          <a:p>
            <a:r>
              <a:rPr lang="de-DE" b="1" dirty="0">
                <a:latin typeface="Times New Roman" panose="02020603050405020304" pitchFamily="18" charset="0"/>
                <a:cs typeface="Times New Roman" panose="02020603050405020304" pitchFamily="18" charset="0"/>
              </a:rPr>
              <a:t>Paul Dirac:</a:t>
            </a:r>
            <a:r>
              <a:rPr lang="de-DE"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„The neutrino is </a:t>
            </a:r>
            <a:r>
              <a:rPr lang="en-US" sz="1600" b="1" dirty="0">
                <a:latin typeface="Times New Roman" panose="02020603050405020304" pitchFamily="18" charset="0"/>
                <a:cs typeface="Times New Roman" panose="02020603050405020304" pitchFamily="18" charset="0"/>
              </a:rPr>
              <a:t>not identical </a:t>
            </a:r>
            <a:r>
              <a:rPr lang="en-US" sz="1600" dirty="0">
                <a:latin typeface="Times New Roman" panose="02020603050405020304" pitchFamily="18" charset="0"/>
                <a:cs typeface="Times New Roman" panose="02020603050405020304" pitchFamily="18" charset="0"/>
              </a:rPr>
              <a:t>to the known antineutrino”</a:t>
            </a:r>
          </a:p>
        </p:txBody>
      </p:sp>
      <p:sp>
        <p:nvSpPr>
          <p:cNvPr id="7" name="Textfeld 6"/>
          <p:cNvSpPr txBox="1"/>
          <p:nvPr/>
        </p:nvSpPr>
        <p:spPr>
          <a:xfrm>
            <a:off x="5994240" y="3420000"/>
            <a:ext cx="2916000" cy="861774"/>
          </a:xfrm>
          <a:prstGeom prst="rect">
            <a:avLst/>
          </a:prstGeom>
          <a:noFill/>
        </p:spPr>
        <p:txBody>
          <a:bodyPr wrap="square" rtlCol="0">
            <a:spAutoFit/>
          </a:bodyPr>
          <a:lstStyle/>
          <a:p>
            <a:r>
              <a:rPr lang="de-DE" b="1" dirty="0">
                <a:latin typeface="Times New Roman" panose="02020603050405020304" pitchFamily="18" charset="0"/>
                <a:cs typeface="Times New Roman" panose="02020603050405020304" pitchFamily="18" charset="0"/>
              </a:rPr>
              <a:t>Ettore </a:t>
            </a:r>
            <a:r>
              <a:rPr lang="de-DE" b="1" dirty="0" err="1">
                <a:latin typeface="Times New Roman" panose="02020603050405020304" pitchFamily="18" charset="0"/>
                <a:cs typeface="Times New Roman" panose="02020603050405020304" pitchFamily="18" charset="0"/>
              </a:rPr>
              <a:t>Majorana</a:t>
            </a:r>
            <a:r>
              <a:rPr lang="de-DE" b="1" dirty="0">
                <a:latin typeface="Times New Roman" panose="02020603050405020304" pitchFamily="18" charset="0"/>
                <a:cs typeface="Times New Roman" panose="02020603050405020304" pitchFamily="18" charset="0"/>
              </a:rPr>
              <a:t>:</a:t>
            </a:r>
            <a:r>
              <a:rPr lang="de-DE"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„The neutrino is </a:t>
            </a:r>
            <a:r>
              <a:rPr lang="en-US" sz="1600" b="1" dirty="0">
                <a:latin typeface="Times New Roman" panose="02020603050405020304" pitchFamily="18" charset="0"/>
                <a:cs typeface="Times New Roman" panose="02020603050405020304" pitchFamily="18" charset="0"/>
              </a:rPr>
              <a:t>identical</a:t>
            </a:r>
            <a:r>
              <a:rPr lang="en-US" sz="1600" dirty="0">
                <a:latin typeface="Times New Roman" panose="02020603050405020304" pitchFamily="18" charset="0"/>
                <a:cs typeface="Times New Roman" panose="02020603050405020304" pitchFamily="18" charset="0"/>
              </a:rPr>
              <a:t> to the known antineutrino”</a:t>
            </a:r>
          </a:p>
        </p:txBody>
      </p:sp>
      <p:pic>
        <p:nvPicPr>
          <p:cNvPr id="8" name="Grafik 7"/>
          <p:cNvPicPr>
            <a:picLocks noChangeAspect="1"/>
          </p:cNvPicPr>
          <p:nvPr/>
        </p:nvPicPr>
        <p:blipFill>
          <a:blip r:embed="rId4"/>
          <a:stretch>
            <a:fillRect/>
          </a:stretch>
        </p:blipFill>
        <p:spPr>
          <a:xfrm>
            <a:off x="3101286" y="720000"/>
            <a:ext cx="2941427" cy="1681003"/>
          </a:xfrm>
          <a:prstGeom prst="rect">
            <a:avLst/>
          </a:prstGeom>
        </p:spPr>
      </p:pic>
      <p:pic>
        <p:nvPicPr>
          <p:cNvPr id="9" name="Grafik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0909" y="2520000"/>
            <a:ext cx="2202180" cy="1234440"/>
          </a:xfrm>
          <a:prstGeom prst="rect">
            <a:avLst/>
          </a:prstGeom>
        </p:spPr>
      </p:pic>
    </p:spTree>
    <p:extLst>
      <p:ext uri="{BB962C8B-B14F-4D97-AF65-F5344CB8AC3E}">
        <p14:creationId xmlns:p14="http://schemas.microsoft.com/office/powerpoint/2010/main" val="1584791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Dirac versus </a:t>
            </a:r>
            <a:r>
              <a:rPr lang="de-DE" dirty="0" err="1"/>
              <a:t>Majorana</a:t>
            </a:r>
            <a:endParaRPr lang="de-DE"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9550" y="554400"/>
            <a:ext cx="1314450" cy="1323975"/>
          </a:xfrm>
          <a:prstGeom prst="rect">
            <a:avLst/>
          </a:prstGeom>
        </p:spPr>
      </p:pic>
      <p:sp>
        <p:nvSpPr>
          <p:cNvPr id="5" name="Textfeld 4"/>
          <p:cNvSpPr txBox="1"/>
          <p:nvPr/>
        </p:nvSpPr>
        <p:spPr>
          <a:xfrm>
            <a:off x="6173367" y="800889"/>
            <a:ext cx="1656183" cy="83099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helicity:</a:t>
            </a:r>
          </a:p>
          <a:p>
            <a:r>
              <a:rPr lang="en-US" sz="1600" dirty="0">
                <a:latin typeface="Times New Roman" panose="02020603050405020304" pitchFamily="18" charset="0"/>
                <a:cs typeface="Times New Roman" panose="02020603050405020304" pitchFamily="18" charset="0"/>
              </a:rPr>
              <a:t>projection of spin onto momentum</a:t>
            </a: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8762" y="1631886"/>
            <a:ext cx="6086475" cy="1066800"/>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32240" y="4320000"/>
            <a:ext cx="1440000" cy="2106740"/>
          </a:xfrm>
          <a:prstGeom prst="rect">
            <a:avLst/>
          </a:prstGeom>
        </p:spPr>
      </p:pic>
      <p:pic>
        <p:nvPicPr>
          <p:cNvPr id="8" name="Grafik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8000" y="4320000"/>
            <a:ext cx="1440000" cy="2124976"/>
          </a:xfrm>
          <a:prstGeom prst="rect">
            <a:avLst/>
          </a:prstGeom>
        </p:spPr>
      </p:pic>
      <p:sp>
        <p:nvSpPr>
          <p:cNvPr id="9" name="Textfeld 8"/>
          <p:cNvSpPr txBox="1"/>
          <p:nvPr/>
        </p:nvSpPr>
        <p:spPr>
          <a:xfrm>
            <a:off x="360000" y="3132000"/>
            <a:ext cx="3780000" cy="1107996"/>
          </a:xfrm>
          <a:prstGeom prst="rect">
            <a:avLst/>
          </a:prstGeom>
          <a:noFill/>
        </p:spPr>
        <p:txBody>
          <a:bodyPr wrap="square" rtlCol="0">
            <a:spAutoFit/>
          </a:bodyPr>
          <a:lstStyle/>
          <a:p>
            <a:r>
              <a:rPr lang="de-DE" b="1" dirty="0">
                <a:latin typeface="Times New Roman" panose="02020603050405020304" pitchFamily="18" charset="0"/>
                <a:cs typeface="Times New Roman" panose="02020603050405020304" pitchFamily="18" charset="0"/>
              </a:rPr>
              <a:t>Paul Dirac:</a:t>
            </a:r>
            <a:r>
              <a:rPr lang="de-DE"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„Even if the neutrino flips its helicity it is still a fundamentally different particle. The reaction is not possible”</a:t>
            </a:r>
          </a:p>
        </p:txBody>
      </p:sp>
      <p:sp>
        <p:nvSpPr>
          <p:cNvPr id="10" name="Textfeld 9"/>
          <p:cNvSpPr txBox="1"/>
          <p:nvPr/>
        </p:nvSpPr>
        <p:spPr>
          <a:xfrm>
            <a:off x="5148064" y="3132000"/>
            <a:ext cx="3780000" cy="1107996"/>
          </a:xfrm>
          <a:prstGeom prst="rect">
            <a:avLst/>
          </a:prstGeom>
          <a:noFill/>
        </p:spPr>
        <p:txBody>
          <a:bodyPr wrap="square" rtlCol="0">
            <a:spAutoFit/>
          </a:bodyPr>
          <a:lstStyle/>
          <a:p>
            <a:r>
              <a:rPr lang="de-DE" b="1" dirty="0">
                <a:latin typeface="Times New Roman" panose="02020603050405020304" pitchFamily="18" charset="0"/>
                <a:cs typeface="Times New Roman" panose="02020603050405020304" pitchFamily="18" charset="0"/>
              </a:rPr>
              <a:t>Ettore </a:t>
            </a:r>
            <a:r>
              <a:rPr lang="de-DE" b="1" dirty="0" err="1">
                <a:latin typeface="Times New Roman" panose="02020603050405020304" pitchFamily="18" charset="0"/>
                <a:cs typeface="Times New Roman" panose="02020603050405020304" pitchFamily="18" charset="0"/>
              </a:rPr>
              <a:t>Majorana</a:t>
            </a:r>
            <a:r>
              <a:rPr lang="de-DE" b="1" dirty="0">
                <a:latin typeface="Times New Roman" panose="02020603050405020304" pitchFamily="18" charset="0"/>
                <a:cs typeface="Times New Roman" panose="02020603050405020304" pitchFamily="18" charset="0"/>
              </a:rPr>
              <a:t>:</a:t>
            </a:r>
            <a:r>
              <a:rPr lang="de-DE"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„Neutrino only has the wrong helicity, if it can flip the helicity this reaction should be possible”</a:t>
            </a:r>
          </a:p>
        </p:txBody>
      </p:sp>
    </p:spTree>
    <p:extLst>
      <p:ext uri="{BB962C8B-B14F-4D97-AF65-F5344CB8AC3E}">
        <p14:creationId xmlns:p14="http://schemas.microsoft.com/office/powerpoint/2010/main" val="1374662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Gedankenexperiment</a:t>
            </a:r>
          </a:p>
        </p:txBody>
      </p:sp>
      <p:pic>
        <p:nvPicPr>
          <p:cNvPr id="17" name="Grafik 16">
            <a:extLst>
              <a:ext uri="{FF2B5EF4-FFF2-40B4-BE49-F238E27FC236}">
                <a16:creationId xmlns:a16="http://schemas.microsoft.com/office/drawing/2014/main" id="{B88052D7-27E4-4956-A2FC-34B3C51B69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52" y="1700808"/>
            <a:ext cx="7999095" cy="4680585"/>
          </a:xfrm>
          <a:prstGeom prst="rect">
            <a:avLst/>
          </a:prstGeom>
        </p:spPr>
      </p:pic>
    </p:spTree>
    <p:extLst>
      <p:ext uri="{BB962C8B-B14F-4D97-AF65-F5344CB8AC3E}">
        <p14:creationId xmlns:p14="http://schemas.microsoft.com/office/powerpoint/2010/main" val="4165325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Dirac versus </a:t>
            </a:r>
            <a:r>
              <a:rPr lang="de-DE" dirty="0" err="1"/>
              <a:t>Majorana</a:t>
            </a:r>
            <a:endParaRPr lang="de-DE" dirty="0"/>
          </a:p>
        </p:txBody>
      </p:sp>
      <p:pic>
        <p:nvPicPr>
          <p:cNvPr id="11" name="Grafik 10">
            <a:extLst>
              <a:ext uri="{FF2B5EF4-FFF2-40B4-BE49-F238E27FC236}">
                <a16:creationId xmlns:a16="http://schemas.microsoft.com/office/drawing/2014/main" id="{9674A624-A3DF-4464-A44D-62F18F3C1B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9550" y="554400"/>
            <a:ext cx="1314450" cy="1323975"/>
          </a:xfrm>
          <a:prstGeom prst="rect">
            <a:avLst/>
          </a:prstGeom>
        </p:spPr>
      </p:pic>
      <p:sp>
        <p:nvSpPr>
          <p:cNvPr id="12" name="Textfeld 11">
            <a:extLst>
              <a:ext uri="{FF2B5EF4-FFF2-40B4-BE49-F238E27FC236}">
                <a16:creationId xmlns:a16="http://schemas.microsoft.com/office/drawing/2014/main" id="{64C69EDB-7DB6-43CE-A25F-54EB59AC4763}"/>
              </a:ext>
            </a:extLst>
          </p:cNvPr>
          <p:cNvSpPr txBox="1"/>
          <p:nvPr/>
        </p:nvSpPr>
        <p:spPr>
          <a:xfrm>
            <a:off x="6173367" y="800889"/>
            <a:ext cx="1656183" cy="83099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helicity:</a:t>
            </a:r>
          </a:p>
          <a:p>
            <a:r>
              <a:rPr lang="en-US" sz="1600" dirty="0">
                <a:latin typeface="Times New Roman" panose="02020603050405020304" pitchFamily="18" charset="0"/>
                <a:cs typeface="Times New Roman" panose="02020603050405020304" pitchFamily="18" charset="0"/>
              </a:rPr>
              <a:t>projection of spin onto momentum</a:t>
            </a:r>
          </a:p>
        </p:txBody>
      </p:sp>
      <p:pic>
        <p:nvPicPr>
          <p:cNvPr id="13" name="Grafik 12">
            <a:extLst>
              <a:ext uri="{FF2B5EF4-FFF2-40B4-BE49-F238E27FC236}">
                <a16:creationId xmlns:a16="http://schemas.microsoft.com/office/drawing/2014/main" id="{58AAFD62-B60A-4586-8D84-2862724738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000" y="1878363"/>
            <a:ext cx="8036243" cy="4643438"/>
          </a:xfrm>
          <a:prstGeom prst="rect">
            <a:avLst/>
          </a:prstGeom>
        </p:spPr>
      </p:pic>
    </p:spTree>
    <p:extLst>
      <p:ext uri="{BB962C8B-B14F-4D97-AF65-F5344CB8AC3E}">
        <p14:creationId xmlns:p14="http://schemas.microsoft.com/office/powerpoint/2010/main" val="38508639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Neutrinoless</a:t>
            </a:r>
            <a:r>
              <a:rPr lang="de-DE" dirty="0"/>
              <a:t> </a:t>
            </a:r>
            <a:r>
              <a:rPr lang="el-GR" dirty="0"/>
              <a:t>ββ</a:t>
            </a:r>
            <a:r>
              <a:rPr lang="en-US" dirty="0"/>
              <a:t>-decay</a:t>
            </a:r>
          </a:p>
        </p:txBody>
      </p:sp>
      <p:graphicFrame>
        <p:nvGraphicFramePr>
          <p:cNvPr id="3" name="Object 8"/>
          <p:cNvGraphicFramePr>
            <a:graphicFrameLocks noChangeAspect="1"/>
          </p:cNvGraphicFramePr>
          <p:nvPr/>
        </p:nvGraphicFramePr>
        <p:xfrm>
          <a:off x="2427288" y="1052736"/>
          <a:ext cx="6094412" cy="1301750"/>
        </p:xfrm>
        <a:graphic>
          <a:graphicData uri="http://schemas.openxmlformats.org/presentationml/2006/ole">
            <mc:AlternateContent xmlns:mc="http://schemas.openxmlformats.org/markup-compatibility/2006">
              <mc:Choice xmlns:v="urn:schemas-microsoft-com:vml" Requires="v">
                <p:oleObj spid="_x0000_s1054" name="Equation" r:id="rId3" imgW="3149280" imgH="672840" progId="Equation.3">
                  <p:embed/>
                </p:oleObj>
              </mc:Choice>
              <mc:Fallback>
                <p:oleObj name="Equation" r:id="rId3" imgW="3149280" imgH="672840" progId="Equation.3">
                  <p:embed/>
                  <p:pic>
                    <p:nvPicPr>
                      <p:cNvPr id="3"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7288" y="1052736"/>
                        <a:ext cx="6094412" cy="1301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 name="Picture 3" descr="AnimBB0nuDecay"/>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a:xfrm>
            <a:off x="252413" y="3140075"/>
            <a:ext cx="1905000" cy="1905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4"/>
          <p:cNvSpPr txBox="1">
            <a:spLocks noChangeArrowheads="1"/>
          </p:cNvSpPr>
          <p:nvPr/>
        </p:nvSpPr>
        <p:spPr bwMode="auto">
          <a:xfrm>
            <a:off x="5703888" y="3141663"/>
            <a:ext cx="2560316" cy="1631216"/>
          </a:xfrm>
          <a:prstGeom prst="rect">
            <a:avLst/>
          </a:prstGeom>
          <a:noFill/>
          <a:ln w="19050">
            <a:solidFill>
              <a:srgbClr val="66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r>
              <a:rPr lang="en-US" altLang="de-DE" sz="2000" dirty="0">
                <a:cs typeface="Times New Roman" panose="02020603050405020304" pitchFamily="18" charset="0"/>
              </a:rPr>
              <a:t>Golden plated channel:</a:t>
            </a:r>
          </a:p>
          <a:p>
            <a:endParaRPr lang="en-US" altLang="de-DE" sz="2000" dirty="0">
              <a:latin typeface="Arial" panose="020B0604020202020204" pitchFamily="34" charset="0"/>
            </a:endParaRPr>
          </a:p>
          <a:p>
            <a:pPr>
              <a:buFontTx/>
              <a:buAutoNum type="alphaLcParenR"/>
            </a:pPr>
            <a:r>
              <a:rPr lang="en-US" altLang="de-DE" sz="2000" dirty="0">
                <a:cs typeface="Times New Roman" panose="02020603050405020304" pitchFamily="18" charset="0"/>
              </a:rPr>
              <a:t>2 electrons</a:t>
            </a:r>
          </a:p>
          <a:p>
            <a:pPr>
              <a:buFontTx/>
              <a:buAutoNum type="alphaLcParenR"/>
            </a:pPr>
            <a:r>
              <a:rPr lang="en-US" altLang="de-DE" sz="2000" dirty="0">
                <a:latin typeface="Arial" panose="020B0604020202020204" pitchFamily="34" charset="0"/>
              </a:rPr>
              <a:t>E</a:t>
            </a:r>
            <a:r>
              <a:rPr lang="en-US" altLang="de-DE" sz="2000" baseline="-25000" dirty="0">
                <a:latin typeface="Symbol" panose="05050102010706020507" pitchFamily="18" charset="2"/>
              </a:rPr>
              <a:t>b1</a:t>
            </a:r>
            <a:r>
              <a:rPr lang="en-US" altLang="de-DE" sz="2000" dirty="0">
                <a:latin typeface="Arial" panose="020B0604020202020204" pitchFamily="34" charset="0"/>
              </a:rPr>
              <a:t>+ E</a:t>
            </a:r>
            <a:r>
              <a:rPr lang="en-US" altLang="de-DE" sz="2000" baseline="-25000" dirty="0">
                <a:latin typeface="Symbol" panose="05050102010706020507" pitchFamily="18" charset="2"/>
              </a:rPr>
              <a:t>b2</a:t>
            </a:r>
            <a:r>
              <a:rPr lang="en-US" altLang="de-DE" sz="2000" dirty="0">
                <a:latin typeface="Symbol" panose="05050102010706020507" pitchFamily="18" charset="2"/>
              </a:rPr>
              <a:t>=</a:t>
            </a:r>
            <a:r>
              <a:rPr lang="en-US" altLang="de-DE" sz="2000" dirty="0" err="1">
                <a:latin typeface="Arial" panose="020B0604020202020204" pitchFamily="34" charset="0"/>
              </a:rPr>
              <a:t>Q</a:t>
            </a:r>
            <a:r>
              <a:rPr lang="en-US" altLang="de-DE" sz="2000" baseline="-25000" dirty="0" err="1">
                <a:latin typeface="Symbol" panose="05050102010706020507" pitchFamily="18" charset="2"/>
              </a:rPr>
              <a:t>bb</a:t>
            </a:r>
            <a:endParaRPr lang="en-US" altLang="de-DE" sz="2000" baseline="-25000" dirty="0">
              <a:latin typeface="Symbol" panose="05050102010706020507" pitchFamily="18" charset="2"/>
            </a:endParaRPr>
          </a:p>
          <a:p>
            <a:endParaRPr lang="ru-RU" altLang="de-DE" sz="2000" dirty="0">
              <a:latin typeface="Arial" panose="020B0604020202020204" pitchFamily="34" charset="0"/>
            </a:endParaRPr>
          </a:p>
        </p:txBody>
      </p:sp>
      <p:pic>
        <p:nvPicPr>
          <p:cNvPr id="6" name="Picture 5" descr="BB0nuFeynma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1413" y="3141663"/>
            <a:ext cx="2927350" cy="1871662"/>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6"/>
          <p:cNvSpPr txBox="1">
            <a:spLocks noChangeArrowheads="1"/>
          </p:cNvSpPr>
          <p:nvPr/>
        </p:nvSpPr>
        <p:spPr bwMode="auto">
          <a:xfrm>
            <a:off x="2411413" y="5373688"/>
            <a:ext cx="30083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de-DE" sz="2400"/>
              <a:t>(A,Z)→(Z+2,A)+2e</a:t>
            </a:r>
            <a:r>
              <a:rPr lang="en-GB" altLang="de-DE" sz="2400" baseline="30000"/>
              <a:t>-</a:t>
            </a:r>
            <a:endParaRPr lang="en-GB" altLang="de-DE" sz="2400" baseline="-25000"/>
          </a:p>
        </p:txBody>
      </p:sp>
      <p:sp>
        <p:nvSpPr>
          <p:cNvPr id="8" name="Oval 9"/>
          <p:cNvSpPr>
            <a:spLocks noChangeArrowheads="1"/>
          </p:cNvSpPr>
          <p:nvPr/>
        </p:nvSpPr>
        <p:spPr bwMode="auto">
          <a:xfrm>
            <a:off x="3949700" y="4010025"/>
            <a:ext cx="142875" cy="1444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9" name="Text Box 10"/>
          <p:cNvSpPr txBox="1">
            <a:spLocks noChangeArrowheads="1"/>
          </p:cNvSpPr>
          <p:nvPr/>
        </p:nvSpPr>
        <p:spPr bwMode="auto">
          <a:xfrm>
            <a:off x="4032250" y="3892550"/>
            <a:ext cx="1158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de-DE"/>
              <a:t>~&lt;m&gt;</a:t>
            </a:r>
            <a:r>
              <a:rPr lang="en-GB" altLang="de-DE" baseline="30000"/>
              <a:t>2</a:t>
            </a:r>
            <a:r>
              <a:rPr lang="en-GB" altLang="de-DE"/>
              <a:t>/E</a:t>
            </a:r>
            <a:r>
              <a:rPr lang="en-GB" altLang="de-DE" baseline="30000"/>
              <a:t>2</a:t>
            </a:r>
            <a:endParaRPr lang="en-US" altLang="de-DE" baseline="30000"/>
          </a:p>
        </p:txBody>
      </p:sp>
    </p:spTree>
    <p:extLst>
      <p:ext uri="{BB962C8B-B14F-4D97-AF65-F5344CB8AC3E}">
        <p14:creationId xmlns:p14="http://schemas.microsoft.com/office/powerpoint/2010/main" val="3433475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Neutrinoless</a:t>
            </a:r>
            <a:r>
              <a:rPr lang="en-US" dirty="0"/>
              <a:t> double-beta decay</a:t>
            </a:r>
            <a:r>
              <a:rPr lang="en-US" sz="1800" dirty="0">
                <a:solidFill>
                  <a:schemeClr val="tx1"/>
                </a:solidFill>
              </a:rPr>
              <a:t> GERDA experiment</a:t>
            </a:r>
            <a:endParaRPr lang="en-US" dirty="0"/>
          </a:p>
        </p:txBody>
      </p:sp>
      <p:pic>
        <p:nvPicPr>
          <p:cNvPr id="10" name="Grafik 9">
            <a:extLst>
              <a:ext uri="{FF2B5EF4-FFF2-40B4-BE49-F238E27FC236}">
                <a16:creationId xmlns:a16="http://schemas.microsoft.com/office/drawing/2014/main" id="{8F14612E-421D-47EF-8556-B8B6D9D419BC}"/>
              </a:ext>
            </a:extLst>
          </p:cNvPr>
          <p:cNvPicPr>
            <a:picLocks noChangeAspect="1"/>
          </p:cNvPicPr>
          <p:nvPr/>
        </p:nvPicPr>
        <p:blipFill>
          <a:blip r:embed="rId3"/>
          <a:stretch>
            <a:fillRect/>
          </a:stretch>
        </p:blipFill>
        <p:spPr>
          <a:xfrm>
            <a:off x="1395809" y="554400"/>
            <a:ext cx="6352381" cy="2024000"/>
          </a:xfrm>
          <a:prstGeom prst="rect">
            <a:avLst/>
          </a:prstGeom>
        </p:spPr>
      </p:pic>
      <p:pic>
        <p:nvPicPr>
          <p:cNvPr id="12" name="Grafik 11">
            <a:extLst>
              <a:ext uri="{FF2B5EF4-FFF2-40B4-BE49-F238E27FC236}">
                <a16:creationId xmlns:a16="http://schemas.microsoft.com/office/drawing/2014/main" id="{04DD18A4-0F4E-4B77-8A84-5590A773F508}"/>
              </a:ext>
            </a:extLst>
          </p:cNvPr>
          <p:cNvPicPr>
            <a:picLocks noChangeAspect="1"/>
          </p:cNvPicPr>
          <p:nvPr/>
        </p:nvPicPr>
        <p:blipFill>
          <a:blip r:embed="rId4"/>
          <a:stretch>
            <a:fillRect/>
          </a:stretch>
        </p:blipFill>
        <p:spPr>
          <a:xfrm>
            <a:off x="0" y="2564904"/>
            <a:ext cx="3228571" cy="3952381"/>
          </a:xfrm>
          <a:prstGeom prst="rect">
            <a:avLst/>
          </a:prstGeom>
        </p:spPr>
      </p:pic>
      <p:sp>
        <p:nvSpPr>
          <p:cNvPr id="13" name="Textfeld 12">
            <a:extLst>
              <a:ext uri="{FF2B5EF4-FFF2-40B4-BE49-F238E27FC236}">
                <a16:creationId xmlns:a16="http://schemas.microsoft.com/office/drawing/2014/main" id="{5B9EA4E5-4E6A-413B-BB54-49147257C614}"/>
              </a:ext>
            </a:extLst>
          </p:cNvPr>
          <p:cNvSpPr txBox="1"/>
          <p:nvPr/>
        </p:nvSpPr>
        <p:spPr>
          <a:xfrm>
            <a:off x="5021525" y="3663931"/>
            <a:ext cx="4122475" cy="2308324"/>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Located in Hall A at </a:t>
            </a:r>
            <a:r>
              <a:rPr lang="en-US" dirty="0" err="1">
                <a:latin typeface="Times New Roman" panose="02020603050405020304" pitchFamily="18" charset="0"/>
                <a:cs typeface="Times New Roman" panose="02020603050405020304" pitchFamily="18" charset="0"/>
              </a:rPr>
              <a:t>Laboratori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Nazionali</a:t>
            </a:r>
            <a:r>
              <a:rPr lang="en-US" dirty="0">
                <a:latin typeface="Times New Roman" panose="02020603050405020304" pitchFamily="18" charset="0"/>
                <a:cs typeface="Times New Roman" panose="02020603050405020304" pitchFamily="18" charset="0"/>
              </a:rPr>
              <a:t> del Gran </a:t>
            </a:r>
            <a:r>
              <a:rPr lang="en-US" dirty="0" err="1">
                <a:latin typeface="Times New Roman" panose="02020603050405020304" pitchFamily="18" charset="0"/>
                <a:cs typeface="Times New Roman" panose="02020603050405020304" pitchFamily="18" charset="0"/>
              </a:rPr>
              <a:t>Sasso</a:t>
            </a:r>
            <a:r>
              <a:rPr lang="en-US" dirty="0">
                <a:latin typeface="Times New Roman" panose="02020603050405020304" pitchFamily="18" charset="0"/>
                <a:cs typeface="Times New Roman" panose="02020603050405020304" pitchFamily="18" charset="0"/>
              </a:rPr>
              <a:t> of INFN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Array of bare Ge detectors 86% enriched in </a:t>
            </a:r>
            <a:r>
              <a:rPr lang="en-US" baseline="30000" dirty="0">
                <a:latin typeface="Times New Roman" panose="02020603050405020304" pitchFamily="18" charset="0"/>
                <a:cs typeface="Times New Roman" panose="02020603050405020304" pitchFamily="18" charset="0"/>
              </a:rPr>
              <a:t>76</a:t>
            </a:r>
            <a:r>
              <a:rPr lang="en-US" dirty="0">
                <a:latin typeface="Times New Roman" panose="02020603050405020304" pitchFamily="18" charset="0"/>
                <a:cs typeface="Times New Roman" panose="02020603050405020304" pitchFamily="18" charset="0"/>
              </a:rPr>
              <a:t>Ge (~36 kg) directly inserted in liquid argon (</a:t>
            </a:r>
            <a:r>
              <a:rPr lang="en-US" dirty="0" err="1">
                <a:latin typeface="Times New Roman" panose="02020603050405020304" pitchFamily="18" charset="0"/>
                <a:cs typeface="Times New Roman" panose="02020603050405020304" pitchFamily="18" charset="0"/>
              </a:rPr>
              <a:t>LAr</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LEGEND 200 (kg)</a:t>
            </a:r>
          </a:p>
        </p:txBody>
      </p:sp>
      <p:pic>
        <p:nvPicPr>
          <p:cNvPr id="15" name="Grafik 14">
            <a:extLst>
              <a:ext uri="{FF2B5EF4-FFF2-40B4-BE49-F238E27FC236}">
                <a16:creationId xmlns:a16="http://schemas.microsoft.com/office/drawing/2014/main" id="{6823A1B6-1A3A-4D0F-8D04-4103486F1794}"/>
              </a:ext>
            </a:extLst>
          </p:cNvPr>
          <p:cNvPicPr>
            <a:picLocks noChangeAspect="1"/>
          </p:cNvPicPr>
          <p:nvPr/>
        </p:nvPicPr>
        <p:blipFill>
          <a:blip r:embed="rId5"/>
          <a:stretch>
            <a:fillRect/>
          </a:stretch>
        </p:blipFill>
        <p:spPr>
          <a:xfrm>
            <a:off x="180000" y="2802237"/>
            <a:ext cx="4761905" cy="3573334"/>
          </a:xfrm>
          <a:prstGeom prst="rect">
            <a:avLst/>
          </a:prstGeom>
        </p:spPr>
      </p:pic>
      <mc:AlternateContent xmlns:mc="http://schemas.openxmlformats.org/markup-compatibility/2006" xmlns:a14="http://schemas.microsoft.com/office/drawing/2010/main">
        <mc:Choice Requires="a14">
          <p:sp>
            <p:nvSpPr>
              <p:cNvPr id="16" name="Textfeld 15">
                <a:extLst>
                  <a:ext uri="{FF2B5EF4-FFF2-40B4-BE49-F238E27FC236}">
                    <a16:creationId xmlns:a16="http://schemas.microsoft.com/office/drawing/2014/main" id="{D99FA3FB-566B-41B1-92BB-1B8323F5AD0B}"/>
                  </a:ext>
                </a:extLst>
              </p:cNvPr>
              <p:cNvSpPr txBox="1"/>
              <p:nvPr/>
            </p:nvSpPr>
            <p:spPr>
              <a:xfrm>
                <a:off x="6803765" y="2579670"/>
                <a:ext cx="1888850" cy="3940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CC"/>
                              </a:solidFill>
                              <a:latin typeface="Cambria Math" panose="02040503050406030204" pitchFamily="18" charset="0"/>
                            </a:rPr>
                          </m:ctrlPr>
                        </m:sSubPr>
                        <m:e>
                          <m:r>
                            <a:rPr lang="de-DE" b="0" i="1" smtClean="0">
                              <a:solidFill>
                                <a:srgbClr val="0000CC"/>
                              </a:solidFill>
                              <a:latin typeface="Cambria Math" panose="02040503050406030204" pitchFamily="18" charset="0"/>
                            </a:rPr>
                            <m:t>𝑄</m:t>
                          </m:r>
                        </m:e>
                        <m:sub>
                          <m:r>
                            <a:rPr lang="en-US" i="1" smtClean="0">
                              <a:solidFill>
                                <a:srgbClr val="0000CC"/>
                              </a:solidFill>
                              <a:latin typeface="Cambria Math" panose="02040503050406030204" pitchFamily="18" charset="0"/>
                              <a:ea typeface="Cambria Math" panose="02040503050406030204" pitchFamily="18" charset="0"/>
                            </a:rPr>
                            <m:t>𝛽𝛽</m:t>
                          </m:r>
                        </m:sub>
                      </m:sSub>
                      <m:r>
                        <a:rPr lang="de-DE" b="0" i="1" smtClean="0">
                          <a:solidFill>
                            <a:srgbClr val="0000CC"/>
                          </a:solidFill>
                          <a:latin typeface="Cambria Math" panose="02040503050406030204" pitchFamily="18" charset="0"/>
                        </a:rPr>
                        <m:t>=2039 </m:t>
                      </m:r>
                      <m:r>
                        <a:rPr lang="de-DE" b="0" i="1" smtClean="0">
                          <a:solidFill>
                            <a:srgbClr val="0000CC"/>
                          </a:solidFill>
                          <a:latin typeface="Cambria Math" panose="02040503050406030204" pitchFamily="18" charset="0"/>
                        </a:rPr>
                        <m:t>𝑘𝑒𝑉</m:t>
                      </m:r>
                    </m:oMath>
                  </m:oMathPara>
                </a14:m>
                <a:endParaRPr lang="en-US" dirty="0"/>
              </a:p>
            </p:txBody>
          </p:sp>
        </mc:Choice>
        <mc:Fallback xmlns="">
          <p:sp>
            <p:nvSpPr>
              <p:cNvPr id="16" name="Textfeld 15">
                <a:extLst>
                  <a:ext uri="{FF2B5EF4-FFF2-40B4-BE49-F238E27FC236}">
                    <a16:creationId xmlns:a16="http://schemas.microsoft.com/office/drawing/2014/main" id="{D99FA3FB-566B-41B1-92BB-1B8323F5AD0B}"/>
                  </a:ext>
                </a:extLst>
              </p:cNvPr>
              <p:cNvSpPr txBox="1">
                <a:spLocks noRot="1" noChangeAspect="1" noMove="1" noResize="1" noEditPoints="1" noAdjustHandles="1" noChangeArrowheads="1" noChangeShapeType="1" noTextEdit="1"/>
              </p:cNvSpPr>
              <p:nvPr/>
            </p:nvSpPr>
            <p:spPr>
              <a:xfrm>
                <a:off x="6803765" y="2579670"/>
                <a:ext cx="1888850" cy="394082"/>
              </a:xfrm>
              <a:prstGeom prst="rect">
                <a:avLst/>
              </a:prstGeom>
              <a:blipFill>
                <a:blip r:embed="rId6"/>
                <a:stretch>
                  <a:fillRect b="-9231"/>
                </a:stretch>
              </a:blipFill>
            </p:spPr>
            <p:txBody>
              <a:bodyPr/>
              <a:lstStyle/>
              <a:p>
                <a:r>
                  <a:rPr lang="en-US">
                    <a:noFill/>
                  </a:rPr>
                  <a:t> </a:t>
                </a:r>
              </a:p>
            </p:txBody>
          </p:sp>
        </mc:Fallback>
      </mc:AlternateContent>
    </p:spTree>
    <p:extLst>
      <p:ext uri="{BB962C8B-B14F-4D97-AF65-F5344CB8AC3E}">
        <p14:creationId xmlns:p14="http://schemas.microsoft.com/office/powerpoint/2010/main" val="3183194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Neutrinoless</a:t>
            </a:r>
            <a:r>
              <a:rPr lang="en-US" dirty="0"/>
              <a:t> double-beta decay</a:t>
            </a:r>
            <a:r>
              <a:rPr lang="en-US" sz="1800" dirty="0">
                <a:solidFill>
                  <a:schemeClr val="tx1"/>
                </a:solidFill>
              </a:rPr>
              <a:t> GERDA experiment</a:t>
            </a:r>
            <a:endParaRPr lang="en-US" dirty="0"/>
          </a:p>
        </p:txBody>
      </p:sp>
      <p:pic>
        <p:nvPicPr>
          <p:cNvPr id="4" name="Grafik 3">
            <a:extLst>
              <a:ext uri="{FF2B5EF4-FFF2-40B4-BE49-F238E27FC236}">
                <a16:creationId xmlns:a16="http://schemas.microsoft.com/office/drawing/2014/main" id="{022FB70A-82CF-4D8D-8492-3A799CB23F63}"/>
              </a:ext>
            </a:extLst>
          </p:cNvPr>
          <p:cNvPicPr>
            <a:picLocks noChangeAspect="1"/>
          </p:cNvPicPr>
          <p:nvPr/>
        </p:nvPicPr>
        <p:blipFill>
          <a:blip r:embed="rId3"/>
          <a:stretch>
            <a:fillRect/>
          </a:stretch>
        </p:blipFill>
        <p:spPr>
          <a:xfrm>
            <a:off x="0" y="554400"/>
            <a:ext cx="9144000" cy="4317679"/>
          </a:xfrm>
          <a:prstGeom prst="rect">
            <a:avLst/>
          </a:prstGeom>
        </p:spPr>
      </p:pic>
      <p:pic>
        <p:nvPicPr>
          <p:cNvPr id="6" name="Grafik 5">
            <a:extLst>
              <a:ext uri="{FF2B5EF4-FFF2-40B4-BE49-F238E27FC236}">
                <a16:creationId xmlns:a16="http://schemas.microsoft.com/office/drawing/2014/main" id="{A3C1CA83-A982-4EF1-80CA-C97780F775DC}"/>
              </a:ext>
            </a:extLst>
          </p:cNvPr>
          <p:cNvPicPr>
            <a:picLocks noChangeAspect="1"/>
          </p:cNvPicPr>
          <p:nvPr/>
        </p:nvPicPr>
        <p:blipFill>
          <a:blip r:embed="rId4"/>
          <a:stretch>
            <a:fillRect/>
          </a:stretch>
        </p:blipFill>
        <p:spPr>
          <a:xfrm>
            <a:off x="395536" y="4653138"/>
            <a:ext cx="4221333" cy="1888000"/>
          </a:xfrm>
          <a:prstGeom prst="rect">
            <a:avLst/>
          </a:prstGeom>
        </p:spPr>
      </p:pic>
      <p:cxnSp>
        <p:nvCxnSpPr>
          <p:cNvPr id="8" name="Gerader Verbinder 7">
            <a:extLst>
              <a:ext uri="{FF2B5EF4-FFF2-40B4-BE49-F238E27FC236}">
                <a16:creationId xmlns:a16="http://schemas.microsoft.com/office/drawing/2014/main" id="{66175ED8-35DC-40FE-AD96-E109E8204E47}"/>
              </a:ext>
            </a:extLst>
          </p:cNvPr>
          <p:cNvCxnSpPr/>
          <p:nvPr/>
        </p:nvCxnSpPr>
        <p:spPr>
          <a:xfrm flipV="1">
            <a:off x="683568" y="4365104"/>
            <a:ext cx="1728192" cy="288032"/>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22945CA2-161D-4E83-AEE6-205014FAADE9}"/>
              </a:ext>
            </a:extLst>
          </p:cNvPr>
          <p:cNvCxnSpPr/>
          <p:nvPr/>
        </p:nvCxnSpPr>
        <p:spPr>
          <a:xfrm>
            <a:off x="3851920" y="4365104"/>
            <a:ext cx="764949" cy="288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301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KATRIN = Karlsruhe Tritium Neutrino Experiment</a:t>
            </a:r>
          </a:p>
        </p:txBody>
      </p:sp>
      <p:pic>
        <p:nvPicPr>
          <p:cNvPr id="4" name="Grafik 3">
            <a:extLst>
              <a:ext uri="{FF2B5EF4-FFF2-40B4-BE49-F238E27FC236}">
                <a16:creationId xmlns:a16="http://schemas.microsoft.com/office/drawing/2014/main" id="{81FFBD99-0D34-431A-8067-65AB3D54EC73}"/>
              </a:ext>
            </a:extLst>
          </p:cNvPr>
          <p:cNvPicPr>
            <a:picLocks noChangeAspect="1"/>
          </p:cNvPicPr>
          <p:nvPr/>
        </p:nvPicPr>
        <p:blipFill>
          <a:blip r:embed="rId3"/>
          <a:stretch>
            <a:fillRect/>
          </a:stretch>
        </p:blipFill>
        <p:spPr>
          <a:xfrm>
            <a:off x="0" y="554400"/>
            <a:ext cx="9144000" cy="4584928"/>
          </a:xfrm>
          <a:prstGeom prst="rect">
            <a:avLst/>
          </a:prstGeom>
        </p:spPr>
      </p:pic>
      <p:sp>
        <p:nvSpPr>
          <p:cNvPr id="5" name="Textfeld 4">
            <a:extLst>
              <a:ext uri="{FF2B5EF4-FFF2-40B4-BE49-F238E27FC236}">
                <a16:creationId xmlns:a16="http://schemas.microsoft.com/office/drawing/2014/main" id="{2BCF962B-1871-4992-9C9A-F8E999CE3B8A}"/>
              </a:ext>
            </a:extLst>
          </p:cNvPr>
          <p:cNvSpPr txBox="1"/>
          <p:nvPr/>
        </p:nvSpPr>
        <p:spPr>
          <a:xfrm>
            <a:off x="539552" y="6118934"/>
            <a:ext cx="5322932" cy="369332"/>
          </a:xfrm>
          <a:prstGeom prst="rect">
            <a:avLst/>
          </a:prstGeom>
          <a:noFill/>
        </p:spPr>
        <p:txBody>
          <a:bodyPr wrap="none" rtlCol="0">
            <a:spAutoFit/>
          </a:bodyPr>
          <a:lstStyle/>
          <a:p>
            <a:r>
              <a:rPr lang="en-US" dirty="0">
                <a:solidFill>
                  <a:srgbClr val="0000CC"/>
                </a:solidFill>
                <a:latin typeface="Times New Roman" panose="02020603050405020304" pitchFamily="18" charset="0"/>
                <a:cs typeface="Times New Roman" panose="02020603050405020304" pitchFamily="18" charset="0"/>
              </a:rPr>
              <a:t>Goal: measure neutrino mass with sensitivity of 0.2 eV </a:t>
            </a:r>
          </a:p>
        </p:txBody>
      </p:sp>
    </p:spTree>
    <p:extLst>
      <p:ext uri="{BB962C8B-B14F-4D97-AF65-F5344CB8AC3E}">
        <p14:creationId xmlns:p14="http://schemas.microsoft.com/office/powerpoint/2010/main" val="2039109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A9984A0-29EF-4276-B99B-F5300DC03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8" y="682555"/>
            <a:ext cx="5686806" cy="1845945"/>
          </a:xfrm>
          <a:prstGeom prst="rect">
            <a:avLst/>
          </a:prstGeom>
        </p:spPr>
      </p:pic>
      <p:sp>
        <p:nvSpPr>
          <p:cNvPr id="2" name="Titel 1"/>
          <p:cNvSpPr>
            <a:spLocks noGrp="1"/>
          </p:cNvSpPr>
          <p:nvPr>
            <p:ph type="title"/>
          </p:nvPr>
        </p:nvSpPr>
        <p:spPr/>
        <p:txBody>
          <a:bodyPr/>
          <a:lstStyle/>
          <a:p>
            <a:r>
              <a:rPr lang="en-US" dirty="0"/>
              <a:t>KATRIN = Karlsruhe Tritium Neutrino Experiment</a:t>
            </a:r>
          </a:p>
        </p:txBody>
      </p:sp>
      <p:pic>
        <p:nvPicPr>
          <p:cNvPr id="6" name="Grafik 5">
            <a:extLst>
              <a:ext uri="{FF2B5EF4-FFF2-40B4-BE49-F238E27FC236}">
                <a16:creationId xmlns:a16="http://schemas.microsoft.com/office/drawing/2014/main" id="{1FD10477-55A3-4BB8-8360-710A2DD080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000" y="900000"/>
            <a:ext cx="2694432" cy="1956816"/>
          </a:xfrm>
          <a:prstGeom prst="rect">
            <a:avLst/>
          </a:prstGeom>
        </p:spPr>
      </p:pic>
      <p:pic>
        <p:nvPicPr>
          <p:cNvPr id="8" name="Grafik 7">
            <a:extLst>
              <a:ext uri="{FF2B5EF4-FFF2-40B4-BE49-F238E27FC236}">
                <a16:creationId xmlns:a16="http://schemas.microsoft.com/office/drawing/2014/main" id="{823B6946-F10F-4398-A8C1-3AD3DB2CB1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9000" y="554400"/>
            <a:ext cx="5715000" cy="2857500"/>
          </a:xfrm>
          <a:prstGeom prst="rect">
            <a:avLst/>
          </a:prstGeom>
        </p:spPr>
      </p:pic>
      <p:sp>
        <p:nvSpPr>
          <p:cNvPr id="9" name="Textfeld 8">
            <a:extLst>
              <a:ext uri="{FF2B5EF4-FFF2-40B4-BE49-F238E27FC236}">
                <a16:creationId xmlns:a16="http://schemas.microsoft.com/office/drawing/2014/main" id="{5AAF9A3D-8352-42FF-A28A-A08139E76466}"/>
              </a:ext>
            </a:extLst>
          </p:cNvPr>
          <p:cNvSpPr txBox="1"/>
          <p:nvPr/>
        </p:nvSpPr>
        <p:spPr>
          <a:xfrm>
            <a:off x="5652120" y="3599226"/>
            <a:ext cx="3366627" cy="369332"/>
          </a:xfrm>
          <a:prstGeom prst="rect">
            <a:avLst/>
          </a:prstGeom>
          <a:noFill/>
          <a:ln>
            <a:solidFill>
              <a:srgbClr val="FF0000"/>
            </a:solidFill>
          </a:ln>
        </p:spPr>
        <p:txBody>
          <a:bodyPr wrap="none" rtlCol="0">
            <a:spAutoFit/>
          </a:bodyPr>
          <a:lstStyle/>
          <a:p>
            <a:r>
              <a:rPr lang="en-US" dirty="0">
                <a:latin typeface="Times New Roman" panose="02020603050405020304" pitchFamily="18" charset="0"/>
                <a:cs typeface="Times New Roman" panose="02020603050405020304" pitchFamily="18" charset="0"/>
              </a:rPr>
              <a:t>neutrino mass (2025) &lt; 0,45 eV/c</a:t>
            </a:r>
            <a:r>
              <a:rPr lang="en-US" baseline="30000" dirty="0">
                <a:latin typeface="Times New Roman" panose="02020603050405020304" pitchFamily="18" charset="0"/>
                <a:cs typeface="Times New Roman" panose="02020603050405020304" pitchFamily="18" charset="0"/>
              </a:rPr>
              <a:t>2</a:t>
            </a:r>
          </a:p>
        </p:txBody>
      </p:sp>
      <p:pic>
        <p:nvPicPr>
          <p:cNvPr id="10" name="Picture 6">
            <a:extLst>
              <a:ext uri="{FF2B5EF4-FFF2-40B4-BE49-F238E27FC236}">
                <a16:creationId xmlns:a16="http://schemas.microsoft.com/office/drawing/2014/main" id="{FEBB6C99-FDB9-43EF-9BA4-9FDAF9B9748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0000" y="3816000"/>
            <a:ext cx="5980440" cy="2565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308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Appendix</a:t>
            </a:r>
          </a:p>
        </p:txBody>
      </p:sp>
      <p:pic>
        <p:nvPicPr>
          <p:cNvPr id="7" name="Grafik 6">
            <a:extLst>
              <a:ext uri="{FF2B5EF4-FFF2-40B4-BE49-F238E27FC236}">
                <a16:creationId xmlns:a16="http://schemas.microsoft.com/office/drawing/2014/main" id="{601CA9C7-77CB-4862-896A-80A004FDD9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000" y="1916832"/>
            <a:ext cx="8162925" cy="4581525"/>
          </a:xfrm>
          <a:prstGeom prst="rect">
            <a:avLst/>
          </a:prstGeom>
        </p:spPr>
      </p:pic>
      <p:sp>
        <p:nvSpPr>
          <p:cNvPr id="3" name="Textfeld 2">
            <a:extLst>
              <a:ext uri="{FF2B5EF4-FFF2-40B4-BE49-F238E27FC236}">
                <a16:creationId xmlns:a16="http://schemas.microsoft.com/office/drawing/2014/main" id="{2E780531-F422-4062-9759-7ACF07434F4F}"/>
              </a:ext>
            </a:extLst>
          </p:cNvPr>
          <p:cNvSpPr txBox="1"/>
          <p:nvPr/>
        </p:nvSpPr>
        <p:spPr>
          <a:xfrm>
            <a:off x="360000" y="554400"/>
            <a:ext cx="5120312" cy="1415772"/>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How many 0</a:t>
            </a:r>
            <a:r>
              <a:rPr lang="el-GR" sz="2400" dirty="0">
                <a:latin typeface="Times New Roman" panose="02020603050405020304" pitchFamily="18" charset="0"/>
                <a:cs typeface="Times New Roman" panose="02020603050405020304" pitchFamily="18" charset="0"/>
              </a:rPr>
              <a:t>νββ</a:t>
            </a:r>
            <a:r>
              <a:rPr lang="de-DE"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decays occur …</a:t>
            </a:r>
          </a:p>
          <a:p>
            <a:endParaRPr lang="en-US" sz="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 1 t of Ge enriched to 86% </a:t>
            </a:r>
            <a:r>
              <a:rPr lang="en-US" baseline="30000" dirty="0">
                <a:latin typeface="Times New Roman" panose="02020603050405020304" pitchFamily="18" charset="0"/>
                <a:cs typeface="Times New Roman" panose="02020603050405020304" pitchFamily="18" charset="0"/>
              </a:rPr>
              <a:t>76</a:t>
            </a:r>
            <a:r>
              <a:rPr lang="en-US" dirty="0">
                <a:latin typeface="Times New Roman" panose="02020603050405020304" pitchFamily="18" charset="0"/>
                <a:cs typeface="Times New Roman" panose="02020603050405020304" pitchFamily="18" charset="0"/>
              </a:rPr>
              <a:t>Ge</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1 year</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and if the half-life for 0ν</a:t>
            </a:r>
            <a:r>
              <a:rPr lang="el-GR" dirty="0">
                <a:latin typeface="Times New Roman" panose="02020603050405020304" pitchFamily="18" charset="0"/>
                <a:cs typeface="Times New Roman" panose="02020603050405020304" pitchFamily="18" charset="0"/>
              </a:rPr>
              <a:t>ββ</a:t>
            </a:r>
            <a:r>
              <a:rPr lang="de-DE"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of </a:t>
            </a:r>
            <a:r>
              <a:rPr lang="en-US" baseline="30000" dirty="0">
                <a:latin typeface="Times New Roman" panose="02020603050405020304" pitchFamily="18" charset="0"/>
                <a:cs typeface="Times New Roman" panose="02020603050405020304" pitchFamily="18" charset="0"/>
              </a:rPr>
              <a:t>76</a:t>
            </a:r>
            <a:r>
              <a:rPr lang="en-US" dirty="0">
                <a:latin typeface="Times New Roman" panose="02020603050405020304" pitchFamily="18" charset="0"/>
                <a:cs typeface="Times New Roman" panose="02020603050405020304" pitchFamily="18" charset="0"/>
              </a:rPr>
              <a:t>Ge was 10</a:t>
            </a:r>
            <a:r>
              <a:rPr lang="en-US" baseline="30000" dirty="0">
                <a:latin typeface="Times New Roman" panose="02020603050405020304" pitchFamily="18" charset="0"/>
                <a:cs typeface="Times New Roman" panose="02020603050405020304" pitchFamily="18" charset="0"/>
              </a:rPr>
              <a:t>27</a:t>
            </a:r>
            <a:r>
              <a:rPr lang="en-US" dirty="0">
                <a:latin typeface="Times New Roman" panose="02020603050405020304" pitchFamily="18" charset="0"/>
                <a:cs typeface="Times New Roman" panose="02020603050405020304" pitchFamily="18" charset="0"/>
              </a:rPr>
              <a:t> years</a:t>
            </a:r>
          </a:p>
        </p:txBody>
      </p:sp>
    </p:spTree>
    <p:extLst>
      <p:ext uri="{BB962C8B-B14F-4D97-AF65-F5344CB8AC3E}">
        <p14:creationId xmlns:p14="http://schemas.microsoft.com/office/powerpoint/2010/main" val="17143556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Appendix</a:t>
            </a:r>
          </a:p>
        </p:txBody>
      </p:sp>
      <p:sp>
        <p:nvSpPr>
          <p:cNvPr id="3" name="Textfeld 2">
            <a:extLst>
              <a:ext uri="{FF2B5EF4-FFF2-40B4-BE49-F238E27FC236}">
                <a16:creationId xmlns:a16="http://schemas.microsoft.com/office/drawing/2014/main" id="{2E780531-F422-4062-9759-7ACF07434F4F}"/>
              </a:ext>
            </a:extLst>
          </p:cNvPr>
          <p:cNvSpPr txBox="1"/>
          <p:nvPr/>
        </p:nvSpPr>
        <p:spPr>
          <a:xfrm>
            <a:off x="360000" y="554400"/>
            <a:ext cx="4286751"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How many 0</a:t>
            </a:r>
            <a:r>
              <a:rPr lang="el-GR" sz="2400" dirty="0">
                <a:latin typeface="Times New Roman" panose="02020603050405020304" pitchFamily="18" charset="0"/>
                <a:cs typeface="Times New Roman" panose="02020603050405020304" pitchFamily="18" charset="0"/>
              </a:rPr>
              <a:t>νββ</a:t>
            </a:r>
            <a:r>
              <a:rPr lang="de-DE"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decays occur …</a:t>
            </a:r>
          </a:p>
        </p:txBody>
      </p:sp>
      <p:pic>
        <p:nvPicPr>
          <p:cNvPr id="6" name="Grafik 5">
            <a:extLst>
              <a:ext uri="{FF2B5EF4-FFF2-40B4-BE49-F238E27FC236}">
                <a16:creationId xmlns:a16="http://schemas.microsoft.com/office/drawing/2014/main" id="{B4843022-4E0B-44C9-AAAB-0545DE804E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570465"/>
            <a:ext cx="7162800" cy="4543425"/>
          </a:xfrm>
          <a:prstGeom prst="rect">
            <a:avLst/>
          </a:prstGeom>
        </p:spPr>
      </p:pic>
    </p:spTree>
    <p:extLst>
      <p:ext uri="{BB962C8B-B14F-4D97-AF65-F5344CB8AC3E}">
        <p14:creationId xmlns:p14="http://schemas.microsoft.com/office/powerpoint/2010/main" val="2369524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Appendix</a:t>
            </a:r>
          </a:p>
        </p:txBody>
      </p:sp>
      <p:sp>
        <p:nvSpPr>
          <p:cNvPr id="3" name="Textfeld 2">
            <a:extLst>
              <a:ext uri="{FF2B5EF4-FFF2-40B4-BE49-F238E27FC236}">
                <a16:creationId xmlns:a16="http://schemas.microsoft.com/office/drawing/2014/main" id="{2E780531-F422-4062-9759-7ACF07434F4F}"/>
              </a:ext>
            </a:extLst>
          </p:cNvPr>
          <p:cNvSpPr txBox="1"/>
          <p:nvPr/>
        </p:nvSpPr>
        <p:spPr>
          <a:xfrm>
            <a:off x="360000" y="554400"/>
            <a:ext cx="4286751"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How many 0</a:t>
            </a:r>
            <a:r>
              <a:rPr lang="el-GR" sz="2400" dirty="0">
                <a:latin typeface="Times New Roman" panose="02020603050405020304" pitchFamily="18" charset="0"/>
                <a:cs typeface="Times New Roman" panose="02020603050405020304" pitchFamily="18" charset="0"/>
              </a:rPr>
              <a:t>νββ</a:t>
            </a:r>
            <a:r>
              <a:rPr lang="de-DE"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decays occur …</a:t>
            </a:r>
          </a:p>
        </p:txBody>
      </p:sp>
      <p:pic>
        <p:nvPicPr>
          <p:cNvPr id="6" name="Grafik 5">
            <a:extLst>
              <a:ext uri="{FF2B5EF4-FFF2-40B4-BE49-F238E27FC236}">
                <a16:creationId xmlns:a16="http://schemas.microsoft.com/office/drawing/2014/main" id="{74016EDD-73C3-446F-BE08-566720908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637" y="1260000"/>
            <a:ext cx="7324725" cy="4619625"/>
          </a:xfrm>
          <a:prstGeom prst="rect">
            <a:avLst/>
          </a:prstGeom>
        </p:spPr>
      </p:pic>
      <p:pic>
        <p:nvPicPr>
          <p:cNvPr id="10" name="Grafik 9">
            <a:extLst>
              <a:ext uri="{FF2B5EF4-FFF2-40B4-BE49-F238E27FC236}">
                <a16:creationId xmlns:a16="http://schemas.microsoft.com/office/drawing/2014/main" id="{60B40E04-F3D5-4BB6-B9F7-22E050BAF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3728" y="3456000"/>
            <a:ext cx="3790950" cy="514350"/>
          </a:xfrm>
          <a:prstGeom prst="rect">
            <a:avLst/>
          </a:prstGeom>
        </p:spPr>
      </p:pic>
      <p:pic>
        <p:nvPicPr>
          <p:cNvPr id="12" name="Grafik 11">
            <a:extLst>
              <a:ext uri="{FF2B5EF4-FFF2-40B4-BE49-F238E27FC236}">
                <a16:creationId xmlns:a16="http://schemas.microsoft.com/office/drawing/2014/main" id="{00EB7FAD-F963-4641-BB62-1AC00BA571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0000" y="3780000"/>
            <a:ext cx="2686050" cy="2581275"/>
          </a:xfrm>
          <a:prstGeom prst="rect">
            <a:avLst/>
          </a:prstGeom>
        </p:spPr>
      </p:pic>
    </p:spTree>
    <p:extLst>
      <p:ext uri="{BB962C8B-B14F-4D97-AF65-F5344CB8AC3E}">
        <p14:creationId xmlns:p14="http://schemas.microsoft.com/office/powerpoint/2010/main" val="982263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2248</Words>
  <Application>Microsoft Office PowerPoint</Application>
  <PresentationFormat>Bildschirmpräsentation (4:3)</PresentationFormat>
  <Paragraphs>357</Paragraphs>
  <Slides>40</Slides>
  <Notes>32</Notes>
  <HiddenSlides>6</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40</vt:i4>
      </vt:variant>
    </vt:vector>
  </HeadingPairs>
  <TitlesOfParts>
    <vt:vector size="49" baseType="lpstr">
      <vt:lpstr>Arial</vt:lpstr>
      <vt:lpstr>Calibri</vt:lpstr>
      <vt:lpstr>Cambria Math</vt:lpstr>
      <vt:lpstr>Symbol</vt:lpstr>
      <vt:lpstr>Times New Roman</vt:lpstr>
      <vt:lpstr>Verdana</vt:lpstr>
      <vt:lpstr>Wingdings</vt:lpstr>
      <vt:lpstr>2_Larissa</vt:lpstr>
      <vt:lpstr>Equation</vt:lpstr>
      <vt:lpstr>Outline: Antimatter</vt:lpstr>
      <vt:lpstr>Outline: Antimatter</vt:lpstr>
      <vt:lpstr>Special Relativity + Quantum Mechanics = Antimatter</vt:lpstr>
      <vt:lpstr>Fermions and Bosons</vt:lpstr>
      <vt:lpstr>Matter Waves for Particles without Spin</vt:lpstr>
      <vt:lpstr>Matter Waves for Particles without Spin</vt:lpstr>
      <vt:lpstr>Matter Waves for Particles with Spin relativistic electron</vt:lpstr>
      <vt:lpstr>Dirac equation – Four components?</vt:lpstr>
      <vt:lpstr>Dirac’s interpretation: Holes in the vacuum</vt:lpstr>
      <vt:lpstr>Is the Universe symmetric?</vt:lpstr>
      <vt:lpstr>Positron discovery (1932)</vt:lpstr>
      <vt:lpstr>Positron discovery (1932)</vt:lpstr>
      <vt:lpstr>Discovery of antiproton (1955)</vt:lpstr>
      <vt:lpstr>Discovery of antiproton (1955)</vt:lpstr>
      <vt:lpstr>Discovery of antiproton (1955)</vt:lpstr>
      <vt:lpstr>Antineutron, Anti-Nuclei</vt:lpstr>
      <vt:lpstr>More Antimatter …</vt:lpstr>
      <vt:lpstr>Matter-Antimatter Asymmetry in the Universe</vt:lpstr>
      <vt:lpstr>Matter-Antimatter Asymmetry in the Universe</vt:lpstr>
      <vt:lpstr>Matter-Antimatter Asymmetry in the Universe</vt:lpstr>
      <vt:lpstr>Sakharov’s Idea</vt:lpstr>
      <vt:lpstr>Matter-Antimatter Asymmetry</vt:lpstr>
      <vt:lpstr>Matter-Antimatter Asymmetry in particle physics</vt:lpstr>
      <vt:lpstr>Measuring CP Violation with B0s</vt:lpstr>
      <vt:lpstr>Why are neutrinos so interesting?</vt:lpstr>
      <vt:lpstr>Two neutrino double beta decay</vt:lpstr>
      <vt:lpstr>Neutrinoless double-beta decay “forbidden” in SM</vt:lpstr>
      <vt:lpstr>Which nuclei can decay via 0νββ ?</vt:lpstr>
      <vt:lpstr>Dirac versus Majorana</vt:lpstr>
      <vt:lpstr>Dirac versus Majorana</vt:lpstr>
      <vt:lpstr>Gedankenexperiment</vt:lpstr>
      <vt:lpstr>Dirac versus Majorana</vt:lpstr>
      <vt:lpstr>Neutrinoless ββ-decay</vt:lpstr>
      <vt:lpstr>Neutrinoless double-beta decay GERDA experiment</vt:lpstr>
      <vt:lpstr>Neutrinoless double-beta decay GERDA experiment</vt:lpstr>
      <vt:lpstr>KATRIN = Karlsruhe Tritium Neutrino Experiment</vt:lpstr>
      <vt:lpstr>KATRIN = Karlsruhe Tritium Neutrino Experiment</vt:lpstr>
      <vt:lpstr>Appendix</vt:lpstr>
      <vt:lpstr>Appendix</vt:lpstr>
      <vt:lpstr>Appendix</vt:lpstr>
    </vt:vector>
  </TitlesOfParts>
  <Company>GSI Helmholzzentrum für Schwerionenforschung 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Hans</dc:creator>
  <cp:lastModifiedBy>Wollersheim, Hans-Juergen Dr.</cp:lastModifiedBy>
  <cp:revision>865</cp:revision>
  <cp:lastPrinted>2026-09-16T07:00:28Z</cp:lastPrinted>
  <dcterms:created xsi:type="dcterms:W3CDTF">2016-04-06T12:04:03Z</dcterms:created>
  <dcterms:modified xsi:type="dcterms:W3CDTF">2026-09-16T15:49:18Z</dcterms:modified>
</cp:coreProperties>
</file>