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371" r:id="rId2"/>
    <p:sldId id="389" r:id="rId3"/>
    <p:sldId id="391" r:id="rId4"/>
    <p:sldId id="375" r:id="rId5"/>
    <p:sldId id="376" r:id="rId6"/>
    <p:sldId id="372" r:id="rId7"/>
    <p:sldId id="386" r:id="rId8"/>
    <p:sldId id="390" r:id="rId9"/>
    <p:sldId id="387" r:id="rId10"/>
    <p:sldId id="393" r:id="rId11"/>
    <p:sldId id="398" r:id="rId12"/>
    <p:sldId id="388" r:id="rId13"/>
    <p:sldId id="405" r:id="rId14"/>
    <p:sldId id="406" r:id="rId15"/>
    <p:sldId id="403" r:id="rId16"/>
    <p:sldId id="404" r:id="rId17"/>
    <p:sldId id="399" r:id="rId18"/>
    <p:sldId id="400" r:id="rId19"/>
    <p:sldId id="383" r:id="rId20"/>
    <p:sldId id="384" r:id="rId21"/>
    <p:sldId id="385" r:id="rId22"/>
    <p:sldId id="378" r:id="rId23"/>
    <p:sldId id="379" r:id="rId24"/>
    <p:sldId id="380" r:id="rId25"/>
    <p:sldId id="381" r:id="rId26"/>
    <p:sldId id="382" r:id="rId27"/>
    <p:sldId id="394" r:id="rId28"/>
    <p:sldId id="395" r:id="rId29"/>
    <p:sldId id="396" r:id="rId30"/>
    <p:sldId id="397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3CC33"/>
    <a:srgbClr val="00CC00"/>
    <a:srgbClr val="660066"/>
    <a:srgbClr val="FFFF00"/>
    <a:srgbClr val="006600"/>
    <a:srgbClr val="008000"/>
    <a:srgbClr val="F2F5D7"/>
    <a:srgbClr val="EDF0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6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9583-929A-49B1-B7A6-8624C3DAE9AB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2872-054E-4DC1-8281-0EC203A934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25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5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6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1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8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8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79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18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02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5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6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2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1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23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5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3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34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7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83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504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48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7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13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7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6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7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3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7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0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9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3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5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8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6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48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7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0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31.07.2025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2025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jpe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Transfer Reactions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68129" y="5040000"/>
            <a:ext cx="3717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reactions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Q-values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theories: DWBA, Fresco, </a:t>
            </a:r>
            <a:r>
              <a:rPr lang="en-US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Faddeev</a:t>
            </a:r>
            <a:endParaRPr lang="en-US" noProof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radioactive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beams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Knock-out reactions (</a:t>
            </a:r>
            <a:r>
              <a:rPr lang="en-US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 (</a:t>
            </a:r>
            <a:r>
              <a:rPr lang="en-US" dirty="0" err="1" smtClean="0"/>
              <a:t>d,p</a:t>
            </a:r>
            <a:r>
              <a:rPr lang="en-US" dirty="0" smtClean="0"/>
              <a:t>) </a:t>
            </a:r>
            <a:r>
              <a:rPr lang="en-US" baseline="30000" dirty="0" smtClean="0"/>
              <a:t>209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" y="2340000"/>
            <a:ext cx="8683943" cy="41748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100000" y="4140000"/>
            <a:ext cx="4280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72000" y="5508000"/>
            <a:ext cx="44794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1i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64360" y="5231001"/>
            <a:ext cx="4536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1j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8000" y="4140000"/>
            <a:ext cx="4280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72000" y="4140000"/>
            <a:ext cx="40235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12000" y="4140000"/>
            <a:ext cx="4280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4000" y="4140000"/>
            <a:ext cx="42800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64000" y="5566500"/>
            <a:ext cx="216024" cy="16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960000" y="9000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stripping reaction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48486" y="1348069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neutron states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00000" y="2124000"/>
            <a:ext cx="2463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nergy (MeV)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 (</a:t>
            </a:r>
            <a:r>
              <a:rPr lang="en-US" dirty="0" err="1" smtClean="0"/>
              <a:t>d,p</a:t>
            </a:r>
            <a:r>
              <a:rPr lang="en-US" dirty="0" smtClean="0"/>
              <a:t>) </a:t>
            </a:r>
            <a:r>
              <a:rPr lang="en-US" baseline="30000" dirty="0" smtClean="0"/>
              <a:t>209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960000" y="7200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stripping reaction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48486" y="12600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neutron states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554411"/>
            <a:ext cx="2585466" cy="347700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260000" y="554400"/>
            <a:ext cx="1440000" cy="13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933879" y="1836000"/>
            <a:ext cx="63318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20000"/>
            <a:ext cx="3863340" cy="479298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080000" y="5220000"/>
            <a:ext cx="327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reaction channels look different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reactions: DWBA</a:t>
            </a:r>
            <a:r>
              <a:rPr lang="en-US" sz="1800" dirty="0" smtClean="0">
                <a:solidFill>
                  <a:schemeClr val="tx1"/>
                </a:solidFill>
              </a:rPr>
              <a:t> distorted wave Born approximation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720000"/>
            <a:ext cx="3893344" cy="33932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0000" y="720000"/>
            <a:ext cx="320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cross section in DWBA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57335" y="1260000"/>
                <a:ext cx="2528321" cy="707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𝛼𝛽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den>
                          </m:f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35" y="1260000"/>
                <a:ext cx="2528321" cy="707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4140000"/>
                <a:ext cx="4594785" cy="185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experiments:</a:t>
                </a:r>
              </a:p>
              <a:p>
                <a:endParaRPr lang="en-US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single particle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normalization of </a:t>
                </a:r>
                <a:r>
                  <a:rPr lang="en-US" sz="1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theo.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exp.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theoretical structure model or use in the </a:t>
                </a:r>
                <a:r>
                  <a:rPr lang="en-US" sz="1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Baranger</a:t>
                </a:r>
                <a:r>
                  <a:rPr lang="en-US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 rule for ESPEs</a:t>
                </a:r>
                <a:endParaRPr lang="en-US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4594785" cy="1857303"/>
              </a:xfrm>
              <a:prstGeom prst="rect">
                <a:avLst/>
              </a:prstGeom>
              <a:blipFill>
                <a:blip r:embed="rId5"/>
                <a:stretch>
                  <a:fillRect l="-663" t="-984" r="-39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5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 examples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900000"/>
            <a:ext cx="86334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 examples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54400"/>
            <a:ext cx="86487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occupation of levels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2160000"/>
            <a:ext cx="2768346" cy="34284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0" y="720000"/>
            <a:ext cx="5752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energy of levels and determine their occupation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transfer reaction to add a neutron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0000" y="6300000"/>
            <a:ext cx="2613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Uozumi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A576 (1994) 123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80000"/>
            <a:ext cx="4413123" cy="540067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900000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544000" y="1340768"/>
            <a:ext cx="180000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00000" y="3384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5975999" y="1332000"/>
            <a:ext cx="180000" cy="576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occupation of levels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2160000"/>
            <a:ext cx="2768346" cy="34284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0" y="720000"/>
            <a:ext cx="5752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energy of levels and determine their occupation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transfer reaction to add a neutron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valence space above a magic number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6300000"/>
            <a:ext cx="2613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Uozumi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A576 (1994) 123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80000"/>
            <a:ext cx="4413123" cy="540067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900000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436096" y="4077072"/>
            <a:ext cx="180000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75109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6786000" y="4392000"/>
            <a:ext cx="180000" cy="576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732454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062888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407296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235092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579500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1751704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1923908" y="38880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900000" y="33732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900000" y="3178800"/>
            <a:ext cx="144000" cy="14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view of spectroscopic factors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779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Spectroscopic factor: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square overlap of a final state with a single particle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59632" y="1260000"/>
                <a:ext cx="2629501" cy="384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60000"/>
                <a:ext cx="2629501" cy="384208"/>
              </a:xfrm>
              <a:prstGeom prst="rect">
                <a:avLst/>
              </a:prstGeom>
              <a:blipFill>
                <a:blip r:embed="rId3"/>
                <a:stretch>
                  <a:fillRect l="-1856" r="-464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40000" y="1260000"/>
                <a:ext cx="2629502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1260000"/>
                <a:ext cx="2629502" cy="373757"/>
              </a:xfrm>
              <a:prstGeom prst="rect">
                <a:avLst/>
              </a:prstGeom>
              <a:blipFill>
                <a:blip r:embed="rId4"/>
                <a:stretch>
                  <a:fillRect l="-1856" r="-464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224000" y="18000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Pick-up,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32000" y="18000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Stripping,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0"/>
            <a:ext cx="8169593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 view of spectroscopic factors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779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Spectroscopic factor: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square overlap of a final state with a single particle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59632" y="1260000"/>
                <a:ext cx="2629501" cy="384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60000"/>
                <a:ext cx="2629501" cy="384208"/>
              </a:xfrm>
              <a:prstGeom prst="rect">
                <a:avLst/>
              </a:prstGeom>
              <a:blipFill>
                <a:blip r:embed="rId3"/>
                <a:stretch>
                  <a:fillRect l="-1856" r="-464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40000" y="1260000"/>
                <a:ext cx="2629502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1260000"/>
                <a:ext cx="2629502" cy="373757"/>
              </a:xfrm>
              <a:prstGeom prst="rect">
                <a:avLst/>
              </a:prstGeom>
              <a:blipFill>
                <a:blip r:embed="rId4"/>
                <a:stretch>
                  <a:fillRect l="-1856" r="-464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1224000" y="18000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Pick-up,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32000" y="18000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Stripping,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520000"/>
            <a:ext cx="9078278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transfer reactions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33" y="806699"/>
            <a:ext cx="2707005" cy="21469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4588" y="3420000"/>
            <a:ext cx="73148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the following: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exit channels dominated by elastic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weak - treat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first-order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proceeds directly between two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into the final state with no other rearrangement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reactions?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" y="720000"/>
            <a:ext cx="8245793" cy="54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transfer reactions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1052736"/>
            <a:ext cx="8084820" cy="35128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584000"/>
            <a:ext cx="2126933" cy="16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1080000"/>
            <a:ext cx="5320175" cy="41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2920401" cy="414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0000" y="7200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8000" y="5400000"/>
            <a:ext cx="313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all the gory details and, tells you how to use the code FRESCO, which is mainly for coupled-channels, but can do DWBA as well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Faddeev</a:t>
            </a:r>
            <a:r>
              <a:rPr lang="en-US" dirty="0" smtClean="0"/>
              <a:t> Ansatz in Nuclear Reactions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" y="720000"/>
            <a:ext cx="8329613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beams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8290560" cy="21336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40000"/>
            <a:ext cx="8153400" cy="1706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6300000"/>
            <a:ext cx="2473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Wimmer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Jour. Phys. G45 (2018) 033002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Knockout reactions </a:t>
            </a:r>
            <a:r>
              <a:rPr lang="en-US" sz="1800" baseline="30000" dirty="0" smtClean="0">
                <a:solidFill>
                  <a:schemeClr val="tx1"/>
                </a:solidFill>
              </a:rPr>
              <a:t>11</a:t>
            </a:r>
            <a:r>
              <a:rPr lang="en-US" sz="1800" dirty="0" smtClean="0">
                <a:solidFill>
                  <a:schemeClr val="tx1"/>
                </a:solidFill>
              </a:rPr>
              <a:t>Li – neutron halo nucleus</a:t>
            </a:r>
            <a:endParaRPr lang="en-US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900000"/>
            <a:ext cx="48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projectile mass A collides with light target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1260000"/>
            <a:ext cx="36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(A – 1) residues are detected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0000" y="1620000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fragments are unobserved, final state tagging by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if needed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0000" y="1980000"/>
            <a:ext cx="6615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approximation: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the stuck nucleon 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related to the residues k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A-1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56000" y="2340000"/>
                <a:ext cx="2281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2340000"/>
                <a:ext cx="2281137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360001" y="3240000"/>
            <a:ext cx="428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components in the transverse momentum distribution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residues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0000" y="3780000"/>
            <a:ext cx="481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 like for stable nuclei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0000" y="4140000"/>
            <a:ext cx="481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narrow component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removal of weakly bound neutrons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0000" y="4859868"/>
            <a:ext cx="481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3240000"/>
            <a:ext cx="4329113" cy="3034665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756000" y="5324838"/>
            <a:ext cx="1349019" cy="619289"/>
            <a:chOff x="5796136" y="2647945"/>
            <a:chExt cx="1349019" cy="61928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796136" y="3021013"/>
              <a:ext cx="91242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→ large</a:t>
              </a:r>
              <a:endParaRPr lang="en-US" alt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868988" y="2984500"/>
              <a:ext cx="36036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299200" y="2984500"/>
              <a:ext cx="36036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≥ ℏ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6373" r="-6373" b="-239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3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reaction cross section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5467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65125" y="823913"/>
            <a:ext cx="2915350" cy="830997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800 MeV/u </a:t>
            </a:r>
            <a:r>
              <a:rPr lang="en-US" altLang="de-DE" sz="1600" b="1" i="1" baseline="30000" dirty="0">
                <a:solidFill>
                  <a:srgbClr val="000000"/>
                </a:solidFill>
                <a:cs typeface="Arial" charset="0"/>
              </a:rPr>
              <a:t>11</a:t>
            </a:r>
            <a:r>
              <a:rPr lang="en-US" altLang="de-DE" sz="1600" b="1" i="1" dirty="0">
                <a:solidFill>
                  <a:srgbClr val="000000"/>
                </a:solidFill>
                <a:cs typeface="Arial" charset="0"/>
              </a:rPr>
              <a:t>B </a:t>
            </a:r>
            <a:r>
              <a:rPr lang="en-US" altLang="de-DE" sz="1600" b="1" i="1" dirty="0" smtClean="0">
                <a:solidFill>
                  <a:srgbClr val="000000"/>
                </a:solidFill>
                <a:cs typeface="Arial" charset="0"/>
              </a:rPr>
              <a:t>prim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ary beam</a:t>
            </a:r>
            <a:endParaRPr lang="en-US" altLang="de-DE" sz="16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Fragmentation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1600" b="1" i="1" dirty="0" err="1" smtClean="0">
                <a:solidFill>
                  <a:srgbClr val="000000"/>
                </a:solidFill>
                <a:cs typeface="Times New Roman" pitchFamily="18" charset="0"/>
              </a:rPr>
              <a:t>FRagment</a:t>
            </a:r>
            <a:r>
              <a:rPr lang="en-US" altLang="de-DE" sz="1600" b="1" i="1" dirty="0" smtClean="0">
                <a:solidFill>
                  <a:srgbClr val="000000"/>
                </a:solidFill>
                <a:cs typeface="Times New Roman" pitchFamily="18" charset="0"/>
              </a:rPr>
              <a:t> Separator </a:t>
            </a:r>
            <a:r>
              <a:rPr lang="en-US" altLang="de-DE" sz="1600" b="1" i="1" dirty="0">
                <a:solidFill>
                  <a:srgbClr val="000000"/>
                </a:solidFill>
                <a:cs typeface="Times New Roman" pitchFamily="18" charset="0"/>
              </a:rPr>
              <a:t>FRS</a:t>
            </a:r>
            <a:endParaRPr lang="en-US" altLang="de-DE" sz="1600" b="1" i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21" name="Picture 5" descr="ha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4500000"/>
            <a:ext cx="1825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60000" y="2016314"/>
            <a:ext cx="36690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1" u="sng" dirty="0">
                <a:solidFill>
                  <a:srgbClr val="FF0000"/>
                </a:solidFill>
                <a:cs typeface="Arial" charset="0"/>
              </a:rPr>
              <a:t>t</a:t>
            </a:r>
            <a:r>
              <a:rPr lang="en-US" altLang="de-DE" sz="1600" b="1" i="1" u="sng" dirty="0" smtClean="0">
                <a:solidFill>
                  <a:srgbClr val="FF0000"/>
                </a:solidFill>
                <a:cs typeface="Arial" charset="0"/>
              </a:rPr>
              <a:t>est of the extended wave function</a:t>
            </a:r>
          </a:p>
          <a:p>
            <a:endParaRPr lang="en-US" altLang="de-DE" sz="800" b="1" i="1" u="sng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momentum distribution:</a:t>
            </a:r>
          </a:p>
          <a:p>
            <a:endParaRPr lang="en-US" altLang="de-DE" sz="800" b="1" i="1" dirty="0" smtClean="0">
              <a:solidFill>
                <a:srgbClr val="0000FF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de-DE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wider momentum distribution for strongly bound particles</a:t>
            </a:r>
          </a:p>
          <a:p>
            <a:endParaRPr lang="en-US" altLang="de-DE" sz="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narrow momentum distribution for weakly bound particles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60000" y="4624536"/>
            <a:ext cx="312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use the arguments of an extended wave function with an exponential decline:</a:t>
            </a:r>
          </a:p>
          <a:p>
            <a:pPr algn="ctr"/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S</a:t>
            </a:r>
            <a:r>
              <a:rPr lang="de-DE" altLang="de-DE" sz="1600" b="1" i="1" baseline="-25000" dirty="0" smtClean="0">
                <a:solidFill>
                  <a:srgbClr val="0000FF"/>
                </a:solidFill>
                <a:cs typeface="Arial" charset="0"/>
              </a:rPr>
              <a:t>2n</a:t>
            </a:r>
            <a:r>
              <a:rPr lang="de-DE" altLang="de-DE" sz="1600" b="1" i="1" dirty="0" smtClean="0">
                <a:solidFill>
                  <a:srgbClr val="0000FF"/>
                </a:solidFill>
                <a:cs typeface="Arial" charset="0"/>
              </a:rPr>
              <a:t>=250(80</a:t>
            </a:r>
            <a:r>
              <a:rPr lang="de-DE" altLang="de-DE" sz="1600" b="1" i="1" dirty="0">
                <a:solidFill>
                  <a:srgbClr val="0000FF"/>
                </a:solidFill>
                <a:cs typeface="Arial" charset="0"/>
              </a:rPr>
              <a:t>) </a:t>
            </a:r>
            <a:r>
              <a:rPr lang="de-DE" altLang="de-DE" sz="1600" b="1" i="1" dirty="0" err="1">
                <a:solidFill>
                  <a:srgbClr val="0000FF"/>
                </a:solidFill>
                <a:cs typeface="Arial" charset="0"/>
              </a:rPr>
              <a:t>keV</a:t>
            </a:r>
            <a:endParaRPr lang="de-DE" altLang="de-DE" sz="1600" b="1" i="1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19153"/>
              </p:ext>
            </p:extLst>
          </p:nvPr>
        </p:nvGraphicFramePr>
        <p:xfrm>
          <a:off x="540000" y="5927874"/>
          <a:ext cx="955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6" imgW="761760" imgH="419040" progId="Equation.3">
                  <p:embed/>
                </p:oleObj>
              </mc:Choice>
              <mc:Fallback>
                <p:oleObj name="Equation" r:id="rId6" imgW="761760" imgH="419040" progId="Equation.3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00" y="5927874"/>
                        <a:ext cx="955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60744" y="3780000"/>
            <a:ext cx="6040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b="1" i="1" dirty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altLang="de-DE" sz="1600" b="1" i="1" dirty="0" smtClean="0">
                <a:solidFill>
                  <a:srgbClr val="0000FF"/>
                </a:solidFill>
                <a:cs typeface="Arial" charset="0"/>
              </a:rPr>
              <a:t>nterpretation: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can simplify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by describing it as a </a:t>
            </a:r>
            <a:r>
              <a:rPr lang="en-US" altLang="de-DE" sz="16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core plus a di-neutron</a:t>
            </a:r>
            <a:endParaRPr lang="en-US" altLang="de-DE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71987"/>
              </p:ext>
            </p:extLst>
          </p:nvPr>
        </p:nvGraphicFramePr>
        <p:xfrm>
          <a:off x="6400800" y="4500000"/>
          <a:ext cx="228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hoto Editor Photo" r:id="rId8" imgW="4638095" imgH="2704762" progId="MSPhotoEd.3">
                  <p:embed/>
                </p:oleObj>
              </mc:Choice>
              <mc:Fallback>
                <p:oleObj name="Photo Editor Photo" r:id="rId8" imgW="4638095" imgH="2704762" progId="MSPhotoEd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00000"/>
                        <a:ext cx="2286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8229600" y="4854575"/>
            <a:ext cx="76200" cy="3048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305800" y="4792663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N=8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8308975" y="5272088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>
                <a:solidFill>
                  <a:srgbClr val="0000CC"/>
                </a:solidFill>
                <a:cs typeface="Arial" charset="0"/>
              </a:rPr>
              <a:t>N=2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1800000" y="5988242"/>
                <a:ext cx="1349344" cy="4047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988242"/>
                <a:ext cx="1349344" cy="404726"/>
              </a:xfrm>
              <a:prstGeom prst="rect">
                <a:avLst/>
              </a:prstGeom>
              <a:blipFill>
                <a:blip r:embed="rId10"/>
                <a:stretch>
                  <a:fillRect l="-1351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 animBg="1"/>
      <p:bldP spid="29" grpId="0"/>
      <p:bldP spid="30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halo nuclei</a:t>
            </a:r>
            <a:endParaRPr lang="en-US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2250"/>
            <a:ext cx="35020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76238" y="785813"/>
            <a:ext cx="3045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of </a:t>
            </a:r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altLang="de-D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765175"/>
            <a:ext cx="14319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67175" y="237013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distribution from </a:t>
            </a:r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endParaRPr lang="en-US" altLang="de-DE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Goldhaber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067175" y="3646488"/>
            <a:ext cx="4052888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distribution from </a:t>
            </a:r>
            <a:r>
              <a:rPr lang="en-US" altLang="de-DE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(</a:t>
            </a:r>
            <a:r>
              <a:rPr lang="en-US" alt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narrow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endParaRPr lang="en-US" altLang="de-DE" sz="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principle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411412" y="5583238"/>
            <a:ext cx="4752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wider distribution is similar to </a:t>
            </a:r>
            <a:r>
              <a:rPr lang="en-US" alt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Goldhaber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5364088" y="4537903"/>
            <a:ext cx="1349019" cy="619289"/>
            <a:chOff x="5796136" y="2647945"/>
            <a:chExt cx="1349019" cy="619289"/>
          </a:xfrm>
        </p:grpSpPr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5796136" y="3021013"/>
              <a:ext cx="91242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→ large</a:t>
              </a:r>
              <a:endParaRPr lang="en-US" alt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5868988" y="2984500"/>
              <a:ext cx="36036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6299200" y="2984500"/>
              <a:ext cx="360363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feld 46"/>
                <p:cNvSpPr txBox="1"/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≥ ℏ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066" y="2647945"/>
                  <a:ext cx="124708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373" r="-6373" b="-2391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2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Knockout typical result: </a:t>
            </a:r>
            <a:r>
              <a:rPr lang="en-US" baseline="30000" dirty="0" smtClean="0"/>
              <a:t>12</a:t>
            </a:r>
            <a:r>
              <a:rPr lang="en-US" dirty="0" smtClean="0"/>
              <a:t>Be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720000"/>
            <a:ext cx="6667500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many body to a few body problems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000"/>
            <a:ext cx="7620000" cy="450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6300000"/>
                <a:ext cx="17226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converge for </a:t>
                </a:r>
                <a14:m>
                  <m:oMath xmlns:m="http://schemas.openxmlformats.org/officeDocument/2006/math">
                    <m:r>
                      <a:rPr lang="de-DE" sz="1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de-DE" sz="1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≥20</m:t>
                    </m:r>
                  </m:oMath>
                </a14:m>
                <a:endParaRPr lang="en-US" sz="1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6300000"/>
                <a:ext cx="1722651" cy="246221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methods; comparing CDCC with </a:t>
            </a:r>
            <a:r>
              <a:rPr lang="en-US" dirty="0" err="1" smtClean="0"/>
              <a:t>Faddeev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720000"/>
            <a:ext cx="8393906" cy="53459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6300000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CDCC continuum discretized coupled channels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r>
              <a:rPr lang="en-US" dirty="0"/>
              <a:t> </a:t>
            </a:r>
            <a:r>
              <a:rPr lang="en-US" dirty="0" smtClean="0"/>
              <a:t>types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" y="1080000"/>
            <a:ext cx="8193405" cy="46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nuclear kinematics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6300000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CDCC continuum discretized coupled channels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" y="900000"/>
            <a:ext cx="8943499" cy="44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Reactions: tool to excite and probe nuclear states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43" y="580209"/>
            <a:ext cx="6237514" cy="462915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1763688" y="908720"/>
            <a:ext cx="3240360" cy="2592288"/>
            <a:chOff x="1763688" y="908720"/>
            <a:chExt cx="3240360" cy="2592288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1763688" y="3501008"/>
              <a:ext cx="2088232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>
            <a:xfrm flipV="1">
              <a:off x="1763688" y="908720"/>
              <a:ext cx="0" cy="2592288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>
              <a:off x="1763688" y="908720"/>
              <a:ext cx="324036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>
            <a:xfrm>
              <a:off x="5004048" y="908720"/>
              <a:ext cx="0" cy="129614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8"/>
          <p:cNvSpPr txBox="1"/>
          <p:nvPr/>
        </p:nvSpPr>
        <p:spPr>
          <a:xfrm>
            <a:off x="360000" y="6300000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Jonson, Phys. Report 389 (2004)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4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of direct reactions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764704"/>
            <a:ext cx="7267575" cy="33051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14998" y="4500000"/>
            <a:ext cx="431400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reactions with nuclei</a:t>
            </a:r>
          </a:p>
          <a:p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&amp; inelastic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Few-particle transfer (stripping, pick-up)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Knockout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reactions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0000"/>
            <a:ext cx="4924425" cy="18097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8000" y="720000"/>
            <a:ext cx="885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reactions are direct reactions which link entrance channel a, A and exit channel b, 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2000" y="3240000"/>
                <a:ext cx="7649402" cy="736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reactions: short time scale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−22</m:t>
                            </m:r>
                          </m:sup>
                        </m:s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≤∆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−20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related to transition amplitude / matrix element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3240000"/>
                <a:ext cx="7649402" cy="736677"/>
              </a:xfrm>
              <a:prstGeom prst="rect">
                <a:avLst/>
              </a:prstGeom>
              <a:blipFill>
                <a:blip r:embed="rId4"/>
                <a:stretch>
                  <a:fillRect l="-558" t="-4132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220000" y="1475492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nucleus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)B ←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nucleus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48000" y="216000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912000" y="1800000"/>
            <a:ext cx="0" cy="360000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092000" y="1800000"/>
            <a:ext cx="0" cy="360000"/>
          </a:xfrm>
          <a:prstGeom prst="straightConnector1">
            <a:avLst/>
          </a:prstGeom>
          <a:ln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092000" y="21600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ejectile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4663323"/>
            <a:ext cx="4404360" cy="1611154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37129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reactions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60001" y="900000"/>
            <a:ext cx="846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Q-value by measuring the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energy T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of the light particle T</a:t>
            </a:r>
            <a:r>
              <a:rPr lang="en-US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angle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611560" y="1620000"/>
                <a:ext cx="621747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0000"/>
                <a:ext cx="6217471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360000" y="2340000"/>
            <a:ext cx="746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from this the excitation energy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ejectile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missing mass technique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3060000"/>
            <a:ext cx="5036820" cy="26289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60000" y="2880000"/>
            <a:ext cx="356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done at 10-20 MeV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0000" y="3420000"/>
            <a:ext cx="356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magnetic spectrometer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0000" y="4140000"/>
            <a:ext cx="356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0000" y="4680000"/>
            <a:ext cx="356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extensively in the past with deuteron beams from tandem accelerators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60000" y="5580000"/>
            <a:ext cx="356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tritium beams for two-neutron transfer reactions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Q-value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+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→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+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0" y="720000"/>
            <a:ext cx="308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Q-value =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1191.83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13" y="1347265"/>
            <a:ext cx="6485573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transfer reactions – good kinematics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788892"/>
            <a:ext cx="4200525" cy="32194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90000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reactions in normal/forward kinematics (light beam on heavy target) is using a magnetic spectrometer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Momentum-analyze the reaction products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position at which the particles hit the focal plane → tell us how easily bent in the magnetic field gives the rigidity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(momentum/charge)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 excitation energy with two-body kinematics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do this with solid-state detectors e.g. silicon arrays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41793" y="4193108"/>
            <a:ext cx="320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spectrometer (formerly) at Munich. The edges of the pole pieces and the multiple correct the kinematic aberrations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Bildschirmpräsentation (4:3)</PresentationFormat>
  <Paragraphs>200</Paragraphs>
  <Slides>30</Slides>
  <Notes>30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Wingdings</vt:lpstr>
      <vt:lpstr>Larissa</vt:lpstr>
      <vt:lpstr>Equation</vt:lpstr>
      <vt:lpstr>Photo Editor Photo</vt:lpstr>
      <vt:lpstr>Outline: Transfer Reactions</vt:lpstr>
      <vt:lpstr>Why reactions?</vt:lpstr>
      <vt:lpstr>Reactions types</vt:lpstr>
      <vt:lpstr>Reactions: tool to excite and probe nuclear states</vt:lpstr>
      <vt:lpstr>Selectivity of direct reactions</vt:lpstr>
      <vt:lpstr>Transfer reactions</vt:lpstr>
      <vt:lpstr>Transfer reactions</vt:lpstr>
      <vt:lpstr>Q-value</vt:lpstr>
      <vt:lpstr>Measuring transfer reactions – good kinematics</vt:lpstr>
      <vt:lpstr>208Pb (d,p) 209Pb</vt:lpstr>
      <vt:lpstr>208Pb (d,p) 209Pb</vt:lpstr>
      <vt:lpstr>Transfer reactions: DWBA distorted wave Born approximation</vt:lpstr>
      <vt:lpstr>Angular distribution examples</vt:lpstr>
      <vt:lpstr>Angular distribution examples</vt:lpstr>
      <vt:lpstr>Probing occupation of levels</vt:lpstr>
      <vt:lpstr>Probing occupation of levels</vt:lpstr>
      <vt:lpstr>Intuitive view of spectroscopic factors</vt:lpstr>
      <vt:lpstr>Intuitive view of spectroscopic factors</vt:lpstr>
      <vt:lpstr>Theory of transfer reactions</vt:lpstr>
      <vt:lpstr>Theory of transfer reactions</vt:lpstr>
      <vt:lpstr>Calculations</vt:lpstr>
      <vt:lpstr>Faddeev Ansatz in Nuclear Reactions</vt:lpstr>
      <vt:lpstr>Radioactive beams</vt:lpstr>
      <vt:lpstr>Knockout reactions 11Li – neutron halo nucleus</vt:lpstr>
      <vt:lpstr>Measurement of the reaction cross section</vt:lpstr>
      <vt:lpstr>Discovery of halo nuclei</vt:lpstr>
      <vt:lpstr>Knockout typical result: 12Be</vt:lpstr>
      <vt:lpstr>Reducing the many body to a few body problems</vt:lpstr>
      <vt:lpstr>Reaction methods; comparing CDCC with Faddeev</vt:lpstr>
      <vt:lpstr>Appendix: nuclear kinematics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Wollersheim, Hans-Juergen Dr.</dc:creator>
  <cp:lastModifiedBy>Wollersheim, Hans-Juergen Dr.</cp:lastModifiedBy>
  <cp:revision>908</cp:revision>
  <dcterms:created xsi:type="dcterms:W3CDTF">2014-04-15T06:49:44Z</dcterms:created>
  <dcterms:modified xsi:type="dcterms:W3CDTF">2025-07-31T05:47:43Z</dcterms:modified>
</cp:coreProperties>
</file>