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a:srgbClr val="CC00CC"/>
    <a:srgbClr val="FFFFCC"/>
    <a:srgbClr val="008080"/>
    <a:srgbClr val="33CCFF"/>
    <a:srgbClr val="0099FF"/>
    <a:srgbClr val="FFFFFF"/>
    <a:srgbClr val="FF00FF"/>
    <a:srgbClr val="F6F0FA"/>
    <a:srgbClr val="F4EDF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51" autoAdjust="0"/>
    <p:restoredTop sz="94676" autoAdjust="0"/>
  </p:normalViewPr>
  <p:slideViewPr>
    <p:cSldViewPr>
      <p:cViewPr varScale="1">
        <p:scale>
          <a:sx n="68" d="100"/>
          <a:sy n="68" d="100"/>
        </p:scale>
        <p:origin x="1440"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BC1D409-5795-4758-804C-3EFBF1F2F8DD}" type="datetimeFigureOut">
              <a:rPr lang="en-US" smtClean="0"/>
              <a:t>11/19/2025</a:t>
            </a:fld>
            <a:endParaRPr lang="en-US"/>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6631E1E-48A7-4726-9E09-0242272EEA06}" type="slidenum">
              <a:rPr lang="en-US" smtClean="0"/>
              <a:t>‹Nr.›</a:t>
            </a:fld>
            <a:endParaRPr lang="en-US"/>
          </a:p>
        </p:txBody>
      </p:sp>
    </p:spTree>
    <p:extLst>
      <p:ext uri="{BB962C8B-B14F-4D97-AF65-F5344CB8AC3E}">
        <p14:creationId xmlns:p14="http://schemas.microsoft.com/office/powerpoint/2010/main" val="36001977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a:t>Titelmasterformat durch Klicken bearbeiten</a:t>
            </a:r>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Formatvorlage des Untertitelmasters durch Klicken bearbeiten</a:t>
            </a:r>
          </a:p>
        </p:txBody>
      </p:sp>
      <p:sp>
        <p:nvSpPr>
          <p:cNvPr id="4" name="Datumsplatzhalter 3"/>
          <p:cNvSpPr>
            <a:spLocks noGrp="1"/>
          </p:cNvSpPr>
          <p:nvPr>
            <p:ph type="dt" sz="half" idx="10"/>
          </p:nvPr>
        </p:nvSpPr>
        <p:spPr>
          <a:xfrm>
            <a:off x="457200" y="6356350"/>
            <a:ext cx="2133600" cy="365125"/>
          </a:xfrm>
          <a:prstGeom prst="rect">
            <a:avLst/>
          </a:prstGeom>
        </p:spPr>
        <p:txBody>
          <a:bodyPr/>
          <a:lstStyle/>
          <a:p>
            <a:fld id="{9EAB220E-2B84-4481-8D63-0EFD7D707A77}" type="datetimeFigureOut">
              <a:rPr lang="de-DE" smtClean="0"/>
              <a:t>19.11.2025</a:t>
            </a:fld>
            <a:endParaRPr lang="de-DE"/>
          </a:p>
        </p:txBody>
      </p:sp>
      <p:sp>
        <p:nvSpPr>
          <p:cNvPr id="5" name="Fußzeilenplatzhalter 4"/>
          <p:cNvSpPr>
            <a:spLocks noGrp="1"/>
          </p:cNvSpPr>
          <p:nvPr>
            <p:ph type="ftr" sz="quarter" idx="11"/>
          </p:nvPr>
        </p:nvSpPr>
        <p:spPr>
          <a:xfrm>
            <a:off x="3124200" y="6356350"/>
            <a:ext cx="2895600" cy="365125"/>
          </a:xfrm>
          <a:prstGeom prst="rect">
            <a:avLst/>
          </a:prstGeom>
        </p:spPr>
        <p:txBody>
          <a:bodyPr/>
          <a:lstStyle/>
          <a:p>
            <a:endParaRPr lang="de-DE"/>
          </a:p>
        </p:txBody>
      </p:sp>
      <p:sp>
        <p:nvSpPr>
          <p:cNvPr id="6" name="Foliennummernplatzhalter 5"/>
          <p:cNvSpPr>
            <a:spLocks noGrp="1"/>
          </p:cNvSpPr>
          <p:nvPr>
            <p:ph type="sldNum" sz="quarter" idx="12"/>
          </p:nvPr>
        </p:nvSpPr>
        <p:spPr>
          <a:xfrm>
            <a:off x="6553200" y="6356350"/>
            <a:ext cx="2133600" cy="365125"/>
          </a:xfrm>
          <a:prstGeom prst="rect">
            <a:avLst/>
          </a:prstGeom>
        </p:spPr>
        <p:txBody>
          <a:bodyPr/>
          <a:lstStyle/>
          <a:p>
            <a:fld id="{401EA6F7-4A48-4F19-8F51-489A6B6C8972}" type="slidenum">
              <a:rPr lang="de-DE" smtClean="0"/>
              <a:t>‹Nr.›</a:t>
            </a:fld>
            <a:endParaRPr lang="de-DE"/>
          </a:p>
        </p:txBody>
      </p:sp>
    </p:spTree>
    <p:extLst>
      <p:ext uri="{BB962C8B-B14F-4D97-AF65-F5344CB8AC3E}">
        <p14:creationId xmlns:p14="http://schemas.microsoft.com/office/powerpoint/2010/main" val="23207485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a:xfrm>
            <a:off x="457200" y="6356350"/>
            <a:ext cx="2133600" cy="365125"/>
          </a:xfrm>
          <a:prstGeom prst="rect">
            <a:avLst/>
          </a:prstGeom>
        </p:spPr>
        <p:txBody>
          <a:bodyPr/>
          <a:lstStyle/>
          <a:p>
            <a:fld id="{9EAB220E-2B84-4481-8D63-0EFD7D707A77}" type="datetimeFigureOut">
              <a:rPr lang="de-DE" smtClean="0"/>
              <a:t>19.11.2025</a:t>
            </a:fld>
            <a:endParaRPr lang="de-DE"/>
          </a:p>
        </p:txBody>
      </p:sp>
      <p:sp>
        <p:nvSpPr>
          <p:cNvPr id="5" name="Fußzeilenplatzhalter 4"/>
          <p:cNvSpPr>
            <a:spLocks noGrp="1"/>
          </p:cNvSpPr>
          <p:nvPr>
            <p:ph type="ftr" sz="quarter" idx="11"/>
          </p:nvPr>
        </p:nvSpPr>
        <p:spPr>
          <a:xfrm>
            <a:off x="3124200" y="6356350"/>
            <a:ext cx="2895600" cy="365125"/>
          </a:xfrm>
          <a:prstGeom prst="rect">
            <a:avLst/>
          </a:prstGeom>
        </p:spPr>
        <p:txBody>
          <a:bodyPr/>
          <a:lstStyle/>
          <a:p>
            <a:endParaRPr lang="de-DE"/>
          </a:p>
        </p:txBody>
      </p:sp>
      <p:sp>
        <p:nvSpPr>
          <p:cNvPr id="6" name="Foliennummernplatzhalter 5"/>
          <p:cNvSpPr>
            <a:spLocks noGrp="1"/>
          </p:cNvSpPr>
          <p:nvPr>
            <p:ph type="sldNum" sz="quarter" idx="12"/>
          </p:nvPr>
        </p:nvSpPr>
        <p:spPr>
          <a:xfrm>
            <a:off x="6553200" y="6356350"/>
            <a:ext cx="2133600" cy="365125"/>
          </a:xfrm>
          <a:prstGeom prst="rect">
            <a:avLst/>
          </a:prstGeom>
        </p:spPr>
        <p:txBody>
          <a:bodyPr/>
          <a:lstStyle/>
          <a:p>
            <a:fld id="{401EA6F7-4A48-4F19-8F51-489A6B6C8972}" type="slidenum">
              <a:rPr lang="de-DE" smtClean="0"/>
              <a:t>‹Nr.›</a:t>
            </a:fld>
            <a:endParaRPr lang="de-DE"/>
          </a:p>
        </p:txBody>
      </p:sp>
    </p:spTree>
    <p:extLst>
      <p:ext uri="{BB962C8B-B14F-4D97-AF65-F5344CB8AC3E}">
        <p14:creationId xmlns:p14="http://schemas.microsoft.com/office/powerpoint/2010/main" val="38494245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a:xfrm>
            <a:off x="457200" y="6356350"/>
            <a:ext cx="2133600" cy="365125"/>
          </a:xfrm>
          <a:prstGeom prst="rect">
            <a:avLst/>
          </a:prstGeom>
        </p:spPr>
        <p:txBody>
          <a:bodyPr/>
          <a:lstStyle/>
          <a:p>
            <a:fld id="{9EAB220E-2B84-4481-8D63-0EFD7D707A77}" type="datetimeFigureOut">
              <a:rPr lang="de-DE" smtClean="0"/>
              <a:t>19.11.2025</a:t>
            </a:fld>
            <a:endParaRPr lang="de-DE"/>
          </a:p>
        </p:txBody>
      </p:sp>
      <p:sp>
        <p:nvSpPr>
          <p:cNvPr id="5" name="Fußzeilenplatzhalter 4"/>
          <p:cNvSpPr>
            <a:spLocks noGrp="1"/>
          </p:cNvSpPr>
          <p:nvPr>
            <p:ph type="ftr" sz="quarter" idx="11"/>
          </p:nvPr>
        </p:nvSpPr>
        <p:spPr>
          <a:xfrm>
            <a:off x="3124200" y="6356350"/>
            <a:ext cx="2895600" cy="365125"/>
          </a:xfrm>
          <a:prstGeom prst="rect">
            <a:avLst/>
          </a:prstGeom>
        </p:spPr>
        <p:txBody>
          <a:bodyPr/>
          <a:lstStyle/>
          <a:p>
            <a:endParaRPr lang="de-DE"/>
          </a:p>
        </p:txBody>
      </p:sp>
      <p:sp>
        <p:nvSpPr>
          <p:cNvPr id="6" name="Foliennummernplatzhalter 5"/>
          <p:cNvSpPr>
            <a:spLocks noGrp="1"/>
          </p:cNvSpPr>
          <p:nvPr>
            <p:ph type="sldNum" sz="quarter" idx="12"/>
          </p:nvPr>
        </p:nvSpPr>
        <p:spPr>
          <a:xfrm>
            <a:off x="6553200" y="6356350"/>
            <a:ext cx="2133600" cy="365125"/>
          </a:xfrm>
          <a:prstGeom prst="rect">
            <a:avLst/>
          </a:prstGeom>
        </p:spPr>
        <p:txBody>
          <a:bodyPr/>
          <a:lstStyle/>
          <a:p>
            <a:fld id="{401EA6F7-4A48-4F19-8F51-489A6B6C8972}" type="slidenum">
              <a:rPr lang="de-DE" smtClean="0"/>
              <a:t>‹Nr.›</a:t>
            </a:fld>
            <a:endParaRPr lang="de-DE"/>
          </a:p>
        </p:txBody>
      </p:sp>
    </p:spTree>
    <p:extLst>
      <p:ext uri="{BB962C8B-B14F-4D97-AF65-F5344CB8AC3E}">
        <p14:creationId xmlns:p14="http://schemas.microsoft.com/office/powerpoint/2010/main" val="14658857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Titelmasterformat durch Klicken bearbeiten</a:t>
            </a:r>
          </a:p>
        </p:txBody>
      </p:sp>
      <p:sp>
        <p:nvSpPr>
          <p:cNvPr id="3" name="Inhaltsplatzhalter 2"/>
          <p:cNvSpPr>
            <a:spLocks noGrp="1"/>
          </p:cNvSpPr>
          <p:nvPr>
            <p:ph idx="1"/>
          </p:nvPr>
        </p:nvSpPr>
        <p:spPr/>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Tree>
    <p:extLst>
      <p:ext uri="{BB962C8B-B14F-4D97-AF65-F5344CB8AC3E}">
        <p14:creationId xmlns:p14="http://schemas.microsoft.com/office/powerpoint/2010/main" val="6626773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4" name="Datumsplatzhalter 3"/>
          <p:cNvSpPr>
            <a:spLocks noGrp="1"/>
          </p:cNvSpPr>
          <p:nvPr>
            <p:ph type="dt" sz="half" idx="10"/>
          </p:nvPr>
        </p:nvSpPr>
        <p:spPr>
          <a:xfrm>
            <a:off x="457200" y="6356350"/>
            <a:ext cx="2133600" cy="365125"/>
          </a:xfrm>
          <a:prstGeom prst="rect">
            <a:avLst/>
          </a:prstGeom>
        </p:spPr>
        <p:txBody>
          <a:bodyPr/>
          <a:lstStyle/>
          <a:p>
            <a:fld id="{9EAB220E-2B84-4481-8D63-0EFD7D707A77}" type="datetimeFigureOut">
              <a:rPr lang="de-DE" smtClean="0"/>
              <a:t>19.11.2025</a:t>
            </a:fld>
            <a:endParaRPr lang="de-DE"/>
          </a:p>
        </p:txBody>
      </p:sp>
      <p:sp>
        <p:nvSpPr>
          <p:cNvPr id="5" name="Fußzeilenplatzhalter 4"/>
          <p:cNvSpPr>
            <a:spLocks noGrp="1"/>
          </p:cNvSpPr>
          <p:nvPr>
            <p:ph type="ftr" sz="quarter" idx="11"/>
          </p:nvPr>
        </p:nvSpPr>
        <p:spPr>
          <a:xfrm>
            <a:off x="3124200" y="6356350"/>
            <a:ext cx="2895600" cy="365125"/>
          </a:xfrm>
          <a:prstGeom prst="rect">
            <a:avLst/>
          </a:prstGeom>
        </p:spPr>
        <p:txBody>
          <a:bodyPr/>
          <a:lstStyle/>
          <a:p>
            <a:endParaRPr lang="de-DE"/>
          </a:p>
        </p:txBody>
      </p:sp>
      <p:sp>
        <p:nvSpPr>
          <p:cNvPr id="6" name="Foliennummernplatzhalter 5"/>
          <p:cNvSpPr>
            <a:spLocks noGrp="1"/>
          </p:cNvSpPr>
          <p:nvPr>
            <p:ph type="sldNum" sz="quarter" idx="12"/>
          </p:nvPr>
        </p:nvSpPr>
        <p:spPr>
          <a:xfrm>
            <a:off x="6553200" y="6356350"/>
            <a:ext cx="2133600" cy="365125"/>
          </a:xfrm>
          <a:prstGeom prst="rect">
            <a:avLst/>
          </a:prstGeom>
        </p:spPr>
        <p:txBody>
          <a:bodyPr/>
          <a:lstStyle/>
          <a:p>
            <a:fld id="{401EA6F7-4A48-4F19-8F51-489A6B6C8972}" type="slidenum">
              <a:rPr lang="de-DE" smtClean="0"/>
              <a:t>‹Nr.›</a:t>
            </a:fld>
            <a:endParaRPr lang="de-DE"/>
          </a:p>
        </p:txBody>
      </p:sp>
    </p:spTree>
    <p:extLst>
      <p:ext uri="{BB962C8B-B14F-4D97-AF65-F5344CB8AC3E}">
        <p14:creationId xmlns:p14="http://schemas.microsoft.com/office/powerpoint/2010/main" val="13902558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p:cNvSpPr>
            <a:spLocks noGrp="1"/>
          </p:cNvSpPr>
          <p:nvPr>
            <p:ph type="dt" sz="half" idx="10"/>
          </p:nvPr>
        </p:nvSpPr>
        <p:spPr>
          <a:xfrm>
            <a:off x="457200" y="6356350"/>
            <a:ext cx="2133600" cy="365125"/>
          </a:xfrm>
          <a:prstGeom prst="rect">
            <a:avLst/>
          </a:prstGeom>
        </p:spPr>
        <p:txBody>
          <a:bodyPr/>
          <a:lstStyle/>
          <a:p>
            <a:fld id="{9EAB220E-2B84-4481-8D63-0EFD7D707A77}" type="datetimeFigureOut">
              <a:rPr lang="de-DE" smtClean="0"/>
              <a:t>19.11.2025</a:t>
            </a:fld>
            <a:endParaRPr lang="de-DE"/>
          </a:p>
        </p:txBody>
      </p:sp>
      <p:sp>
        <p:nvSpPr>
          <p:cNvPr id="6" name="Fußzeilenplatzhalter 5"/>
          <p:cNvSpPr>
            <a:spLocks noGrp="1"/>
          </p:cNvSpPr>
          <p:nvPr>
            <p:ph type="ftr" sz="quarter" idx="11"/>
          </p:nvPr>
        </p:nvSpPr>
        <p:spPr>
          <a:xfrm>
            <a:off x="3124200" y="6356350"/>
            <a:ext cx="2895600" cy="365125"/>
          </a:xfrm>
          <a:prstGeom prst="rect">
            <a:avLst/>
          </a:prstGeom>
        </p:spPr>
        <p:txBody>
          <a:bodyPr/>
          <a:lstStyle/>
          <a:p>
            <a:endParaRPr lang="de-DE"/>
          </a:p>
        </p:txBody>
      </p:sp>
      <p:sp>
        <p:nvSpPr>
          <p:cNvPr id="7" name="Foliennummernplatzhalter 6"/>
          <p:cNvSpPr>
            <a:spLocks noGrp="1"/>
          </p:cNvSpPr>
          <p:nvPr>
            <p:ph type="sldNum" sz="quarter" idx="12"/>
          </p:nvPr>
        </p:nvSpPr>
        <p:spPr>
          <a:xfrm>
            <a:off x="6553200" y="6356350"/>
            <a:ext cx="2133600" cy="365125"/>
          </a:xfrm>
          <a:prstGeom prst="rect">
            <a:avLst/>
          </a:prstGeom>
        </p:spPr>
        <p:txBody>
          <a:bodyPr/>
          <a:lstStyle/>
          <a:p>
            <a:fld id="{401EA6F7-4A48-4F19-8F51-489A6B6C8972}" type="slidenum">
              <a:rPr lang="de-DE" smtClean="0"/>
              <a:t>‹Nr.›</a:t>
            </a:fld>
            <a:endParaRPr lang="de-DE"/>
          </a:p>
        </p:txBody>
      </p:sp>
    </p:spTree>
    <p:extLst>
      <p:ext uri="{BB962C8B-B14F-4D97-AF65-F5344CB8AC3E}">
        <p14:creationId xmlns:p14="http://schemas.microsoft.com/office/powerpoint/2010/main" val="39660370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p:cNvSpPr>
            <a:spLocks noGrp="1"/>
          </p:cNvSpPr>
          <p:nvPr>
            <p:ph type="dt" sz="half" idx="10"/>
          </p:nvPr>
        </p:nvSpPr>
        <p:spPr>
          <a:xfrm>
            <a:off x="457200" y="6356350"/>
            <a:ext cx="2133600" cy="365125"/>
          </a:xfrm>
          <a:prstGeom prst="rect">
            <a:avLst/>
          </a:prstGeom>
        </p:spPr>
        <p:txBody>
          <a:bodyPr/>
          <a:lstStyle/>
          <a:p>
            <a:fld id="{9EAB220E-2B84-4481-8D63-0EFD7D707A77}" type="datetimeFigureOut">
              <a:rPr lang="de-DE" smtClean="0"/>
              <a:t>19.11.2025</a:t>
            </a:fld>
            <a:endParaRPr lang="de-DE"/>
          </a:p>
        </p:txBody>
      </p:sp>
      <p:sp>
        <p:nvSpPr>
          <p:cNvPr id="8" name="Fußzeilenplatzhalter 7"/>
          <p:cNvSpPr>
            <a:spLocks noGrp="1"/>
          </p:cNvSpPr>
          <p:nvPr>
            <p:ph type="ftr" sz="quarter" idx="11"/>
          </p:nvPr>
        </p:nvSpPr>
        <p:spPr>
          <a:xfrm>
            <a:off x="3124200" y="6356350"/>
            <a:ext cx="2895600" cy="365125"/>
          </a:xfrm>
          <a:prstGeom prst="rect">
            <a:avLst/>
          </a:prstGeom>
        </p:spPr>
        <p:txBody>
          <a:bodyPr/>
          <a:lstStyle/>
          <a:p>
            <a:endParaRPr lang="de-DE"/>
          </a:p>
        </p:txBody>
      </p:sp>
      <p:sp>
        <p:nvSpPr>
          <p:cNvPr id="9" name="Foliennummernplatzhalter 8"/>
          <p:cNvSpPr>
            <a:spLocks noGrp="1"/>
          </p:cNvSpPr>
          <p:nvPr>
            <p:ph type="sldNum" sz="quarter" idx="12"/>
          </p:nvPr>
        </p:nvSpPr>
        <p:spPr>
          <a:xfrm>
            <a:off x="6553200" y="6356350"/>
            <a:ext cx="2133600" cy="365125"/>
          </a:xfrm>
          <a:prstGeom prst="rect">
            <a:avLst/>
          </a:prstGeom>
        </p:spPr>
        <p:txBody>
          <a:bodyPr/>
          <a:lstStyle/>
          <a:p>
            <a:fld id="{401EA6F7-4A48-4F19-8F51-489A6B6C8972}" type="slidenum">
              <a:rPr lang="de-DE" smtClean="0"/>
              <a:t>‹Nr.›</a:t>
            </a:fld>
            <a:endParaRPr lang="de-DE"/>
          </a:p>
        </p:txBody>
      </p:sp>
    </p:spTree>
    <p:extLst>
      <p:ext uri="{BB962C8B-B14F-4D97-AF65-F5344CB8AC3E}">
        <p14:creationId xmlns:p14="http://schemas.microsoft.com/office/powerpoint/2010/main" val="35556711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Datumsplatzhalter 2"/>
          <p:cNvSpPr>
            <a:spLocks noGrp="1"/>
          </p:cNvSpPr>
          <p:nvPr>
            <p:ph type="dt" sz="half" idx="10"/>
          </p:nvPr>
        </p:nvSpPr>
        <p:spPr>
          <a:xfrm>
            <a:off x="457200" y="6356350"/>
            <a:ext cx="2133600" cy="365125"/>
          </a:xfrm>
          <a:prstGeom prst="rect">
            <a:avLst/>
          </a:prstGeom>
        </p:spPr>
        <p:txBody>
          <a:bodyPr/>
          <a:lstStyle/>
          <a:p>
            <a:fld id="{9EAB220E-2B84-4481-8D63-0EFD7D707A77}" type="datetimeFigureOut">
              <a:rPr lang="de-DE" smtClean="0"/>
              <a:t>19.11.2025</a:t>
            </a:fld>
            <a:endParaRPr lang="de-DE"/>
          </a:p>
        </p:txBody>
      </p:sp>
      <p:sp>
        <p:nvSpPr>
          <p:cNvPr id="4" name="Fußzeilenplatzhalter 3"/>
          <p:cNvSpPr>
            <a:spLocks noGrp="1"/>
          </p:cNvSpPr>
          <p:nvPr>
            <p:ph type="ftr" sz="quarter" idx="11"/>
          </p:nvPr>
        </p:nvSpPr>
        <p:spPr>
          <a:xfrm>
            <a:off x="3124200" y="6356350"/>
            <a:ext cx="2895600" cy="365125"/>
          </a:xfrm>
          <a:prstGeom prst="rect">
            <a:avLst/>
          </a:prstGeom>
        </p:spPr>
        <p:txBody>
          <a:bodyPr/>
          <a:lstStyle/>
          <a:p>
            <a:endParaRPr lang="de-DE"/>
          </a:p>
        </p:txBody>
      </p:sp>
      <p:sp>
        <p:nvSpPr>
          <p:cNvPr id="5" name="Foliennummernplatzhalter 4"/>
          <p:cNvSpPr>
            <a:spLocks noGrp="1"/>
          </p:cNvSpPr>
          <p:nvPr>
            <p:ph type="sldNum" sz="quarter" idx="12"/>
          </p:nvPr>
        </p:nvSpPr>
        <p:spPr>
          <a:xfrm>
            <a:off x="6553200" y="6356350"/>
            <a:ext cx="2133600" cy="365125"/>
          </a:xfrm>
          <a:prstGeom prst="rect">
            <a:avLst/>
          </a:prstGeom>
        </p:spPr>
        <p:txBody>
          <a:bodyPr/>
          <a:lstStyle/>
          <a:p>
            <a:fld id="{401EA6F7-4A48-4F19-8F51-489A6B6C8972}" type="slidenum">
              <a:rPr lang="de-DE" smtClean="0"/>
              <a:t>‹Nr.›</a:t>
            </a:fld>
            <a:endParaRPr lang="de-DE"/>
          </a:p>
        </p:txBody>
      </p:sp>
    </p:spTree>
    <p:extLst>
      <p:ext uri="{BB962C8B-B14F-4D97-AF65-F5344CB8AC3E}">
        <p14:creationId xmlns:p14="http://schemas.microsoft.com/office/powerpoint/2010/main" val="27579748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a:xfrm>
            <a:off x="457200" y="6356350"/>
            <a:ext cx="2133600" cy="365125"/>
          </a:xfrm>
          <a:prstGeom prst="rect">
            <a:avLst/>
          </a:prstGeom>
        </p:spPr>
        <p:txBody>
          <a:bodyPr/>
          <a:lstStyle/>
          <a:p>
            <a:fld id="{9EAB220E-2B84-4481-8D63-0EFD7D707A77}" type="datetimeFigureOut">
              <a:rPr lang="de-DE" smtClean="0"/>
              <a:t>19.11.2025</a:t>
            </a:fld>
            <a:endParaRPr lang="de-DE"/>
          </a:p>
        </p:txBody>
      </p:sp>
      <p:sp>
        <p:nvSpPr>
          <p:cNvPr id="3" name="Fußzeilenplatzhalter 2"/>
          <p:cNvSpPr>
            <a:spLocks noGrp="1"/>
          </p:cNvSpPr>
          <p:nvPr>
            <p:ph type="ftr" sz="quarter" idx="11"/>
          </p:nvPr>
        </p:nvSpPr>
        <p:spPr>
          <a:xfrm>
            <a:off x="3124200" y="6356350"/>
            <a:ext cx="2895600" cy="365125"/>
          </a:xfrm>
          <a:prstGeom prst="rect">
            <a:avLst/>
          </a:prstGeom>
        </p:spPr>
        <p:txBody>
          <a:bodyPr/>
          <a:lstStyle/>
          <a:p>
            <a:endParaRPr lang="de-DE"/>
          </a:p>
        </p:txBody>
      </p:sp>
      <p:sp>
        <p:nvSpPr>
          <p:cNvPr id="4" name="Foliennummernplatzhalter 3"/>
          <p:cNvSpPr>
            <a:spLocks noGrp="1"/>
          </p:cNvSpPr>
          <p:nvPr>
            <p:ph type="sldNum" sz="quarter" idx="12"/>
          </p:nvPr>
        </p:nvSpPr>
        <p:spPr>
          <a:xfrm>
            <a:off x="6553200" y="6356350"/>
            <a:ext cx="2133600" cy="365125"/>
          </a:xfrm>
          <a:prstGeom prst="rect">
            <a:avLst/>
          </a:prstGeom>
        </p:spPr>
        <p:txBody>
          <a:bodyPr/>
          <a:lstStyle/>
          <a:p>
            <a:fld id="{401EA6F7-4A48-4F19-8F51-489A6B6C8972}" type="slidenum">
              <a:rPr lang="de-DE" smtClean="0"/>
              <a:t>‹Nr.›</a:t>
            </a:fld>
            <a:endParaRPr lang="de-DE"/>
          </a:p>
        </p:txBody>
      </p:sp>
    </p:spTree>
    <p:extLst>
      <p:ext uri="{BB962C8B-B14F-4D97-AF65-F5344CB8AC3E}">
        <p14:creationId xmlns:p14="http://schemas.microsoft.com/office/powerpoint/2010/main" val="250713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4"/>
          <p:cNvSpPr>
            <a:spLocks noGrp="1"/>
          </p:cNvSpPr>
          <p:nvPr>
            <p:ph type="dt" sz="half" idx="10"/>
          </p:nvPr>
        </p:nvSpPr>
        <p:spPr>
          <a:xfrm>
            <a:off x="457200" y="6356350"/>
            <a:ext cx="2133600" cy="365125"/>
          </a:xfrm>
          <a:prstGeom prst="rect">
            <a:avLst/>
          </a:prstGeom>
        </p:spPr>
        <p:txBody>
          <a:bodyPr/>
          <a:lstStyle/>
          <a:p>
            <a:fld id="{9EAB220E-2B84-4481-8D63-0EFD7D707A77}" type="datetimeFigureOut">
              <a:rPr lang="de-DE" smtClean="0"/>
              <a:t>19.11.2025</a:t>
            </a:fld>
            <a:endParaRPr lang="de-DE"/>
          </a:p>
        </p:txBody>
      </p:sp>
      <p:sp>
        <p:nvSpPr>
          <p:cNvPr id="6" name="Fußzeilenplatzhalter 5"/>
          <p:cNvSpPr>
            <a:spLocks noGrp="1"/>
          </p:cNvSpPr>
          <p:nvPr>
            <p:ph type="ftr" sz="quarter" idx="11"/>
          </p:nvPr>
        </p:nvSpPr>
        <p:spPr>
          <a:xfrm>
            <a:off x="3124200" y="6356350"/>
            <a:ext cx="2895600" cy="365125"/>
          </a:xfrm>
          <a:prstGeom prst="rect">
            <a:avLst/>
          </a:prstGeom>
        </p:spPr>
        <p:txBody>
          <a:bodyPr/>
          <a:lstStyle/>
          <a:p>
            <a:endParaRPr lang="de-DE"/>
          </a:p>
        </p:txBody>
      </p:sp>
      <p:sp>
        <p:nvSpPr>
          <p:cNvPr id="7" name="Foliennummernplatzhalter 6"/>
          <p:cNvSpPr>
            <a:spLocks noGrp="1"/>
          </p:cNvSpPr>
          <p:nvPr>
            <p:ph type="sldNum" sz="quarter" idx="12"/>
          </p:nvPr>
        </p:nvSpPr>
        <p:spPr>
          <a:xfrm>
            <a:off x="6553200" y="6356350"/>
            <a:ext cx="2133600" cy="365125"/>
          </a:xfrm>
          <a:prstGeom prst="rect">
            <a:avLst/>
          </a:prstGeom>
        </p:spPr>
        <p:txBody>
          <a:bodyPr/>
          <a:lstStyle/>
          <a:p>
            <a:fld id="{401EA6F7-4A48-4F19-8F51-489A6B6C8972}" type="slidenum">
              <a:rPr lang="de-DE" smtClean="0"/>
              <a:t>‹Nr.›</a:t>
            </a:fld>
            <a:endParaRPr lang="de-DE"/>
          </a:p>
        </p:txBody>
      </p:sp>
    </p:spTree>
    <p:extLst>
      <p:ext uri="{BB962C8B-B14F-4D97-AF65-F5344CB8AC3E}">
        <p14:creationId xmlns:p14="http://schemas.microsoft.com/office/powerpoint/2010/main" val="1295166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4"/>
          <p:cNvSpPr>
            <a:spLocks noGrp="1"/>
          </p:cNvSpPr>
          <p:nvPr>
            <p:ph type="dt" sz="half" idx="10"/>
          </p:nvPr>
        </p:nvSpPr>
        <p:spPr>
          <a:xfrm>
            <a:off x="457200" y="6356350"/>
            <a:ext cx="2133600" cy="365125"/>
          </a:xfrm>
          <a:prstGeom prst="rect">
            <a:avLst/>
          </a:prstGeom>
        </p:spPr>
        <p:txBody>
          <a:bodyPr/>
          <a:lstStyle/>
          <a:p>
            <a:fld id="{9EAB220E-2B84-4481-8D63-0EFD7D707A77}" type="datetimeFigureOut">
              <a:rPr lang="de-DE" smtClean="0"/>
              <a:t>19.11.2025</a:t>
            </a:fld>
            <a:endParaRPr lang="de-DE"/>
          </a:p>
        </p:txBody>
      </p:sp>
      <p:sp>
        <p:nvSpPr>
          <p:cNvPr id="6" name="Fußzeilenplatzhalter 5"/>
          <p:cNvSpPr>
            <a:spLocks noGrp="1"/>
          </p:cNvSpPr>
          <p:nvPr>
            <p:ph type="ftr" sz="quarter" idx="11"/>
          </p:nvPr>
        </p:nvSpPr>
        <p:spPr>
          <a:xfrm>
            <a:off x="3124200" y="6356350"/>
            <a:ext cx="2895600" cy="365125"/>
          </a:xfrm>
          <a:prstGeom prst="rect">
            <a:avLst/>
          </a:prstGeom>
        </p:spPr>
        <p:txBody>
          <a:bodyPr/>
          <a:lstStyle/>
          <a:p>
            <a:endParaRPr lang="de-DE"/>
          </a:p>
        </p:txBody>
      </p:sp>
      <p:sp>
        <p:nvSpPr>
          <p:cNvPr id="7" name="Foliennummernplatzhalter 6"/>
          <p:cNvSpPr>
            <a:spLocks noGrp="1"/>
          </p:cNvSpPr>
          <p:nvPr>
            <p:ph type="sldNum" sz="quarter" idx="12"/>
          </p:nvPr>
        </p:nvSpPr>
        <p:spPr>
          <a:xfrm>
            <a:off x="6553200" y="6356350"/>
            <a:ext cx="2133600" cy="365125"/>
          </a:xfrm>
          <a:prstGeom prst="rect">
            <a:avLst/>
          </a:prstGeom>
        </p:spPr>
        <p:txBody>
          <a:bodyPr/>
          <a:lstStyle/>
          <a:p>
            <a:fld id="{401EA6F7-4A48-4F19-8F51-489A6B6C8972}" type="slidenum">
              <a:rPr lang="de-DE" smtClean="0"/>
              <a:t>‹Nr.›</a:t>
            </a:fld>
            <a:endParaRPr lang="de-DE"/>
          </a:p>
        </p:txBody>
      </p:sp>
    </p:spTree>
    <p:extLst>
      <p:ext uri="{BB962C8B-B14F-4D97-AF65-F5344CB8AC3E}">
        <p14:creationId xmlns:p14="http://schemas.microsoft.com/office/powerpoint/2010/main" val="10924099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0" y="0"/>
            <a:ext cx="9144000" cy="554400"/>
          </a:xfrm>
          <a:prstGeom prst="rect">
            <a:avLst/>
          </a:prstGeom>
          <a:solidFill>
            <a:srgbClr val="0066FF"/>
          </a:solidFill>
        </p:spPr>
        <p:txBody>
          <a:bodyPr vert="horz" lIns="91440" tIns="45720" rIns="91440" bIns="45720" rtlCol="0" anchor="ctr">
            <a:normAutofit/>
          </a:bodyPr>
          <a:lstStyle/>
          <a:p>
            <a:r>
              <a:rPr lang="de-DE" dirty="0"/>
              <a:t>Titelmasterformat durch Klicken bearbeiten</a:t>
            </a:r>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pic>
        <p:nvPicPr>
          <p:cNvPr id="7" name="Picture 4" descr="GSI-logo"/>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8458200" y="6578600"/>
            <a:ext cx="650875" cy="217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Line 5"/>
          <p:cNvSpPr>
            <a:spLocks noChangeShapeType="1"/>
          </p:cNvSpPr>
          <p:nvPr userDrawn="1"/>
        </p:nvSpPr>
        <p:spPr bwMode="auto">
          <a:xfrm>
            <a:off x="0" y="6553200"/>
            <a:ext cx="9144000" cy="0"/>
          </a:xfrm>
          <a:prstGeom prst="line">
            <a:avLst/>
          </a:prstGeom>
          <a:noFill/>
          <a:ln w="190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de-DE" dirty="0"/>
          </a:p>
        </p:txBody>
      </p:sp>
      <p:sp>
        <p:nvSpPr>
          <p:cNvPr id="9" name="Rectangle 7"/>
          <p:cNvSpPr>
            <a:spLocks noChangeArrowheads="1"/>
          </p:cNvSpPr>
          <p:nvPr userDrawn="1"/>
        </p:nvSpPr>
        <p:spPr bwMode="auto">
          <a:xfrm>
            <a:off x="4763" y="6589713"/>
            <a:ext cx="9139237" cy="268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defRPr/>
            </a:pPr>
            <a:r>
              <a:rPr lang="de-DE" altLang="de-DE" sz="1000" dirty="0">
                <a:solidFill>
                  <a:srgbClr val="000000"/>
                </a:solidFill>
                <a:cs typeface="Arial" charset="0"/>
              </a:rPr>
              <a:t>Hans-Jürgen Wollersheim </a:t>
            </a:r>
            <a:r>
              <a:rPr lang="de-DE" altLang="de-DE" sz="1000" baseline="0" dirty="0">
                <a:solidFill>
                  <a:srgbClr val="000000"/>
                </a:solidFill>
                <a:cs typeface="Arial" charset="0"/>
              </a:rPr>
              <a:t> - </a:t>
            </a:r>
            <a:r>
              <a:rPr lang="de-DE" altLang="de-DE" sz="1000" dirty="0">
                <a:solidFill>
                  <a:srgbClr val="000000"/>
                </a:solidFill>
                <a:cs typeface="Arial" charset="0"/>
              </a:rPr>
              <a:t>2025</a:t>
            </a:r>
            <a:endParaRPr lang="en-US" altLang="de-DE" sz="1000" dirty="0">
              <a:solidFill>
                <a:srgbClr val="000000"/>
              </a:solidFill>
              <a:cs typeface="Arial" charset="0"/>
            </a:endParaRPr>
          </a:p>
        </p:txBody>
      </p:sp>
    </p:spTree>
    <p:extLst>
      <p:ext uri="{BB962C8B-B14F-4D97-AF65-F5344CB8AC3E}">
        <p14:creationId xmlns:p14="http://schemas.microsoft.com/office/powerpoint/2010/main" val="38060774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2400" kern="1200">
          <a:solidFill>
            <a:srgbClr val="FFC000"/>
          </a:solidFill>
          <a:latin typeface="Times New Roman" panose="02020603050405020304" pitchFamily="18" charset="0"/>
          <a:ea typeface="+mj-ea"/>
          <a:cs typeface="Times New Roman" panose="02020603050405020304" pitchFamily="18" charset="0"/>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4.gif"/><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5.gif"/><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6.gif"/><Relationship Id="rId2" Type="http://schemas.openxmlformats.org/officeDocument/2006/relationships/image" Target="../media/image20.png"/><Relationship Id="rId1" Type="http://schemas.openxmlformats.org/officeDocument/2006/relationships/slideLayout" Target="../slideLayouts/slideLayout2.xml"/><Relationship Id="rId4" Type="http://schemas.openxmlformats.org/officeDocument/2006/relationships/image" Target="../media/image22.png"/></Relationships>
</file>

<file path=ppt/slides/_rels/slide13.xml.rels><?xml version="1.0" encoding="UTF-8" standalone="yes"?>
<Relationships xmlns="http://schemas.openxmlformats.org/package/2006/relationships"><Relationship Id="rId3" Type="http://schemas.openxmlformats.org/officeDocument/2006/relationships/image" Target="../media/image17.gif"/><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8.gif"/><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0.gif"/><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1.gif"/><Relationship Id="rId2" Type="http://schemas.openxmlformats.org/officeDocument/2006/relationships/image" Target="../media/image13.png"/><Relationship Id="rId1" Type="http://schemas.openxmlformats.org/officeDocument/2006/relationships/slideLayout" Target="../slideLayouts/slideLayout2.xml"/><Relationship Id="rId4" Type="http://schemas.openxmlformats.org/officeDocument/2006/relationships/image" Target="../media/image12.gif"/></Relationships>
</file>

<file path=ppt/slides/_rels/slide9.xml.rels><?xml version="1.0" encoding="UTF-8" standalone="yes"?>
<Relationships xmlns="http://schemas.openxmlformats.org/package/2006/relationships"><Relationship Id="rId3" Type="http://schemas.openxmlformats.org/officeDocument/2006/relationships/image" Target="../media/image13.gif"/><Relationship Id="rId2" Type="http://schemas.openxmlformats.org/officeDocument/2006/relationships/image" Target="../media/image1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a:t>Feynman diagrams</a:t>
            </a:r>
          </a:p>
        </p:txBody>
      </p:sp>
      <mc:AlternateContent xmlns:mc="http://schemas.openxmlformats.org/markup-compatibility/2006" xmlns:a14="http://schemas.microsoft.com/office/drawing/2010/main">
        <mc:Choice Requires="a14">
          <p:sp>
            <p:nvSpPr>
              <p:cNvPr id="9" name="Textfeld 8"/>
              <p:cNvSpPr txBox="1"/>
              <p:nvPr/>
            </p:nvSpPr>
            <p:spPr>
              <a:xfrm>
                <a:off x="540000" y="720000"/>
                <a:ext cx="8136456" cy="1200329"/>
              </a:xfrm>
              <a:prstGeom prst="rect">
                <a:avLst/>
              </a:prstGeom>
              <a:noFill/>
            </p:spPr>
            <p:txBody>
              <a:bodyPr wrap="square" rtlCol="0">
                <a:spAutoFit/>
              </a:bodyPr>
              <a:lstStyle/>
              <a:p>
                <a:r>
                  <a:rPr lang="en-US" b="1" dirty="0"/>
                  <a:t>1.</a:t>
                </a:r>
                <a:r>
                  <a:rPr lang="en-US" dirty="0"/>
                  <a:t> In this case a neutron decays to a proton, an electron and an anti-neutrino via the weak interaction. </a:t>
                </a:r>
                <a14:m>
                  <m:oMath xmlns:m="http://schemas.openxmlformats.org/officeDocument/2006/math">
                    <m:r>
                      <a:rPr lang="de-DE" b="0" i="1" smtClean="0">
                        <a:solidFill>
                          <a:srgbClr val="0000CC"/>
                        </a:solidFill>
                        <a:latin typeface="Cambria Math"/>
                      </a:rPr>
                      <m:t>𝑛</m:t>
                    </m:r>
                    <m:d>
                      <m:dPr>
                        <m:ctrlPr>
                          <a:rPr lang="de-DE" b="0" i="1" smtClean="0">
                            <a:solidFill>
                              <a:srgbClr val="0000CC"/>
                            </a:solidFill>
                            <a:latin typeface="Cambria Math" panose="02040503050406030204" pitchFamily="18" charset="0"/>
                          </a:rPr>
                        </m:ctrlPr>
                      </m:dPr>
                      <m:e>
                        <m:r>
                          <a:rPr lang="de-DE" b="0" i="1" smtClean="0">
                            <a:solidFill>
                              <a:srgbClr val="0000CC"/>
                            </a:solidFill>
                            <a:latin typeface="Cambria Math"/>
                          </a:rPr>
                          <m:t>𝑢𝑑𝑑</m:t>
                        </m:r>
                      </m:e>
                    </m:d>
                    <m:r>
                      <a:rPr lang="de-DE" b="0" i="1" smtClean="0">
                        <a:solidFill>
                          <a:srgbClr val="0000CC"/>
                        </a:solidFill>
                        <a:latin typeface="Cambria Math"/>
                        <a:ea typeface="Cambria Math"/>
                      </a:rPr>
                      <m:t>→</m:t>
                    </m:r>
                    <m:r>
                      <a:rPr lang="de-DE" b="0" i="1" smtClean="0">
                        <a:solidFill>
                          <a:srgbClr val="0000CC"/>
                        </a:solidFill>
                        <a:latin typeface="Cambria Math"/>
                        <a:ea typeface="Cambria Math"/>
                      </a:rPr>
                      <m:t>𝑝</m:t>
                    </m:r>
                    <m:d>
                      <m:dPr>
                        <m:ctrlPr>
                          <a:rPr lang="de-DE" b="0" i="1" smtClean="0">
                            <a:solidFill>
                              <a:srgbClr val="0000CC"/>
                            </a:solidFill>
                            <a:latin typeface="Cambria Math" panose="02040503050406030204" pitchFamily="18" charset="0"/>
                            <a:ea typeface="Cambria Math"/>
                          </a:rPr>
                        </m:ctrlPr>
                      </m:dPr>
                      <m:e>
                        <m:r>
                          <a:rPr lang="de-DE" b="0" i="1" smtClean="0">
                            <a:solidFill>
                              <a:srgbClr val="0000CC"/>
                            </a:solidFill>
                            <a:latin typeface="Cambria Math"/>
                            <a:ea typeface="Cambria Math"/>
                          </a:rPr>
                          <m:t>𝑢𝑢𝑑</m:t>
                        </m:r>
                      </m:e>
                    </m:d>
                    <m:r>
                      <a:rPr lang="de-DE" b="0" i="1" smtClean="0">
                        <a:solidFill>
                          <a:srgbClr val="0000CC"/>
                        </a:solidFill>
                        <a:latin typeface="Cambria Math"/>
                        <a:ea typeface="Cambria Math"/>
                      </a:rPr>
                      <m:t>+</m:t>
                    </m:r>
                    <m:sSup>
                      <m:sSupPr>
                        <m:ctrlPr>
                          <a:rPr lang="de-DE" b="0" i="1" smtClean="0">
                            <a:solidFill>
                              <a:srgbClr val="0000CC"/>
                            </a:solidFill>
                            <a:latin typeface="Cambria Math" panose="02040503050406030204" pitchFamily="18" charset="0"/>
                            <a:ea typeface="Cambria Math"/>
                          </a:rPr>
                        </m:ctrlPr>
                      </m:sSupPr>
                      <m:e>
                        <m:r>
                          <a:rPr lang="de-DE" b="0" i="1" smtClean="0">
                            <a:solidFill>
                              <a:srgbClr val="0000CC"/>
                            </a:solidFill>
                            <a:latin typeface="Cambria Math"/>
                            <a:ea typeface="Cambria Math"/>
                          </a:rPr>
                          <m:t>𝑒</m:t>
                        </m:r>
                      </m:e>
                      <m:sup>
                        <m:r>
                          <a:rPr lang="de-DE" b="0" i="1" smtClean="0">
                            <a:solidFill>
                              <a:srgbClr val="0000CC"/>
                            </a:solidFill>
                            <a:latin typeface="Cambria Math"/>
                            <a:ea typeface="Cambria Math"/>
                          </a:rPr>
                          <m:t>−</m:t>
                        </m:r>
                      </m:sup>
                    </m:sSup>
                    <m:r>
                      <a:rPr lang="de-DE" b="0" i="1" smtClean="0">
                        <a:solidFill>
                          <a:srgbClr val="0000CC"/>
                        </a:solidFill>
                        <a:latin typeface="Cambria Math"/>
                        <a:ea typeface="Cambria Math"/>
                      </a:rPr>
                      <m:t>+</m:t>
                    </m:r>
                    <m:acc>
                      <m:accPr>
                        <m:chr m:val="̅"/>
                        <m:ctrlPr>
                          <a:rPr lang="de-DE" b="0" i="1" smtClean="0">
                            <a:solidFill>
                              <a:srgbClr val="0000CC"/>
                            </a:solidFill>
                            <a:latin typeface="Cambria Math" panose="02040503050406030204" pitchFamily="18" charset="0"/>
                            <a:ea typeface="Cambria Math"/>
                          </a:rPr>
                        </m:ctrlPr>
                      </m:accPr>
                      <m:e>
                        <m:sSub>
                          <m:sSubPr>
                            <m:ctrlPr>
                              <a:rPr lang="de-DE" b="0" i="1" smtClean="0">
                                <a:solidFill>
                                  <a:srgbClr val="0000CC"/>
                                </a:solidFill>
                                <a:latin typeface="Cambria Math" panose="02040503050406030204" pitchFamily="18" charset="0"/>
                                <a:ea typeface="Cambria Math"/>
                              </a:rPr>
                            </m:ctrlPr>
                          </m:sSubPr>
                          <m:e>
                            <m:r>
                              <a:rPr lang="de-DE" b="0" i="1" smtClean="0">
                                <a:solidFill>
                                  <a:srgbClr val="0000CC"/>
                                </a:solidFill>
                                <a:latin typeface="Cambria Math"/>
                                <a:ea typeface="Cambria Math"/>
                              </a:rPr>
                              <m:t>𝜈</m:t>
                            </m:r>
                          </m:e>
                          <m:sub>
                            <m:r>
                              <a:rPr lang="de-DE" b="0" i="1" smtClean="0">
                                <a:solidFill>
                                  <a:srgbClr val="0000CC"/>
                                </a:solidFill>
                                <a:latin typeface="Cambria Math"/>
                                <a:ea typeface="Cambria Math"/>
                              </a:rPr>
                              <m:t>𝑒</m:t>
                            </m:r>
                          </m:sub>
                        </m:sSub>
                      </m:e>
                    </m:acc>
                  </m:oMath>
                </a14:m>
                <a:endParaRPr lang="en-US" dirty="0"/>
              </a:p>
              <a:p>
                <a:r>
                  <a:rPr lang="en-US" dirty="0"/>
                  <a:t>The quark analysis shows: </a:t>
                </a:r>
                <a14:m>
                  <m:oMath xmlns:m="http://schemas.openxmlformats.org/officeDocument/2006/math">
                    <m:r>
                      <a:rPr lang="de-DE" b="0" i="1" smtClean="0">
                        <a:solidFill>
                          <a:srgbClr val="0000CC"/>
                        </a:solidFill>
                        <a:latin typeface="Cambria Math"/>
                      </a:rPr>
                      <m:t>𝑑</m:t>
                    </m:r>
                    <m:r>
                      <a:rPr lang="de-DE" b="0" i="1" smtClean="0">
                        <a:solidFill>
                          <a:srgbClr val="0000CC"/>
                        </a:solidFill>
                        <a:latin typeface="Cambria Math"/>
                        <a:ea typeface="Cambria Math"/>
                      </a:rPr>
                      <m:t>→</m:t>
                    </m:r>
                    <m:r>
                      <a:rPr lang="de-DE" b="0" i="1" smtClean="0">
                        <a:solidFill>
                          <a:srgbClr val="0000CC"/>
                        </a:solidFill>
                        <a:latin typeface="Cambria Math"/>
                        <a:ea typeface="Cambria Math"/>
                      </a:rPr>
                      <m:t>𝑢</m:t>
                    </m:r>
                  </m:oMath>
                </a14:m>
                <a:r>
                  <a:rPr lang="en-US" dirty="0">
                    <a:solidFill>
                      <a:srgbClr val="0000CC"/>
                    </a:solidFill>
                  </a:rPr>
                  <a:t> </a:t>
                </a:r>
                <a:r>
                  <a:rPr lang="en-US" dirty="0"/>
                  <a:t>with the creation of an electron and an anti-neutrino. The corresponding Feynman diagram will be:</a:t>
                </a:r>
              </a:p>
            </p:txBody>
          </p:sp>
        </mc:Choice>
        <mc:Fallback xmlns="">
          <p:sp>
            <p:nvSpPr>
              <p:cNvPr id="9" name="Textfeld 8"/>
              <p:cNvSpPr txBox="1">
                <a:spLocks noRot="1" noChangeAspect="1" noMove="1" noResize="1" noEditPoints="1" noAdjustHandles="1" noChangeArrowheads="1" noChangeShapeType="1" noTextEdit="1"/>
              </p:cNvSpPr>
              <p:nvPr/>
            </p:nvSpPr>
            <p:spPr>
              <a:xfrm>
                <a:off x="540000" y="720000"/>
                <a:ext cx="8136456" cy="1200329"/>
              </a:xfrm>
              <a:prstGeom prst="rect">
                <a:avLst/>
              </a:prstGeom>
              <a:blipFill rotWithShape="1">
                <a:blip r:embed="rId2"/>
                <a:stretch>
                  <a:fillRect l="-675" t="-2538" r="-1124" b="-7107"/>
                </a:stretch>
              </a:blipFill>
            </p:spPr>
            <p:txBody>
              <a:bodyPr/>
              <a:lstStyle/>
              <a:p>
                <a:r>
                  <a:rPr lang="en-US">
                    <a:noFill/>
                  </a:rPr>
                  <a:t> </a:t>
                </a:r>
              </a:p>
            </p:txBody>
          </p:sp>
        </mc:Fallback>
      </mc:AlternateContent>
      <p:pic>
        <p:nvPicPr>
          <p:cNvPr id="19" name="Picture 2" descr="http://hst-archive.web.cern.ch/archiv/HST2002/feynman/exampl2.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00000" y="2160000"/>
            <a:ext cx="4414838" cy="22717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243011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a:t>Feynman diagrams</a:t>
            </a:r>
          </a:p>
        </p:txBody>
      </p:sp>
      <mc:AlternateContent xmlns:mc="http://schemas.openxmlformats.org/markup-compatibility/2006" xmlns:a14="http://schemas.microsoft.com/office/drawing/2010/main">
        <mc:Choice Requires="a14">
          <p:sp>
            <p:nvSpPr>
              <p:cNvPr id="9" name="Textfeld 8"/>
              <p:cNvSpPr txBox="1"/>
              <p:nvPr/>
            </p:nvSpPr>
            <p:spPr>
              <a:xfrm>
                <a:off x="540000" y="720000"/>
                <a:ext cx="8136456" cy="646331"/>
              </a:xfrm>
              <a:prstGeom prst="rect">
                <a:avLst/>
              </a:prstGeom>
              <a:noFill/>
            </p:spPr>
            <p:txBody>
              <a:bodyPr wrap="square" rtlCol="0">
                <a:spAutoFit/>
              </a:bodyPr>
              <a:lstStyle/>
              <a:p>
                <a:r>
                  <a:rPr lang="en-US" b="1" dirty="0"/>
                  <a:t>10.</a:t>
                </a:r>
                <a:r>
                  <a:rPr lang="en-US" dirty="0"/>
                  <a:t> In this case </a:t>
                </a:r>
                <a14:m>
                  <m:oMath xmlns:m="http://schemas.openxmlformats.org/officeDocument/2006/math">
                    <m:sSup>
                      <m:sSupPr>
                        <m:ctrlPr>
                          <a:rPr lang="en-US" i="1" smtClean="0">
                            <a:solidFill>
                              <a:srgbClr val="0000CC"/>
                            </a:solidFill>
                            <a:latin typeface="Cambria Math" panose="02040503050406030204" pitchFamily="18" charset="0"/>
                          </a:rPr>
                        </m:ctrlPr>
                      </m:sSupPr>
                      <m:e>
                        <m:r>
                          <m:rPr>
                            <m:sty m:val="p"/>
                          </m:rPr>
                          <a:rPr lang="el-GR" i="1" smtClean="0">
                            <a:solidFill>
                              <a:srgbClr val="0000CC"/>
                            </a:solidFill>
                            <a:latin typeface="Cambria Math"/>
                            <a:ea typeface="Cambria Math"/>
                          </a:rPr>
                          <m:t>Σ</m:t>
                        </m:r>
                      </m:e>
                      <m:sup>
                        <m:r>
                          <a:rPr lang="de-DE" b="0" i="1" smtClean="0">
                            <a:solidFill>
                              <a:srgbClr val="0000CC"/>
                            </a:solidFill>
                            <a:latin typeface="Cambria Math"/>
                          </a:rPr>
                          <m:t>0</m:t>
                        </m:r>
                      </m:sup>
                    </m:sSup>
                    <m:r>
                      <a:rPr lang="en-US" i="1" smtClean="0">
                        <a:solidFill>
                          <a:srgbClr val="0000CC"/>
                        </a:solidFill>
                        <a:latin typeface="Cambria Math"/>
                        <a:ea typeface="Cambria Math"/>
                      </a:rPr>
                      <m:t>→</m:t>
                    </m:r>
                    <m:sSup>
                      <m:sSupPr>
                        <m:ctrlPr>
                          <a:rPr lang="en-US" i="1" smtClean="0">
                            <a:solidFill>
                              <a:srgbClr val="0000CC"/>
                            </a:solidFill>
                            <a:latin typeface="Cambria Math" panose="02040503050406030204" pitchFamily="18" charset="0"/>
                            <a:ea typeface="Cambria Math"/>
                          </a:rPr>
                        </m:ctrlPr>
                      </m:sSupPr>
                      <m:e>
                        <m:r>
                          <m:rPr>
                            <m:sty m:val="p"/>
                          </m:rPr>
                          <a:rPr lang="el-GR" i="1" smtClean="0">
                            <a:solidFill>
                              <a:srgbClr val="0000CC"/>
                            </a:solidFill>
                            <a:latin typeface="Cambria Math"/>
                            <a:ea typeface="Cambria Math"/>
                          </a:rPr>
                          <m:t>Λ</m:t>
                        </m:r>
                      </m:e>
                      <m:sup>
                        <m:r>
                          <a:rPr lang="de-DE" b="0" i="1" smtClean="0">
                            <a:solidFill>
                              <a:srgbClr val="0000CC"/>
                            </a:solidFill>
                            <a:latin typeface="Cambria Math"/>
                            <a:ea typeface="Cambria Math"/>
                          </a:rPr>
                          <m:t>0</m:t>
                        </m:r>
                      </m:sup>
                    </m:sSup>
                    <m:r>
                      <a:rPr lang="de-DE" b="0" i="1" smtClean="0">
                        <a:solidFill>
                          <a:srgbClr val="0000CC"/>
                        </a:solidFill>
                        <a:latin typeface="Cambria Math"/>
                        <a:ea typeface="Cambria Math"/>
                      </a:rPr>
                      <m:t>+</m:t>
                    </m:r>
                    <m:r>
                      <a:rPr lang="de-DE" b="0" i="1" smtClean="0">
                        <a:solidFill>
                          <a:srgbClr val="0000CC"/>
                        </a:solidFill>
                        <a:latin typeface="Cambria Math"/>
                        <a:ea typeface="Cambria Math"/>
                      </a:rPr>
                      <m:t>𝛾</m:t>
                    </m:r>
                  </m:oMath>
                </a14:m>
                <a:r>
                  <a:rPr lang="en-US" dirty="0">
                    <a:solidFill>
                      <a:srgbClr val="0000CC"/>
                    </a:solidFill>
                  </a:rPr>
                  <a:t> </a:t>
                </a:r>
                <a:r>
                  <a:rPr lang="en-US" dirty="0"/>
                  <a:t>one of the quarks in the sigma-zero emits a photon. It is a simple electromagnetic vertex.</a:t>
                </a:r>
                <a:endParaRPr lang="en-US" baseline="30000" dirty="0">
                  <a:solidFill>
                    <a:srgbClr val="0000CC"/>
                  </a:solidFill>
                </a:endParaRPr>
              </a:p>
            </p:txBody>
          </p:sp>
        </mc:Choice>
        <mc:Fallback xmlns="">
          <p:sp>
            <p:nvSpPr>
              <p:cNvPr id="9" name="Textfeld 8"/>
              <p:cNvSpPr txBox="1">
                <a:spLocks noRot="1" noChangeAspect="1" noMove="1" noResize="1" noEditPoints="1" noAdjustHandles="1" noChangeArrowheads="1" noChangeShapeType="1" noTextEdit="1"/>
              </p:cNvSpPr>
              <p:nvPr/>
            </p:nvSpPr>
            <p:spPr>
              <a:xfrm>
                <a:off x="540000" y="720000"/>
                <a:ext cx="8136456" cy="646331"/>
              </a:xfrm>
              <a:prstGeom prst="rect">
                <a:avLst/>
              </a:prstGeom>
              <a:blipFill rotWithShape="1">
                <a:blip r:embed="rId2"/>
                <a:stretch>
                  <a:fillRect l="-675" t="-4717" r="-1124" b="-14151"/>
                </a:stretch>
              </a:blipFill>
            </p:spPr>
            <p:txBody>
              <a:bodyPr/>
              <a:lstStyle/>
              <a:p>
                <a:r>
                  <a:rPr lang="en-US">
                    <a:noFill/>
                  </a:rPr>
                  <a:t> </a:t>
                </a:r>
              </a:p>
            </p:txBody>
          </p:sp>
        </mc:Fallback>
      </mc:AlternateContent>
      <p:sp>
        <p:nvSpPr>
          <p:cNvPr id="3" name="AutoShape 2" descr="http://hst-archive.web.cern.ch/archiv/HST2002/feynman/Two%20el2.gif"/>
          <p:cNvSpPr>
            <a:spLocks noChangeAspect="1" noChangeArrowheads="1"/>
          </p:cNvSpPr>
          <p:nvPr/>
        </p:nvSpPr>
        <p:spPr bwMode="auto">
          <a:xfrm>
            <a:off x="63500" y="-136525"/>
            <a:ext cx="1600200" cy="173355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 name="AutoShape 4" descr="http://hst-archive.web.cern.ch/archiv/HST2002/feynman/Two%20el2.gif"/>
          <p:cNvSpPr>
            <a:spLocks noChangeAspect="1" noChangeArrowheads="1"/>
          </p:cNvSpPr>
          <p:nvPr/>
        </p:nvSpPr>
        <p:spPr bwMode="auto">
          <a:xfrm>
            <a:off x="215900" y="15875"/>
            <a:ext cx="1600200" cy="173355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3074" name="Picture 2" descr="http://hst-archive.web.cern.ch/archiv/HST2002/feynman/exampl22.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00000" y="1620000"/>
            <a:ext cx="3086100" cy="15573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660768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a:t>Feynman diagrams</a:t>
            </a:r>
          </a:p>
        </p:txBody>
      </p:sp>
      <mc:AlternateContent xmlns:mc="http://schemas.openxmlformats.org/markup-compatibility/2006" xmlns:a14="http://schemas.microsoft.com/office/drawing/2010/main">
        <mc:Choice Requires="a14">
          <p:sp>
            <p:nvSpPr>
              <p:cNvPr id="9" name="Textfeld 8"/>
              <p:cNvSpPr txBox="1"/>
              <p:nvPr/>
            </p:nvSpPr>
            <p:spPr>
              <a:xfrm>
                <a:off x="540000" y="720000"/>
                <a:ext cx="8136456" cy="646331"/>
              </a:xfrm>
              <a:prstGeom prst="rect">
                <a:avLst/>
              </a:prstGeom>
              <a:noFill/>
            </p:spPr>
            <p:txBody>
              <a:bodyPr wrap="square" rtlCol="0">
                <a:spAutoFit/>
              </a:bodyPr>
              <a:lstStyle/>
              <a:p>
                <a:r>
                  <a:rPr lang="en-US" b="1" dirty="0"/>
                  <a:t>11.</a:t>
                </a:r>
                <a:r>
                  <a:rPr lang="en-US" dirty="0"/>
                  <a:t> In this case </a:t>
                </a:r>
                <a14:m>
                  <m:oMath xmlns:m="http://schemas.openxmlformats.org/officeDocument/2006/math">
                    <m:sSup>
                      <m:sSupPr>
                        <m:ctrlPr>
                          <a:rPr lang="en-US" i="1" smtClean="0">
                            <a:solidFill>
                              <a:srgbClr val="0000CC"/>
                            </a:solidFill>
                            <a:latin typeface="Cambria Math" panose="02040503050406030204" pitchFamily="18" charset="0"/>
                          </a:rPr>
                        </m:ctrlPr>
                      </m:sSupPr>
                      <m:e>
                        <m:r>
                          <m:rPr>
                            <m:sty m:val="p"/>
                          </m:rPr>
                          <a:rPr lang="el-GR" i="1" smtClean="0">
                            <a:solidFill>
                              <a:srgbClr val="0000CC"/>
                            </a:solidFill>
                            <a:latin typeface="Cambria Math"/>
                            <a:ea typeface="Cambria Math"/>
                          </a:rPr>
                          <m:t>Ω</m:t>
                        </m:r>
                      </m:e>
                      <m:sup>
                        <m:r>
                          <a:rPr lang="de-DE" b="0" i="1" smtClean="0">
                            <a:solidFill>
                              <a:srgbClr val="0000CC"/>
                            </a:solidFill>
                            <a:latin typeface="Cambria Math"/>
                          </a:rPr>
                          <m:t>−</m:t>
                        </m:r>
                      </m:sup>
                    </m:sSup>
                    <m:r>
                      <a:rPr lang="en-US" i="1" smtClean="0">
                        <a:solidFill>
                          <a:srgbClr val="0000CC"/>
                        </a:solidFill>
                        <a:latin typeface="Cambria Math"/>
                        <a:ea typeface="Cambria Math"/>
                      </a:rPr>
                      <m:t>→</m:t>
                    </m:r>
                    <m:sSup>
                      <m:sSupPr>
                        <m:ctrlPr>
                          <a:rPr lang="en-US" i="1" smtClean="0">
                            <a:solidFill>
                              <a:srgbClr val="0000CC"/>
                            </a:solidFill>
                            <a:latin typeface="Cambria Math" panose="02040503050406030204" pitchFamily="18" charset="0"/>
                            <a:ea typeface="Cambria Math"/>
                          </a:rPr>
                        </m:ctrlPr>
                      </m:sSupPr>
                      <m:e>
                        <m:r>
                          <m:rPr>
                            <m:sty m:val="p"/>
                          </m:rPr>
                          <a:rPr lang="el-GR" i="1" smtClean="0">
                            <a:solidFill>
                              <a:srgbClr val="0000CC"/>
                            </a:solidFill>
                            <a:latin typeface="Cambria Math"/>
                            <a:ea typeface="Cambria Math"/>
                          </a:rPr>
                          <m:t>Ξ</m:t>
                        </m:r>
                      </m:e>
                      <m:sup>
                        <m:r>
                          <a:rPr lang="de-DE" b="0" i="1" smtClean="0">
                            <a:solidFill>
                              <a:srgbClr val="0000CC"/>
                            </a:solidFill>
                            <a:latin typeface="Cambria Math"/>
                            <a:ea typeface="Cambria Math"/>
                          </a:rPr>
                          <m:t>0</m:t>
                        </m:r>
                      </m:sup>
                    </m:sSup>
                    <m:r>
                      <a:rPr lang="de-DE" b="0" i="1" smtClean="0">
                        <a:solidFill>
                          <a:srgbClr val="0000CC"/>
                        </a:solidFill>
                        <a:latin typeface="Cambria Math"/>
                        <a:ea typeface="Cambria Math"/>
                      </a:rPr>
                      <m:t>+</m:t>
                    </m:r>
                    <m:sSup>
                      <m:sSupPr>
                        <m:ctrlPr>
                          <a:rPr lang="de-DE" b="0" i="1" smtClean="0">
                            <a:solidFill>
                              <a:srgbClr val="0000CC"/>
                            </a:solidFill>
                            <a:latin typeface="Cambria Math" panose="02040503050406030204" pitchFamily="18" charset="0"/>
                            <a:ea typeface="Cambria Math"/>
                          </a:rPr>
                        </m:ctrlPr>
                      </m:sSupPr>
                      <m:e>
                        <m:r>
                          <a:rPr lang="de-DE" b="0" i="1" smtClean="0">
                            <a:solidFill>
                              <a:srgbClr val="0000CC"/>
                            </a:solidFill>
                            <a:latin typeface="Cambria Math"/>
                            <a:ea typeface="Cambria Math"/>
                          </a:rPr>
                          <m:t>𝜋</m:t>
                        </m:r>
                      </m:e>
                      <m:sup>
                        <m:r>
                          <a:rPr lang="de-DE" b="0" i="1" smtClean="0">
                            <a:solidFill>
                              <a:srgbClr val="0000CC"/>
                            </a:solidFill>
                            <a:latin typeface="Cambria Math"/>
                            <a:ea typeface="Cambria Math"/>
                          </a:rPr>
                          <m:t>−</m:t>
                        </m:r>
                      </m:sup>
                    </m:sSup>
                  </m:oMath>
                </a14:m>
                <a:r>
                  <a:rPr lang="en-US" baseline="30000" dirty="0">
                    <a:solidFill>
                      <a:srgbClr val="0000CC"/>
                    </a:solidFill>
                  </a:rPr>
                  <a:t> </a:t>
                </a:r>
                <a:r>
                  <a:rPr lang="en-US" dirty="0"/>
                  <a:t>a omega minus (</a:t>
                </a:r>
                <a:r>
                  <a:rPr lang="en-US" dirty="0" err="1"/>
                  <a:t>sss</a:t>
                </a:r>
                <a:r>
                  <a:rPr lang="en-US" dirty="0"/>
                  <a:t>) decays into a </a:t>
                </a:r>
                <a:r>
                  <a:rPr lang="en-US" dirty="0" err="1"/>
                  <a:t>xsi</a:t>
                </a:r>
                <a:r>
                  <a:rPr lang="en-US" dirty="0"/>
                  <a:t> zero (</a:t>
                </a:r>
                <a:r>
                  <a:rPr lang="en-US" dirty="0" err="1"/>
                  <a:t>uss</a:t>
                </a:r>
                <a:r>
                  <a:rPr lang="en-US" dirty="0"/>
                  <a:t>) and a pi minus. The quark analysis shows: </a:t>
                </a:r>
                <a14:m>
                  <m:oMath xmlns:m="http://schemas.openxmlformats.org/officeDocument/2006/math">
                    <m:r>
                      <a:rPr lang="de-DE" b="0" i="1" smtClean="0">
                        <a:solidFill>
                          <a:srgbClr val="0000CC"/>
                        </a:solidFill>
                        <a:latin typeface="Cambria Math"/>
                      </a:rPr>
                      <m:t>𝑠</m:t>
                    </m:r>
                    <m:r>
                      <a:rPr lang="de-DE" b="0" i="1" smtClean="0">
                        <a:solidFill>
                          <a:srgbClr val="0000CC"/>
                        </a:solidFill>
                        <a:latin typeface="Cambria Math"/>
                        <a:ea typeface="Cambria Math"/>
                      </a:rPr>
                      <m:t>→</m:t>
                    </m:r>
                    <m:r>
                      <a:rPr lang="de-DE" b="0" i="1" smtClean="0">
                        <a:solidFill>
                          <a:srgbClr val="0000CC"/>
                        </a:solidFill>
                        <a:latin typeface="Cambria Math"/>
                        <a:ea typeface="Cambria Math"/>
                      </a:rPr>
                      <m:t>𝑢</m:t>
                    </m:r>
                  </m:oMath>
                </a14:m>
                <a:r>
                  <a:rPr lang="en-US" dirty="0">
                    <a:solidFill>
                      <a:srgbClr val="0000CC"/>
                    </a:solidFill>
                  </a:rPr>
                  <a:t> </a:t>
                </a:r>
                <a:r>
                  <a:rPr lang="en-US" dirty="0"/>
                  <a:t>with the creation of a down – anti-up pair. </a:t>
                </a:r>
              </a:p>
            </p:txBody>
          </p:sp>
        </mc:Choice>
        <mc:Fallback xmlns="">
          <p:sp>
            <p:nvSpPr>
              <p:cNvPr id="9" name="Textfeld 8"/>
              <p:cNvSpPr txBox="1">
                <a:spLocks noRot="1" noChangeAspect="1" noMove="1" noResize="1" noEditPoints="1" noAdjustHandles="1" noChangeArrowheads="1" noChangeShapeType="1" noTextEdit="1"/>
              </p:cNvSpPr>
              <p:nvPr/>
            </p:nvSpPr>
            <p:spPr>
              <a:xfrm>
                <a:off x="540000" y="720000"/>
                <a:ext cx="8136456" cy="646331"/>
              </a:xfrm>
              <a:prstGeom prst="rect">
                <a:avLst/>
              </a:prstGeom>
              <a:blipFill rotWithShape="1">
                <a:blip r:embed="rId2"/>
                <a:stretch>
                  <a:fillRect l="-675" t="-4717" r="-75" b="-14151"/>
                </a:stretch>
              </a:blipFill>
            </p:spPr>
            <p:txBody>
              <a:bodyPr/>
              <a:lstStyle/>
              <a:p>
                <a:r>
                  <a:rPr lang="en-US">
                    <a:noFill/>
                  </a:rPr>
                  <a:t> </a:t>
                </a:r>
              </a:p>
            </p:txBody>
          </p:sp>
        </mc:Fallback>
      </mc:AlternateContent>
      <p:sp>
        <p:nvSpPr>
          <p:cNvPr id="3" name="AutoShape 2" descr="http://hst-archive.web.cern.ch/archiv/HST2002/feynman/Two%20el2.gif"/>
          <p:cNvSpPr>
            <a:spLocks noChangeAspect="1" noChangeArrowheads="1"/>
          </p:cNvSpPr>
          <p:nvPr/>
        </p:nvSpPr>
        <p:spPr bwMode="auto">
          <a:xfrm>
            <a:off x="63500" y="-136525"/>
            <a:ext cx="1600200" cy="173355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 name="AutoShape 4" descr="http://hst-archive.web.cern.ch/archiv/HST2002/feynman/Two%20el2.gif"/>
          <p:cNvSpPr>
            <a:spLocks noChangeAspect="1" noChangeArrowheads="1"/>
          </p:cNvSpPr>
          <p:nvPr/>
        </p:nvSpPr>
        <p:spPr bwMode="auto">
          <a:xfrm>
            <a:off x="215900" y="15875"/>
            <a:ext cx="1600200" cy="173355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4098" name="Picture 2" descr="http://hst-archive.web.cern.ch/archiv/HST2002/feynman/exampl7.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00000" y="1800000"/>
            <a:ext cx="4572000" cy="2286000"/>
          </a:xfrm>
          <a:prstGeom prst="rect">
            <a:avLst/>
          </a:prstGeom>
          <a:noFill/>
          <a:extLst>
            <a:ext uri="{909E8E84-426E-40DD-AFC4-6F175D3DCCD1}">
              <a14:hiddenFill xmlns:a14="http://schemas.microsoft.com/office/drawing/2010/main">
                <a:solidFill>
                  <a:srgbClr val="FFFFFF"/>
                </a:solidFill>
              </a14:hiddenFill>
            </a:ext>
          </a:extLst>
        </p:spPr>
      </p:pic>
      <p:sp>
        <p:nvSpPr>
          <p:cNvPr id="8" name="Textfeld 7"/>
          <p:cNvSpPr txBox="1"/>
          <p:nvPr/>
        </p:nvSpPr>
        <p:spPr>
          <a:xfrm>
            <a:off x="540000" y="4320000"/>
            <a:ext cx="8136456" cy="923330"/>
          </a:xfrm>
          <a:prstGeom prst="rect">
            <a:avLst/>
          </a:prstGeom>
          <a:noFill/>
        </p:spPr>
        <p:txBody>
          <a:bodyPr wrap="square" rtlCol="0">
            <a:spAutoFit/>
          </a:bodyPr>
          <a:lstStyle/>
          <a:p>
            <a:r>
              <a:rPr lang="en-US" dirty="0"/>
              <a:t>This is a weak decay of the strange quark. It is an allowed diagonal change between quark generation: We also can see a quark weak vertex leading to a anti-up and a down quark.</a:t>
            </a:r>
          </a:p>
        </p:txBody>
      </p:sp>
      <p:sp>
        <p:nvSpPr>
          <p:cNvPr id="10" name="Textfeld 9"/>
          <p:cNvSpPr txBox="1"/>
          <p:nvPr/>
        </p:nvSpPr>
        <p:spPr>
          <a:xfrm>
            <a:off x="539552" y="1260000"/>
            <a:ext cx="8136456" cy="369332"/>
          </a:xfrm>
          <a:prstGeom prst="rect">
            <a:avLst/>
          </a:prstGeom>
          <a:noFill/>
        </p:spPr>
        <p:txBody>
          <a:bodyPr wrap="square" rtlCol="0">
            <a:spAutoFit/>
          </a:bodyPr>
          <a:lstStyle/>
          <a:p>
            <a:r>
              <a:rPr lang="en-US" dirty="0"/>
              <a:t>The corresponding Feynman diagram will be:</a:t>
            </a:r>
          </a:p>
        </p:txBody>
      </p:sp>
    </p:spTree>
    <p:extLst>
      <p:ext uri="{BB962C8B-B14F-4D97-AF65-F5344CB8AC3E}">
        <p14:creationId xmlns:p14="http://schemas.microsoft.com/office/powerpoint/2010/main" val="1355976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09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0"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a:t>Feynman diagrams</a:t>
            </a:r>
          </a:p>
        </p:txBody>
      </p:sp>
      <mc:AlternateContent xmlns:mc="http://schemas.openxmlformats.org/markup-compatibility/2006" xmlns:a14="http://schemas.microsoft.com/office/drawing/2010/main">
        <mc:Choice Requires="a14">
          <p:sp>
            <p:nvSpPr>
              <p:cNvPr id="9" name="Textfeld 8"/>
              <p:cNvSpPr txBox="1"/>
              <p:nvPr/>
            </p:nvSpPr>
            <p:spPr>
              <a:xfrm>
                <a:off x="540000" y="720000"/>
                <a:ext cx="8136456" cy="923330"/>
              </a:xfrm>
              <a:prstGeom prst="rect">
                <a:avLst/>
              </a:prstGeom>
              <a:noFill/>
            </p:spPr>
            <p:txBody>
              <a:bodyPr wrap="square" rtlCol="0">
                <a:spAutoFit/>
              </a:bodyPr>
              <a:lstStyle/>
              <a:p>
                <a:r>
                  <a:rPr lang="en-US" b="1" dirty="0"/>
                  <a:t>12.</a:t>
                </a:r>
                <a:r>
                  <a:rPr lang="en-US" dirty="0"/>
                  <a:t> In this case </a:t>
                </a:r>
                <a14:m>
                  <m:oMath xmlns:m="http://schemas.openxmlformats.org/officeDocument/2006/math">
                    <m:sSup>
                      <m:sSupPr>
                        <m:ctrlPr>
                          <a:rPr lang="en-US" i="1" smtClean="0">
                            <a:solidFill>
                              <a:srgbClr val="0000CC"/>
                            </a:solidFill>
                            <a:latin typeface="Cambria Math" panose="02040503050406030204" pitchFamily="18" charset="0"/>
                          </a:rPr>
                        </m:ctrlPr>
                      </m:sSupPr>
                      <m:e>
                        <m:r>
                          <a:rPr lang="de-DE" b="0" i="1" smtClean="0">
                            <a:solidFill>
                              <a:srgbClr val="0000CC"/>
                            </a:solidFill>
                            <a:latin typeface="Cambria Math"/>
                          </a:rPr>
                          <m:t>𝐾</m:t>
                        </m:r>
                      </m:e>
                      <m:sup>
                        <m:r>
                          <a:rPr lang="de-DE" b="0" i="1" smtClean="0">
                            <a:solidFill>
                              <a:srgbClr val="0000CC"/>
                            </a:solidFill>
                            <a:latin typeface="Cambria Math"/>
                          </a:rPr>
                          <m:t>+</m:t>
                        </m:r>
                      </m:sup>
                    </m:sSup>
                    <m:r>
                      <a:rPr lang="de-DE" b="0" i="1" smtClean="0">
                        <a:solidFill>
                          <a:srgbClr val="0000CC"/>
                        </a:solidFill>
                        <a:latin typeface="Cambria Math"/>
                      </a:rPr>
                      <m:t>+</m:t>
                    </m:r>
                    <m:r>
                      <a:rPr lang="de-DE" b="0" i="1" smtClean="0">
                        <a:solidFill>
                          <a:srgbClr val="0000CC"/>
                        </a:solidFill>
                        <a:latin typeface="Cambria Math"/>
                      </a:rPr>
                      <m:t>𝑝</m:t>
                    </m:r>
                    <m:r>
                      <a:rPr lang="de-DE" b="0" i="1" smtClean="0">
                        <a:solidFill>
                          <a:srgbClr val="0000CC"/>
                        </a:solidFill>
                        <a:latin typeface="Cambria Math"/>
                        <a:ea typeface="Cambria Math"/>
                      </a:rPr>
                      <m:t>→</m:t>
                    </m:r>
                    <m:sSup>
                      <m:sSupPr>
                        <m:ctrlPr>
                          <a:rPr lang="de-DE" b="0" i="1" smtClean="0">
                            <a:solidFill>
                              <a:srgbClr val="0000CC"/>
                            </a:solidFill>
                            <a:latin typeface="Cambria Math" panose="02040503050406030204" pitchFamily="18" charset="0"/>
                            <a:ea typeface="Cambria Math"/>
                          </a:rPr>
                        </m:ctrlPr>
                      </m:sSupPr>
                      <m:e>
                        <m:r>
                          <a:rPr lang="de-DE" b="0" i="1" smtClean="0">
                            <a:solidFill>
                              <a:srgbClr val="0000CC"/>
                            </a:solidFill>
                            <a:latin typeface="Cambria Math"/>
                            <a:ea typeface="Cambria Math"/>
                          </a:rPr>
                          <m:t>𝐾</m:t>
                        </m:r>
                      </m:e>
                      <m:sup>
                        <m:r>
                          <a:rPr lang="de-DE" b="0" i="1" smtClean="0">
                            <a:solidFill>
                              <a:srgbClr val="0000CC"/>
                            </a:solidFill>
                            <a:latin typeface="Cambria Math"/>
                            <a:ea typeface="Cambria Math"/>
                          </a:rPr>
                          <m:t>0</m:t>
                        </m:r>
                      </m:sup>
                    </m:sSup>
                    <m:r>
                      <a:rPr lang="de-DE" b="0" i="1" smtClean="0">
                        <a:solidFill>
                          <a:srgbClr val="0000CC"/>
                        </a:solidFill>
                        <a:latin typeface="Cambria Math"/>
                        <a:ea typeface="Cambria Math"/>
                      </a:rPr>
                      <m:t>+</m:t>
                    </m:r>
                    <m:sSup>
                      <m:sSupPr>
                        <m:ctrlPr>
                          <a:rPr lang="de-DE" b="0" i="1" smtClean="0">
                            <a:solidFill>
                              <a:srgbClr val="0000CC"/>
                            </a:solidFill>
                            <a:latin typeface="Cambria Math" panose="02040503050406030204" pitchFamily="18" charset="0"/>
                            <a:ea typeface="Cambria Math"/>
                          </a:rPr>
                        </m:ctrlPr>
                      </m:sSupPr>
                      <m:e>
                        <m:r>
                          <a:rPr lang="de-DE" b="0" i="1" smtClean="0">
                            <a:solidFill>
                              <a:srgbClr val="0000CC"/>
                            </a:solidFill>
                            <a:latin typeface="Cambria Math"/>
                            <a:ea typeface="Cambria Math"/>
                          </a:rPr>
                          <m:t>∆</m:t>
                        </m:r>
                      </m:e>
                      <m:sup>
                        <m:r>
                          <a:rPr lang="de-DE" b="0" i="1" smtClean="0">
                            <a:solidFill>
                              <a:srgbClr val="0000CC"/>
                            </a:solidFill>
                            <a:latin typeface="Cambria Math"/>
                            <a:ea typeface="Cambria Math"/>
                          </a:rPr>
                          <m:t>++</m:t>
                        </m:r>
                      </m:sup>
                    </m:sSup>
                  </m:oMath>
                </a14:m>
                <a:r>
                  <a:rPr lang="en-US" dirty="0">
                    <a:solidFill>
                      <a:srgbClr val="0000CC"/>
                    </a:solidFill>
                  </a:rPr>
                  <a:t> </a:t>
                </a:r>
                <a:r>
                  <a:rPr lang="en-US" dirty="0"/>
                  <a:t>there is a collision between a positive kaon (K</a:t>
                </a:r>
                <a:r>
                  <a:rPr lang="en-US" baseline="30000" dirty="0"/>
                  <a:t>+</a:t>
                </a:r>
                <a:r>
                  <a:rPr lang="en-US" dirty="0"/>
                  <a:t>) and a proton (p) In the strong interaction a neutral kaon (K</a:t>
                </a:r>
                <a:r>
                  <a:rPr lang="en-US" baseline="30000" dirty="0"/>
                  <a:t>0</a:t>
                </a:r>
                <a:r>
                  <a:rPr lang="en-US" dirty="0"/>
                  <a:t>) and an excited state  </a:t>
                </a:r>
                <a14:m>
                  <m:oMath xmlns:m="http://schemas.openxmlformats.org/officeDocument/2006/math">
                    <m:sSup>
                      <m:sSupPr>
                        <m:ctrlPr>
                          <a:rPr lang="en-US" i="1" smtClean="0">
                            <a:latin typeface="Cambria Math" panose="02040503050406030204" pitchFamily="18" charset="0"/>
                          </a:rPr>
                        </m:ctrlPr>
                      </m:sSupPr>
                      <m:e>
                        <m:r>
                          <a:rPr lang="de-DE" b="0" i="1" smtClean="0">
                            <a:latin typeface="Cambria Math"/>
                          </a:rPr>
                          <m:t>(</m:t>
                        </m:r>
                        <m:r>
                          <a:rPr lang="en-US" i="1" smtClean="0">
                            <a:latin typeface="Cambria Math"/>
                            <a:ea typeface="Cambria Math"/>
                          </a:rPr>
                          <m:t>∆</m:t>
                        </m:r>
                      </m:e>
                      <m:sup>
                        <m:r>
                          <a:rPr lang="de-DE" b="0" i="1" smtClean="0">
                            <a:latin typeface="Cambria Math"/>
                          </a:rPr>
                          <m:t>++</m:t>
                        </m:r>
                      </m:sup>
                    </m:sSup>
                    <m:r>
                      <a:rPr lang="de-DE" b="0" i="1" smtClean="0">
                        <a:latin typeface="Cambria Math"/>
                      </a:rPr>
                      <m:t>)</m:t>
                    </m:r>
                  </m:oMath>
                </a14:m>
                <a:r>
                  <a:rPr lang="en-US" dirty="0"/>
                  <a:t> are produced. The </a:t>
                </a:r>
                <a14:m>
                  <m:oMath xmlns:m="http://schemas.openxmlformats.org/officeDocument/2006/math">
                    <m:sSup>
                      <m:sSupPr>
                        <m:ctrlPr>
                          <a:rPr lang="en-US" i="1" smtClean="0">
                            <a:latin typeface="Cambria Math" panose="02040503050406030204" pitchFamily="18" charset="0"/>
                          </a:rPr>
                        </m:ctrlPr>
                      </m:sSupPr>
                      <m:e>
                        <m:r>
                          <a:rPr lang="en-US" i="1" smtClean="0">
                            <a:latin typeface="Cambria Math"/>
                            <a:ea typeface="Cambria Math"/>
                          </a:rPr>
                          <m:t>∆</m:t>
                        </m:r>
                      </m:e>
                      <m:sup>
                        <m:r>
                          <a:rPr lang="de-DE" b="0" i="1" smtClean="0">
                            <a:latin typeface="Cambria Math"/>
                          </a:rPr>
                          <m:t>++</m:t>
                        </m:r>
                      </m:sup>
                    </m:sSup>
                  </m:oMath>
                </a14:m>
                <a:r>
                  <a:rPr lang="en-US" dirty="0"/>
                  <a:t> then decays to a proton and a positive pion. </a:t>
                </a:r>
              </a:p>
            </p:txBody>
          </p:sp>
        </mc:Choice>
        <mc:Fallback xmlns="">
          <p:sp>
            <p:nvSpPr>
              <p:cNvPr id="9" name="Textfeld 8"/>
              <p:cNvSpPr txBox="1">
                <a:spLocks noRot="1" noChangeAspect="1" noMove="1" noResize="1" noEditPoints="1" noAdjustHandles="1" noChangeArrowheads="1" noChangeShapeType="1" noTextEdit="1"/>
              </p:cNvSpPr>
              <p:nvPr/>
            </p:nvSpPr>
            <p:spPr>
              <a:xfrm>
                <a:off x="540000" y="720000"/>
                <a:ext cx="8136456" cy="923330"/>
              </a:xfrm>
              <a:prstGeom prst="rect">
                <a:avLst/>
              </a:prstGeom>
              <a:blipFill rotWithShape="1">
                <a:blip r:embed="rId2"/>
                <a:stretch>
                  <a:fillRect l="-675" t="-3289" b="-9211"/>
                </a:stretch>
              </a:blipFill>
            </p:spPr>
            <p:txBody>
              <a:bodyPr/>
              <a:lstStyle/>
              <a:p>
                <a:r>
                  <a:rPr lang="en-US">
                    <a:noFill/>
                  </a:rPr>
                  <a:t> </a:t>
                </a:r>
              </a:p>
            </p:txBody>
          </p:sp>
        </mc:Fallback>
      </mc:AlternateContent>
      <p:sp>
        <p:nvSpPr>
          <p:cNvPr id="4" name="AutoShape 4" descr="http://hst-archive.web.cern.ch/archiv/HST2002/feynman/Two%20el2.gif"/>
          <p:cNvSpPr>
            <a:spLocks noChangeAspect="1" noChangeArrowheads="1"/>
          </p:cNvSpPr>
          <p:nvPr/>
        </p:nvSpPr>
        <p:spPr bwMode="auto">
          <a:xfrm>
            <a:off x="215900" y="15875"/>
            <a:ext cx="1600200" cy="173355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5122" name="Picture 2" descr="http://hst-archive.web.cern.ch/archiv/HST2002/feynman/exampl12.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80000" y="2054721"/>
            <a:ext cx="7000875" cy="2238375"/>
          </a:xfrm>
          <a:prstGeom prst="rect">
            <a:avLst/>
          </a:prstGeom>
          <a:noFill/>
          <a:extLst>
            <a:ext uri="{909E8E84-426E-40DD-AFC4-6F175D3DCCD1}">
              <a14:hiddenFill xmlns:a14="http://schemas.microsoft.com/office/drawing/2010/main">
                <a:solidFill>
                  <a:srgbClr val="FFFFFF"/>
                </a:solidFill>
              </a14:hiddenFill>
            </a:ext>
          </a:extLst>
        </p:spPr>
      </p:pic>
      <mc:AlternateContent xmlns:mc="http://schemas.openxmlformats.org/markup-compatibility/2006" xmlns:a14="http://schemas.microsoft.com/office/drawing/2010/main">
        <mc:Choice Requires="a14">
          <p:sp>
            <p:nvSpPr>
              <p:cNvPr id="10" name="Textfeld 9"/>
              <p:cNvSpPr txBox="1"/>
              <p:nvPr/>
            </p:nvSpPr>
            <p:spPr>
              <a:xfrm>
                <a:off x="540000" y="4320000"/>
                <a:ext cx="8136456" cy="2308324"/>
              </a:xfrm>
              <a:prstGeom prst="rect">
                <a:avLst/>
              </a:prstGeom>
              <a:noFill/>
            </p:spPr>
            <p:txBody>
              <a:bodyPr wrap="square" rtlCol="0">
                <a:spAutoFit/>
              </a:bodyPr>
              <a:lstStyle/>
              <a:p>
                <a:r>
                  <a:rPr lang="en-US" dirty="0"/>
                  <a:t>This is a strong interaction and involves quark-gluon vertices only.</a:t>
                </a:r>
              </a:p>
              <a:p>
                <a:r>
                  <a:rPr lang="en-US" dirty="0"/>
                  <a:t>The quark analysis shows the up quark of the kaon emits a gluon and the gluon materializes into a down quark and an anti-down quark. The down quark of the proton annihilates with the anti-down quark emitting a gluon. The three up quarks recombine as an excited state </a:t>
                </a:r>
                <a14:m>
                  <m:oMath xmlns:m="http://schemas.openxmlformats.org/officeDocument/2006/math">
                    <m:sSup>
                      <m:sSupPr>
                        <m:ctrlPr>
                          <a:rPr lang="en-US" i="1" smtClean="0">
                            <a:latin typeface="Cambria Math" panose="02040503050406030204" pitchFamily="18" charset="0"/>
                          </a:rPr>
                        </m:ctrlPr>
                      </m:sSupPr>
                      <m:e>
                        <m:r>
                          <a:rPr lang="en-US" i="1" smtClean="0">
                            <a:latin typeface="Cambria Math"/>
                            <a:ea typeface="Cambria Math"/>
                          </a:rPr>
                          <m:t>∆</m:t>
                        </m:r>
                      </m:e>
                      <m:sup>
                        <m:r>
                          <a:rPr lang="de-DE" b="0" i="1" smtClean="0">
                            <a:latin typeface="Cambria Math"/>
                          </a:rPr>
                          <m:t>++</m:t>
                        </m:r>
                      </m:sup>
                    </m:sSup>
                  </m:oMath>
                </a14:m>
                <a:r>
                  <a:rPr lang="en-US" dirty="0"/>
                  <a:t>. Then an up quark of the excited state emits a gluon and the gluon materializes into a down quark and an anti-down quark. An  up quark and the anti-down quark recombine as a positive pion. Two up and the down quark recombine as a proton.</a:t>
                </a:r>
              </a:p>
            </p:txBody>
          </p:sp>
        </mc:Choice>
        <mc:Fallback xmlns="">
          <p:sp>
            <p:nvSpPr>
              <p:cNvPr id="10" name="Textfeld 9"/>
              <p:cNvSpPr txBox="1">
                <a:spLocks noRot="1" noChangeAspect="1" noMove="1" noResize="1" noEditPoints="1" noAdjustHandles="1" noChangeArrowheads="1" noChangeShapeType="1" noTextEdit="1"/>
              </p:cNvSpPr>
              <p:nvPr/>
            </p:nvSpPr>
            <p:spPr>
              <a:xfrm>
                <a:off x="540000" y="4320000"/>
                <a:ext cx="8136456" cy="2308324"/>
              </a:xfrm>
              <a:prstGeom prst="rect">
                <a:avLst/>
              </a:prstGeom>
              <a:blipFill rotWithShape="1">
                <a:blip r:embed="rId4"/>
                <a:stretch>
                  <a:fillRect l="-675" t="-1323" r="-525" b="-3439"/>
                </a:stretch>
              </a:blipFill>
            </p:spPr>
            <p:txBody>
              <a:bodyPr/>
              <a:lstStyle/>
              <a:p>
                <a:r>
                  <a:rPr lang="en-US">
                    <a:noFill/>
                  </a:rPr>
                  <a:t> </a:t>
                </a:r>
              </a:p>
            </p:txBody>
          </p:sp>
        </mc:Fallback>
      </mc:AlternateContent>
      <p:sp>
        <p:nvSpPr>
          <p:cNvPr id="7" name="Textfeld 6"/>
          <p:cNvSpPr txBox="1"/>
          <p:nvPr/>
        </p:nvSpPr>
        <p:spPr>
          <a:xfrm>
            <a:off x="540000" y="1548000"/>
            <a:ext cx="8136456" cy="369332"/>
          </a:xfrm>
          <a:prstGeom prst="rect">
            <a:avLst/>
          </a:prstGeom>
          <a:noFill/>
        </p:spPr>
        <p:txBody>
          <a:bodyPr wrap="square" rtlCol="0">
            <a:spAutoFit/>
          </a:bodyPr>
          <a:lstStyle/>
          <a:p>
            <a:r>
              <a:rPr lang="en-US" dirty="0"/>
              <a:t>The suggested Feynman diagram might be:</a:t>
            </a:r>
          </a:p>
        </p:txBody>
      </p:sp>
    </p:spTree>
    <p:extLst>
      <p:ext uri="{BB962C8B-B14F-4D97-AF65-F5344CB8AC3E}">
        <p14:creationId xmlns:p14="http://schemas.microsoft.com/office/powerpoint/2010/main" val="37050419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2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a:t>Feynman diagrams</a:t>
            </a:r>
          </a:p>
        </p:txBody>
      </p:sp>
      <mc:AlternateContent xmlns:mc="http://schemas.openxmlformats.org/markup-compatibility/2006" xmlns:a14="http://schemas.microsoft.com/office/drawing/2010/main">
        <mc:Choice Requires="a14">
          <p:sp>
            <p:nvSpPr>
              <p:cNvPr id="9" name="Textfeld 8"/>
              <p:cNvSpPr txBox="1"/>
              <p:nvPr/>
            </p:nvSpPr>
            <p:spPr>
              <a:xfrm>
                <a:off x="540000" y="720000"/>
                <a:ext cx="8136456" cy="1477328"/>
              </a:xfrm>
              <a:prstGeom prst="rect">
                <a:avLst/>
              </a:prstGeom>
              <a:noFill/>
            </p:spPr>
            <p:txBody>
              <a:bodyPr wrap="square" rtlCol="0">
                <a:spAutoFit/>
              </a:bodyPr>
              <a:lstStyle/>
              <a:p>
                <a:r>
                  <a:rPr lang="en-US" b="1" dirty="0"/>
                  <a:t>13.</a:t>
                </a:r>
                <a:r>
                  <a:rPr lang="en-US" dirty="0"/>
                  <a:t> In this case </a:t>
                </a:r>
                <a14:m>
                  <m:oMath xmlns:m="http://schemas.openxmlformats.org/officeDocument/2006/math">
                    <m:acc>
                      <m:accPr>
                        <m:chr m:val="̅"/>
                        <m:ctrlPr>
                          <a:rPr lang="en-US" i="1" smtClean="0">
                            <a:solidFill>
                              <a:srgbClr val="0000CC"/>
                            </a:solidFill>
                            <a:latin typeface="Cambria Math" panose="02040503050406030204" pitchFamily="18" charset="0"/>
                          </a:rPr>
                        </m:ctrlPr>
                      </m:accPr>
                      <m:e>
                        <m:r>
                          <a:rPr lang="de-DE" b="0" i="1" smtClean="0">
                            <a:solidFill>
                              <a:srgbClr val="0000CC"/>
                            </a:solidFill>
                            <a:latin typeface="Cambria Math"/>
                          </a:rPr>
                          <m:t>𝑝</m:t>
                        </m:r>
                      </m:e>
                    </m:acc>
                    <m:r>
                      <a:rPr lang="de-DE" b="0" i="1" smtClean="0">
                        <a:solidFill>
                          <a:srgbClr val="0000CC"/>
                        </a:solidFill>
                        <a:latin typeface="Cambria Math"/>
                      </a:rPr>
                      <m:t>+</m:t>
                    </m:r>
                    <m:r>
                      <a:rPr lang="de-DE" b="0" i="1" smtClean="0">
                        <a:solidFill>
                          <a:srgbClr val="0000CC"/>
                        </a:solidFill>
                        <a:latin typeface="Cambria Math"/>
                      </a:rPr>
                      <m:t>𝑝</m:t>
                    </m:r>
                    <m:r>
                      <a:rPr lang="de-DE" b="0" i="1" smtClean="0">
                        <a:solidFill>
                          <a:srgbClr val="0000CC"/>
                        </a:solidFill>
                        <a:latin typeface="Cambria Math"/>
                        <a:ea typeface="Cambria Math"/>
                      </a:rPr>
                      <m:t>→</m:t>
                    </m:r>
                    <m:acc>
                      <m:accPr>
                        <m:chr m:val="̅"/>
                        <m:ctrlPr>
                          <a:rPr lang="de-DE" b="0" i="1" smtClean="0">
                            <a:solidFill>
                              <a:srgbClr val="0000CC"/>
                            </a:solidFill>
                            <a:latin typeface="Cambria Math" panose="02040503050406030204" pitchFamily="18" charset="0"/>
                            <a:ea typeface="Cambria Math"/>
                          </a:rPr>
                        </m:ctrlPr>
                      </m:accPr>
                      <m:e>
                        <m:r>
                          <a:rPr lang="de-DE" b="0" i="1" smtClean="0">
                            <a:solidFill>
                              <a:srgbClr val="0000CC"/>
                            </a:solidFill>
                            <a:latin typeface="Cambria Math"/>
                            <a:ea typeface="Cambria Math"/>
                          </a:rPr>
                          <m:t>𝑛</m:t>
                        </m:r>
                      </m:e>
                    </m:acc>
                    <m:r>
                      <a:rPr lang="de-DE" b="0" i="1" smtClean="0">
                        <a:solidFill>
                          <a:srgbClr val="0000CC"/>
                        </a:solidFill>
                        <a:latin typeface="Cambria Math"/>
                      </a:rPr>
                      <m:t>+</m:t>
                    </m:r>
                    <m:r>
                      <a:rPr lang="de-DE" b="0" i="1" smtClean="0">
                        <a:solidFill>
                          <a:srgbClr val="0000CC"/>
                        </a:solidFill>
                        <a:latin typeface="Cambria Math"/>
                      </a:rPr>
                      <m:t>𝑛</m:t>
                    </m:r>
                  </m:oMath>
                </a14:m>
                <a:r>
                  <a:rPr lang="en-US" dirty="0">
                    <a:solidFill>
                      <a:srgbClr val="0000CC"/>
                    </a:solidFill>
                  </a:rPr>
                  <a:t> </a:t>
                </a:r>
                <a:r>
                  <a:rPr lang="en-US" dirty="0"/>
                  <a:t>there is a collision between a proton (p) and an antiproton (</a:t>
                </a:r>
                <a14:m>
                  <m:oMath xmlns:m="http://schemas.openxmlformats.org/officeDocument/2006/math">
                    <m:acc>
                      <m:accPr>
                        <m:chr m:val="̅"/>
                        <m:ctrlPr>
                          <a:rPr lang="en-US" i="1" smtClean="0">
                            <a:latin typeface="Cambria Math" panose="02040503050406030204" pitchFamily="18" charset="0"/>
                          </a:rPr>
                        </m:ctrlPr>
                      </m:accPr>
                      <m:e>
                        <m:r>
                          <a:rPr lang="de-DE" b="0" i="1" smtClean="0">
                            <a:latin typeface="Cambria Math"/>
                          </a:rPr>
                          <m:t>𝑝</m:t>
                        </m:r>
                      </m:e>
                    </m:acc>
                  </m:oMath>
                </a14:m>
                <a:r>
                  <a:rPr lang="en-US" dirty="0"/>
                  <a:t>). In the final state a neutron and an anti-neutron are produced. The quark analysis shows: The anti-up quark of the anti-proton annihilates with  the up quark of the proton emitting a gluon. The anti-down quark of the antiproton emits a gluon and the gluon materialize into an anti-down and a down quark. </a:t>
                </a:r>
              </a:p>
            </p:txBody>
          </p:sp>
        </mc:Choice>
        <mc:Fallback xmlns="">
          <p:sp>
            <p:nvSpPr>
              <p:cNvPr id="9" name="Textfeld 8"/>
              <p:cNvSpPr txBox="1">
                <a:spLocks noRot="1" noChangeAspect="1" noMove="1" noResize="1" noEditPoints="1" noAdjustHandles="1" noChangeArrowheads="1" noChangeShapeType="1" noTextEdit="1"/>
              </p:cNvSpPr>
              <p:nvPr/>
            </p:nvSpPr>
            <p:spPr>
              <a:xfrm>
                <a:off x="540000" y="720000"/>
                <a:ext cx="8136456" cy="1477328"/>
              </a:xfrm>
              <a:prstGeom prst="rect">
                <a:avLst/>
              </a:prstGeom>
              <a:blipFill rotWithShape="1">
                <a:blip r:embed="rId2"/>
                <a:stretch>
                  <a:fillRect l="-675" t="-2066" r="-825" b="-5785"/>
                </a:stretch>
              </a:blipFill>
            </p:spPr>
            <p:txBody>
              <a:bodyPr/>
              <a:lstStyle/>
              <a:p>
                <a:r>
                  <a:rPr lang="en-US">
                    <a:noFill/>
                  </a:rPr>
                  <a:t> </a:t>
                </a:r>
              </a:p>
            </p:txBody>
          </p:sp>
        </mc:Fallback>
      </mc:AlternateContent>
      <p:pic>
        <p:nvPicPr>
          <p:cNvPr id="6146" name="Picture 2" descr="http://hst-archive.web.cern.ch/archiv/HST2002/feynman/exampl14.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00000" y="2520000"/>
            <a:ext cx="3429000" cy="2171700"/>
          </a:xfrm>
          <a:prstGeom prst="rect">
            <a:avLst/>
          </a:prstGeom>
          <a:noFill/>
          <a:extLst>
            <a:ext uri="{909E8E84-426E-40DD-AFC4-6F175D3DCCD1}">
              <a14:hiddenFill xmlns:a14="http://schemas.microsoft.com/office/drawing/2010/main">
                <a:solidFill>
                  <a:srgbClr val="FFFFFF"/>
                </a:solidFill>
              </a14:hiddenFill>
            </a:ext>
          </a:extLst>
        </p:spPr>
      </p:pic>
      <p:sp>
        <p:nvSpPr>
          <p:cNvPr id="8" name="Textfeld 7"/>
          <p:cNvSpPr txBox="1"/>
          <p:nvPr/>
        </p:nvSpPr>
        <p:spPr>
          <a:xfrm>
            <a:off x="540000" y="4860000"/>
            <a:ext cx="8136456" cy="369332"/>
          </a:xfrm>
          <a:prstGeom prst="rect">
            <a:avLst/>
          </a:prstGeom>
          <a:noFill/>
        </p:spPr>
        <p:txBody>
          <a:bodyPr wrap="square" rtlCol="0">
            <a:spAutoFit/>
          </a:bodyPr>
          <a:lstStyle/>
          <a:p>
            <a:r>
              <a:rPr lang="en-US" dirty="0"/>
              <a:t>This is a strong interaction and involves quark-gluon vertices only.</a:t>
            </a:r>
          </a:p>
        </p:txBody>
      </p:sp>
      <p:sp>
        <p:nvSpPr>
          <p:cNvPr id="6" name="Textfeld 5"/>
          <p:cNvSpPr txBox="1"/>
          <p:nvPr/>
        </p:nvSpPr>
        <p:spPr>
          <a:xfrm>
            <a:off x="540000" y="2088000"/>
            <a:ext cx="8136456" cy="369332"/>
          </a:xfrm>
          <a:prstGeom prst="rect">
            <a:avLst/>
          </a:prstGeom>
          <a:noFill/>
        </p:spPr>
        <p:txBody>
          <a:bodyPr wrap="square" rtlCol="0">
            <a:spAutoFit/>
          </a:bodyPr>
          <a:lstStyle/>
          <a:p>
            <a:r>
              <a:rPr lang="en-US" dirty="0"/>
              <a:t>The corresponding Feynman diagram will be:</a:t>
            </a:r>
          </a:p>
        </p:txBody>
      </p:sp>
    </p:spTree>
    <p:extLst>
      <p:ext uri="{BB962C8B-B14F-4D97-AF65-F5344CB8AC3E}">
        <p14:creationId xmlns:p14="http://schemas.microsoft.com/office/powerpoint/2010/main" val="30998718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Feynman </a:t>
            </a:r>
            <a:r>
              <a:rPr lang="en-US" dirty="0"/>
              <a:t>diagrams</a:t>
            </a:r>
          </a:p>
        </p:txBody>
      </p:sp>
      <mc:AlternateContent xmlns:mc="http://schemas.openxmlformats.org/markup-compatibility/2006" xmlns:a14="http://schemas.microsoft.com/office/drawing/2010/main">
        <mc:Choice Requires="a14">
          <p:sp>
            <p:nvSpPr>
              <p:cNvPr id="9" name="Textfeld 8"/>
              <p:cNvSpPr txBox="1"/>
              <p:nvPr/>
            </p:nvSpPr>
            <p:spPr>
              <a:xfrm>
                <a:off x="540000" y="720000"/>
                <a:ext cx="8136456" cy="923330"/>
              </a:xfrm>
              <a:prstGeom prst="rect">
                <a:avLst/>
              </a:prstGeom>
              <a:noFill/>
            </p:spPr>
            <p:txBody>
              <a:bodyPr wrap="square" rtlCol="0">
                <a:spAutoFit/>
              </a:bodyPr>
              <a:lstStyle/>
              <a:p>
                <a:r>
                  <a:rPr lang="en-US" b="1" dirty="0"/>
                  <a:t>14.</a:t>
                </a:r>
                <a:r>
                  <a:rPr lang="en-US" dirty="0"/>
                  <a:t> In this case </a:t>
                </a:r>
                <a14:m>
                  <m:oMath xmlns:m="http://schemas.openxmlformats.org/officeDocument/2006/math">
                    <m:sSup>
                      <m:sSupPr>
                        <m:ctrlPr>
                          <a:rPr lang="en-US" i="1" smtClean="0">
                            <a:solidFill>
                              <a:srgbClr val="0000CC"/>
                            </a:solidFill>
                            <a:latin typeface="Cambria Math" panose="02040503050406030204" pitchFamily="18" charset="0"/>
                          </a:rPr>
                        </m:ctrlPr>
                      </m:sSupPr>
                      <m:e>
                        <m:r>
                          <m:rPr>
                            <m:sty m:val="p"/>
                          </m:rPr>
                          <a:rPr lang="el-GR" i="1" smtClean="0">
                            <a:solidFill>
                              <a:srgbClr val="0000CC"/>
                            </a:solidFill>
                            <a:latin typeface="Cambria Math"/>
                            <a:ea typeface="Cambria Math"/>
                          </a:rPr>
                          <m:t>Ω</m:t>
                        </m:r>
                      </m:e>
                      <m:sup>
                        <m:r>
                          <a:rPr lang="de-DE" b="0" i="1" smtClean="0">
                            <a:solidFill>
                              <a:srgbClr val="0000CC"/>
                            </a:solidFill>
                            <a:latin typeface="Cambria Math"/>
                          </a:rPr>
                          <m:t>−</m:t>
                        </m:r>
                      </m:sup>
                    </m:sSup>
                    <m:r>
                      <a:rPr lang="en-US" i="1" smtClean="0">
                        <a:solidFill>
                          <a:srgbClr val="0000CC"/>
                        </a:solidFill>
                        <a:latin typeface="Cambria Math"/>
                        <a:ea typeface="Cambria Math"/>
                      </a:rPr>
                      <m:t>→</m:t>
                    </m:r>
                    <m:sSup>
                      <m:sSupPr>
                        <m:ctrlPr>
                          <a:rPr lang="en-US" i="1" smtClean="0">
                            <a:solidFill>
                              <a:srgbClr val="0000CC"/>
                            </a:solidFill>
                            <a:latin typeface="Cambria Math" panose="02040503050406030204" pitchFamily="18" charset="0"/>
                            <a:ea typeface="Cambria Math"/>
                          </a:rPr>
                        </m:ctrlPr>
                      </m:sSupPr>
                      <m:e>
                        <m:r>
                          <m:rPr>
                            <m:sty m:val="p"/>
                          </m:rPr>
                          <a:rPr lang="el-GR" i="1" smtClean="0">
                            <a:solidFill>
                              <a:srgbClr val="0000CC"/>
                            </a:solidFill>
                            <a:latin typeface="Cambria Math"/>
                            <a:ea typeface="Cambria Math"/>
                          </a:rPr>
                          <m:t>Ξ</m:t>
                        </m:r>
                      </m:e>
                      <m:sup>
                        <m:r>
                          <a:rPr lang="de-DE" b="0" i="1" smtClean="0">
                            <a:solidFill>
                              <a:srgbClr val="0000CC"/>
                            </a:solidFill>
                            <a:latin typeface="Cambria Math"/>
                            <a:ea typeface="Cambria Math"/>
                          </a:rPr>
                          <m:t>0</m:t>
                        </m:r>
                      </m:sup>
                    </m:sSup>
                    <m:r>
                      <a:rPr lang="de-DE" b="0" i="1" smtClean="0">
                        <a:solidFill>
                          <a:srgbClr val="0000CC"/>
                        </a:solidFill>
                        <a:latin typeface="Cambria Math"/>
                        <a:ea typeface="Cambria Math"/>
                      </a:rPr>
                      <m:t>+</m:t>
                    </m:r>
                    <m:sSup>
                      <m:sSupPr>
                        <m:ctrlPr>
                          <a:rPr lang="de-DE" b="0" i="1" smtClean="0">
                            <a:solidFill>
                              <a:srgbClr val="0000CC"/>
                            </a:solidFill>
                            <a:latin typeface="Cambria Math" panose="02040503050406030204" pitchFamily="18" charset="0"/>
                            <a:ea typeface="Cambria Math"/>
                          </a:rPr>
                        </m:ctrlPr>
                      </m:sSupPr>
                      <m:e>
                        <m:r>
                          <a:rPr lang="de-DE" b="0" i="1" smtClean="0">
                            <a:solidFill>
                              <a:srgbClr val="0000CC"/>
                            </a:solidFill>
                            <a:latin typeface="Cambria Math"/>
                            <a:ea typeface="Cambria Math"/>
                          </a:rPr>
                          <m:t>𝑒</m:t>
                        </m:r>
                      </m:e>
                      <m:sup>
                        <m:r>
                          <a:rPr lang="de-DE" b="0" i="1" smtClean="0">
                            <a:solidFill>
                              <a:srgbClr val="0000CC"/>
                            </a:solidFill>
                            <a:latin typeface="Cambria Math"/>
                            <a:ea typeface="Cambria Math"/>
                          </a:rPr>
                          <m:t>−</m:t>
                        </m:r>
                      </m:sup>
                    </m:sSup>
                    <m:r>
                      <a:rPr lang="de-DE" b="0" i="1" smtClean="0">
                        <a:solidFill>
                          <a:srgbClr val="0000CC"/>
                        </a:solidFill>
                        <a:latin typeface="Cambria Math"/>
                        <a:ea typeface="Cambria Math"/>
                      </a:rPr>
                      <m:t>+</m:t>
                    </m:r>
                    <m:acc>
                      <m:accPr>
                        <m:chr m:val="̅"/>
                        <m:ctrlPr>
                          <a:rPr lang="de-DE" b="0" i="1" smtClean="0">
                            <a:solidFill>
                              <a:srgbClr val="0000CC"/>
                            </a:solidFill>
                            <a:latin typeface="Cambria Math" panose="02040503050406030204" pitchFamily="18" charset="0"/>
                            <a:ea typeface="Cambria Math"/>
                          </a:rPr>
                        </m:ctrlPr>
                      </m:accPr>
                      <m:e>
                        <m:sSub>
                          <m:sSubPr>
                            <m:ctrlPr>
                              <a:rPr lang="de-DE" b="0" i="1" smtClean="0">
                                <a:solidFill>
                                  <a:srgbClr val="0000CC"/>
                                </a:solidFill>
                                <a:latin typeface="Cambria Math" panose="02040503050406030204" pitchFamily="18" charset="0"/>
                                <a:ea typeface="Cambria Math"/>
                              </a:rPr>
                            </m:ctrlPr>
                          </m:sSubPr>
                          <m:e>
                            <m:r>
                              <a:rPr lang="de-DE" b="0" i="1" smtClean="0">
                                <a:solidFill>
                                  <a:srgbClr val="0000CC"/>
                                </a:solidFill>
                                <a:latin typeface="Cambria Math"/>
                                <a:ea typeface="Cambria Math"/>
                              </a:rPr>
                              <m:t>𝜈</m:t>
                            </m:r>
                          </m:e>
                          <m:sub>
                            <m:r>
                              <a:rPr lang="de-DE" b="0" i="1" smtClean="0">
                                <a:solidFill>
                                  <a:srgbClr val="0000CC"/>
                                </a:solidFill>
                                <a:latin typeface="Cambria Math"/>
                                <a:ea typeface="Cambria Math"/>
                              </a:rPr>
                              <m:t>𝑒</m:t>
                            </m:r>
                          </m:sub>
                        </m:sSub>
                      </m:e>
                    </m:acc>
                  </m:oMath>
                </a14:m>
                <a:r>
                  <a:rPr lang="en-US" dirty="0"/>
                  <a:t> an Omega minus decays to a xi- zero, an electron and electron anti-neutrino via the weak interaction. The quark analysis shows: </a:t>
                </a:r>
                <a14:m>
                  <m:oMath xmlns:m="http://schemas.openxmlformats.org/officeDocument/2006/math">
                    <m:r>
                      <a:rPr lang="de-DE" b="0" i="1" smtClean="0">
                        <a:solidFill>
                          <a:srgbClr val="0000CC"/>
                        </a:solidFill>
                        <a:latin typeface="Cambria Math"/>
                      </a:rPr>
                      <m:t>𝑠</m:t>
                    </m:r>
                    <m:r>
                      <a:rPr lang="de-DE" b="0" i="1" smtClean="0">
                        <a:solidFill>
                          <a:srgbClr val="0000CC"/>
                        </a:solidFill>
                        <a:latin typeface="Cambria Math"/>
                        <a:ea typeface="Cambria Math"/>
                      </a:rPr>
                      <m:t>→</m:t>
                    </m:r>
                    <m:r>
                      <a:rPr lang="de-DE" b="0" i="1" smtClean="0">
                        <a:solidFill>
                          <a:srgbClr val="0000CC"/>
                        </a:solidFill>
                        <a:latin typeface="Cambria Math"/>
                        <a:ea typeface="Cambria Math"/>
                      </a:rPr>
                      <m:t>𝑢</m:t>
                    </m:r>
                  </m:oMath>
                </a14:m>
                <a:r>
                  <a:rPr lang="en-US" dirty="0">
                    <a:solidFill>
                      <a:srgbClr val="0000CC"/>
                    </a:solidFill>
                  </a:rPr>
                  <a:t> </a:t>
                </a:r>
                <a:r>
                  <a:rPr lang="en-US" dirty="0"/>
                  <a:t>with the creation of  an electron - antineutrino pair. </a:t>
                </a:r>
              </a:p>
            </p:txBody>
          </p:sp>
        </mc:Choice>
        <mc:Fallback xmlns="">
          <p:sp>
            <p:nvSpPr>
              <p:cNvPr id="9" name="Textfeld 8"/>
              <p:cNvSpPr txBox="1">
                <a:spLocks noRot="1" noChangeAspect="1" noMove="1" noResize="1" noEditPoints="1" noAdjustHandles="1" noChangeArrowheads="1" noChangeShapeType="1" noTextEdit="1"/>
              </p:cNvSpPr>
              <p:nvPr/>
            </p:nvSpPr>
            <p:spPr>
              <a:xfrm>
                <a:off x="540000" y="720000"/>
                <a:ext cx="8136456" cy="923330"/>
              </a:xfrm>
              <a:prstGeom prst="rect">
                <a:avLst/>
              </a:prstGeom>
              <a:blipFill rotWithShape="1">
                <a:blip r:embed="rId2"/>
                <a:stretch>
                  <a:fillRect l="-675" t="-3289" r="-150" b="-9211"/>
                </a:stretch>
              </a:blipFill>
            </p:spPr>
            <p:txBody>
              <a:bodyPr/>
              <a:lstStyle/>
              <a:p>
                <a:r>
                  <a:rPr lang="en-US">
                    <a:noFill/>
                  </a:rPr>
                  <a:t> </a:t>
                </a:r>
              </a:p>
            </p:txBody>
          </p:sp>
        </mc:Fallback>
      </mc:AlternateContent>
      <p:pic>
        <p:nvPicPr>
          <p:cNvPr id="7170" name="Picture 2" descr="http://hst-archive.web.cern.ch/archiv/HST2002/feynman/exampl17.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00000" y="1980000"/>
            <a:ext cx="4500563" cy="2500313"/>
          </a:xfrm>
          <a:prstGeom prst="rect">
            <a:avLst/>
          </a:prstGeom>
          <a:noFill/>
          <a:extLst>
            <a:ext uri="{909E8E84-426E-40DD-AFC4-6F175D3DCCD1}">
              <a14:hiddenFill xmlns:a14="http://schemas.microsoft.com/office/drawing/2010/main">
                <a:solidFill>
                  <a:srgbClr val="FFFFFF"/>
                </a:solidFill>
              </a14:hiddenFill>
            </a:ext>
          </a:extLst>
        </p:spPr>
      </p:pic>
      <p:sp>
        <p:nvSpPr>
          <p:cNvPr id="7" name="Textfeld 6"/>
          <p:cNvSpPr txBox="1"/>
          <p:nvPr/>
        </p:nvSpPr>
        <p:spPr>
          <a:xfrm>
            <a:off x="540000" y="4860000"/>
            <a:ext cx="8136456" cy="923330"/>
          </a:xfrm>
          <a:prstGeom prst="rect">
            <a:avLst/>
          </a:prstGeom>
          <a:noFill/>
        </p:spPr>
        <p:txBody>
          <a:bodyPr wrap="square" rtlCol="0">
            <a:spAutoFit/>
          </a:bodyPr>
          <a:lstStyle/>
          <a:p>
            <a:r>
              <a:rPr lang="en-US" dirty="0"/>
              <a:t>This is a weak decay of the strange quark. It is an allowed diagonal change between quark generations. The Feynman diagram illustrates that the reaction is a combination of a quark weak vertex and a weak-lepton vertex. </a:t>
            </a:r>
          </a:p>
        </p:txBody>
      </p:sp>
      <p:sp>
        <p:nvSpPr>
          <p:cNvPr id="6" name="Textfeld 5"/>
          <p:cNvSpPr txBox="1"/>
          <p:nvPr/>
        </p:nvSpPr>
        <p:spPr>
          <a:xfrm>
            <a:off x="540000" y="1548000"/>
            <a:ext cx="8136456" cy="369332"/>
          </a:xfrm>
          <a:prstGeom prst="rect">
            <a:avLst/>
          </a:prstGeom>
          <a:noFill/>
        </p:spPr>
        <p:txBody>
          <a:bodyPr wrap="square" rtlCol="0">
            <a:spAutoFit/>
          </a:bodyPr>
          <a:lstStyle/>
          <a:p>
            <a:r>
              <a:rPr lang="en-US" dirty="0"/>
              <a:t>The corresponding Feynman diagram will be:</a:t>
            </a:r>
          </a:p>
        </p:txBody>
      </p:sp>
    </p:spTree>
    <p:extLst>
      <p:ext uri="{BB962C8B-B14F-4D97-AF65-F5344CB8AC3E}">
        <p14:creationId xmlns:p14="http://schemas.microsoft.com/office/powerpoint/2010/main" val="30805222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a:t>Feynman diagrams</a:t>
            </a:r>
          </a:p>
        </p:txBody>
      </p:sp>
      <mc:AlternateContent xmlns:mc="http://schemas.openxmlformats.org/markup-compatibility/2006" xmlns:a14="http://schemas.microsoft.com/office/drawing/2010/main">
        <mc:Choice Requires="a14">
          <p:sp>
            <p:nvSpPr>
              <p:cNvPr id="9" name="Textfeld 8"/>
              <p:cNvSpPr txBox="1"/>
              <p:nvPr/>
            </p:nvSpPr>
            <p:spPr>
              <a:xfrm>
                <a:off x="540000" y="720000"/>
                <a:ext cx="8136456" cy="668645"/>
              </a:xfrm>
              <a:prstGeom prst="rect">
                <a:avLst/>
              </a:prstGeom>
              <a:noFill/>
            </p:spPr>
            <p:txBody>
              <a:bodyPr wrap="square" rtlCol="0">
                <a:spAutoFit/>
              </a:bodyPr>
              <a:lstStyle/>
              <a:p>
                <a:r>
                  <a:rPr lang="en-US" b="1" dirty="0"/>
                  <a:t>2.</a:t>
                </a:r>
                <a:r>
                  <a:rPr lang="en-US" dirty="0"/>
                  <a:t> In this example </a:t>
                </a:r>
                <a14:m>
                  <m:oMath xmlns:m="http://schemas.openxmlformats.org/officeDocument/2006/math">
                    <m:sSup>
                      <m:sSupPr>
                        <m:ctrlPr>
                          <a:rPr lang="en-US" i="1">
                            <a:solidFill>
                              <a:srgbClr val="0000CC"/>
                            </a:solidFill>
                            <a:latin typeface="Cambria Math" panose="02040503050406030204" pitchFamily="18" charset="0"/>
                          </a:rPr>
                        </m:ctrlPr>
                      </m:sSupPr>
                      <m:e>
                        <m:r>
                          <a:rPr lang="en-US" i="1">
                            <a:solidFill>
                              <a:srgbClr val="0000CC"/>
                            </a:solidFill>
                            <a:latin typeface="Cambria Math"/>
                            <a:ea typeface="Cambria Math"/>
                          </a:rPr>
                          <m:t>𝜋</m:t>
                        </m:r>
                      </m:e>
                      <m:sup>
                        <m:r>
                          <a:rPr lang="de-DE" i="1">
                            <a:solidFill>
                              <a:srgbClr val="0000CC"/>
                            </a:solidFill>
                            <a:latin typeface="Cambria Math"/>
                          </a:rPr>
                          <m:t>+</m:t>
                        </m:r>
                      </m:sup>
                    </m:sSup>
                    <m:r>
                      <a:rPr lang="en-US" i="1">
                        <a:solidFill>
                          <a:srgbClr val="0000CC"/>
                        </a:solidFill>
                        <a:latin typeface="Cambria Math"/>
                        <a:ea typeface="Cambria Math"/>
                      </a:rPr>
                      <m:t>→</m:t>
                    </m:r>
                    <m:sSup>
                      <m:sSupPr>
                        <m:ctrlPr>
                          <a:rPr lang="en-US" i="1">
                            <a:solidFill>
                              <a:srgbClr val="0000CC"/>
                            </a:solidFill>
                            <a:latin typeface="Cambria Math" panose="02040503050406030204" pitchFamily="18" charset="0"/>
                            <a:ea typeface="Cambria Math"/>
                          </a:rPr>
                        </m:ctrlPr>
                      </m:sSupPr>
                      <m:e>
                        <m:r>
                          <a:rPr lang="en-US" i="1">
                            <a:solidFill>
                              <a:srgbClr val="0000CC"/>
                            </a:solidFill>
                            <a:latin typeface="Cambria Math"/>
                            <a:ea typeface="Cambria Math"/>
                          </a:rPr>
                          <m:t>𝜇</m:t>
                        </m:r>
                      </m:e>
                      <m:sup>
                        <m:r>
                          <a:rPr lang="de-DE" i="1">
                            <a:solidFill>
                              <a:srgbClr val="0000CC"/>
                            </a:solidFill>
                            <a:latin typeface="Cambria Math"/>
                            <a:ea typeface="Cambria Math"/>
                          </a:rPr>
                          <m:t>+</m:t>
                        </m:r>
                      </m:sup>
                    </m:sSup>
                    <m:r>
                      <a:rPr lang="de-DE" i="1">
                        <a:solidFill>
                          <a:srgbClr val="0000CC"/>
                        </a:solidFill>
                        <a:latin typeface="Cambria Math"/>
                        <a:ea typeface="Cambria Math"/>
                      </a:rPr>
                      <m:t>+</m:t>
                    </m:r>
                    <m:sSub>
                      <m:sSubPr>
                        <m:ctrlPr>
                          <a:rPr lang="de-DE" i="1" smtClean="0">
                            <a:solidFill>
                              <a:srgbClr val="0000CC"/>
                            </a:solidFill>
                            <a:latin typeface="Cambria Math" panose="02040503050406030204" pitchFamily="18" charset="0"/>
                            <a:ea typeface="Cambria Math"/>
                          </a:rPr>
                        </m:ctrlPr>
                      </m:sSubPr>
                      <m:e>
                        <m:r>
                          <a:rPr lang="de-DE" i="1" smtClean="0">
                            <a:solidFill>
                              <a:srgbClr val="0000CC"/>
                            </a:solidFill>
                            <a:latin typeface="Cambria Math"/>
                            <a:ea typeface="Cambria Math"/>
                          </a:rPr>
                          <m:t>𝜈</m:t>
                        </m:r>
                      </m:e>
                      <m:sub>
                        <m:r>
                          <a:rPr lang="de-DE" i="1" smtClean="0">
                            <a:solidFill>
                              <a:srgbClr val="0000CC"/>
                            </a:solidFill>
                            <a:latin typeface="Cambria Math"/>
                            <a:ea typeface="Cambria Math"/>
                          </a:rPr>
                          <m:t>𝜇</m:t>
                        </m:r>
                      </m:sub>
                    </m:sSub>
                    <m:r>
                      <a:rPr lang="de-DE" i="1">
                        <a:solidFill>
                          <a:srgbClr val="0000CC"/>
                        </a:solidFill>
                        <a:latin typeface="Cambria Math"/>
                        <a:ea typeface="Cambria Math"/>
                      </a:rPr>
                      <m:t> </m:t>
                    </m:r>
                  </m:oMath>
                </a14:m>
                <a:r>
                  <a:rPr lang="en-US" dirty="0"/>
                  <a:t> the up and the anti-down quarks in the pi-minus annihilate to produce a W</a:t>
                </a:r>
                <a:r>
                  <a:rPr lang="en-US" baseline="30000" dirty="0"/>
                  <a:t>+</a:t>
                </a:r>
                <a:r>
                  <a:rPr lang="en-US" dirty="0"/>
                  <a:t>. The W</a:t>
                </a:r>
                <a:r>
                  <a:rPr lang="en-US" baseline="30000" dirty="0"/>
                  <a:t>+</a:t>
                </a:r>
                <a:r>
                  <a:rPr lang="en-US" dirty="0"/>
                  <a:t> then materializes the lepton – anti-lepton pair. </a:t>
                </a:r>
              </a:p>
            </p:txBody>
          </p:sp>
        </mc:Choice>
        <mc:Fallback xmlns="">
          <p:sp>
            <p:nvSpPr>
              <p:cNvPr id="9" name="Textfeld 8"/>
              <p:cNvSpPr txBox="1">
                <a:spLocks noRot="1" noChangeAspect="1" noMove="1" noResize="1" noEditPoints="1" noAdjustHandles="1" noChangeArrowheads="1" noChangeShapeType="1" noTextEdit="1"/>
              </p:cNvSpPr>
              <p:nvPr/>
            </p:nvSpPr>
            <p:spPr>
              <a:xfrm>
                <a:off x="540000" y="720000"/>
                <a:ext cx="8136456" cy="668645"/>
              </a:xfrm>
              <a:prstGeom prst="rect">
                <a:avLst/>
              </a:prstGeom>
              <a:blipFill rotWithShape="1">
                <a:blip r:embed="rId2"/>
                <a:stretch>
                  <a:fillRect l="-675" t="-4545" b="-13636"/>
                </a:stretch>
              </a:blipFill>
            </p:spPr>
            <p:txBody>
              <a:bodyPr/>
              <a:lstStyle/>
              <a:p>
                <a:r>
                  <a:rPr lang="en-US">
                    <a:noFill/>
                  </a:rPr>
                  <a:t> </a:t>
                </a:r>
              </a:p>
            </p:txBody>
          </p:sp>
        </mc:Fallback>
      </mc:AlternateContent>
      <p:pic>
        <p:nvPicPr>
          <p:cNvPr id="2050" name="Picture 2" descr="http://hst-archive.web.cern.ch/archiv/HST2002/feynman/exampl26.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00000" y="1800000"/>
            <a:ext cx="3400425" cy="971550"/>
          </a:xfrm>
          <a:prstGeom prst="rect">
            <a:avLst/>
          </a:prstGeom>
          <a:noFill/>
          <a:extLst>
            <a:ext uri="{909E8E84-426E-40DD-AFC4-6F175D3DCCD1}">
              <a14:hiddenFill xmlns:a14="http://schemas.microsoft.com/office/drawing/2010/main">
                <a:solidFill>
                  <a:srgbClr val="FFFFFF"/>
                </a:solidFill>
              </a14:hiddenFill>
            </a:ext>
          </a:extLst>
        </p:spPr>
      </p:pic>
      <p:sp>
        <p:nvSpPr>
          <p:cNvPr id="3" name="Textfeld 2"/>
          <p:cNvSpPr txBox="1"/>
          <p:nvPr/>
        </p:nvSpPr>
        <p:spPr>
          <a:xfrm>
            <a:off x="540000" y="3420000"/>
            <a:ext cx="8136456" cy="923330"/>
          </a:xfrm>
          <a:prstGeom prst="rect">
            <a:avLst/>
          </a:prstGeom>
          <a:noFill/>
        </p:spPr>
        <p:txBody>
          <a:bodyPr wrap="square" rtlCol="0">
            <a:spAutoFit/>
          </a:bodyPr>
          <a:lstStyle/>
          <a:p>
            <a:r>
              <a:rPr lang="en-US" dirty="0"/>
              <a:t>The Feynman diagram is a simple combination of a quark weak vertex and a lepton-weak vertex. The quarks come form the same generation. Similarly, the leptons are a first generation pair.</a:t>
            </a:r>
          </a:p>
        </p:txBody>
      </p:sp>
      <mc:AlternateContent xmlns:mc="http://schemas.openxmlformats.org/markup-compatibility/2006" xmlns:a14="http://schemas.microsoft.com/office/drawing/2010/main">
        <mc:Choice Requires="a14">
          <p:sp>
            <p:nvSpPr>
              <p:cNvPr id="4" name="Textfeld 3"/>
              <p:cNvSpPr txBox="1"/>
              <p:nvPr/>
            </p:nvSpPr>
            <p:spPr>
              <a:xfrm>
                <a:off x="4848382" y="1844824"/>
                <a:ext cx="321948" cy="276999"/>
              </a:xfrm>
              <a:prstGeom prst="rect">
                <a:avLst/>
              </a:prstGeom>
              <a:solidFill>
                <a:schemeClr val="bg1"/>
              </a:solid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p>
                        <m:sSupPr>
                          <m:ctrlPr>
                            <a:rPr lang="en-US" i="1" smtClean="0">
                              <a:latin typeface="Cambria Math" panose="02040503050406030204" pitchFamily="18" charset="0"/>
                            </a:rPr>
                          </m:ctrlPr>
                        </m:sSupPr>
                        <m:e>
                          <m:r>
                            <a:rPr lang="en-US" i="1" smtClean="0">
                              <a:latin typeface="Cambria Math"/>
                              <a:ea typeface="Cambria Math"/>
                            </a:rPr>
                            <m:t>𝜇</m:t>
                          </m:r>
                        </m:e>
                        <m:sup>
                          <m:r>
                            <a:rPr lang="de-DE" b="0" i="1" smtClean="0">
                              <a:latin typeface="Cambria Math"/>
                            </a:rPr>
                            <m:t>+</m:t>
                          </m:r>
                        </m:sup>
                      </m:sSup>
                    </m:oMath>
                  </m:oMathPara>
                </a14:m>
                <a:endParaRPr lang="en-US" dirty="0"/>
              </a:p>
            </p:txBody>
          </p:sp>
        </mc:Choice>
        <mc:Fallback xmlns="">
          <p:sp>
            <p:nvSpPr>
              <p:cNvPr id="4" name="Textfeld 3"/>
              <p:cNvSpPr txBox="1">
                <a:spLocks noRot="1" noChangeAspect="1" noMove="1" noResize="1" noEditPoints="1" noAdjustHandles="1" noChangeArrowheads="1" noChangeShapeType="1" noTextEdit="1"/>
              </p:cNvSpPr>
              <p:nvPr/>
            </p:nvSpPr>
            <p:spPr>
              <a:xfrm>
                <a:off x="4848382" y="1844824"/>
                <a:ext cx="321948" cy="276999"/>
              </a:xfrm>
              <a:prstGeom prst="rect">
                <a:avLst/>
              </a:prstGeom>
              <a:blipFill rotWithShape="1">
                <a:blip r:embed="rId4"/>
                <a:stretch>
                  <a:fillRect l="-15094" r="-5660" b="-24444"/>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 name="Textfeld 5"/>
              <p:cNvSpPr txBox="1"/>
              <p:nvPr/>
            </p:nvSpPr>
            <p:spPr>
              <a:xfrm>
                <a:off x="4835145" y="2472237"/>
                <a:ext cx="279244" cy="299313"/>
              </a:xfrm>
              <a:prstGeom prst="rect">
                <a:avLst/>
              </a:prstGeom>
              <a:solidFill>
                <a:schemeClr val="bg1"/>
              </a:solid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i="1" smtClean="0">
                              <a:latin typeface="Cambria Math" panose="02040503050406030204" pitchFamily="18" charset="0"/>
                            </a:rPr>
                          </m:ctrlPr>
                        </m:sSubPr>
                        <m:e>
                          <m:r>
                            <a:rPr lang="en-US" i="1" smtClean="0">
                              <a:latin typeface="Cambria Math"/>
                              <a:ea typeface="Cambria Math"/>
                            </a:rPr>
                            <m:t>𝜈</m:t>
                          </m:r>
                        </m:e>
                        <m:sub>
                          <m:r>
                            <a:rPr lang="en-US" i="1" smtClean="0">
                              <a:latin typeface="Cambria Math"/>
                              <a:ea typeface="Cambria Math"/>
                            </a:rPr>
                            <m:t>𝜇</m:t>
                          </m:r>
                        </m:sub>
                      </m:sSub>
                    </m:oMath>
                  </m:oMathPara>
                </a14:m>
                <a:endParaRPr lang="en-US" dirty="0"/>
              </a:p>
            </p:txBody>
          </p:sp>
        </mc:Choice>
        <mc:Fallback xmlns="">
          <p:sp>
            <p:nvSpPr>
              <p:cNvPr id="6" name="Textfeld 5"/>
              <p:cNvSpPr txBox="1">
                <a:spLocks noRot="1" noChangeAspect="1" noMove="1" noResize="1" noEditPoints="1" noAdjustHandles="1" noChangeArrowheads="1" noChangeShapeType="1" noTextEdit="1"/>
              </p:cNvSpPr>
              <p:nvPr/>
            </p:nvSpPr>
            <p:spPr>
              <a:xfrm>
                <a:off x="4835145" y="2472237"/>
                <a:ext cx="279244" cy="299313"/>
              </a:xfrm>
              <a:prstGeom prst="rect">
                <a:avLst/>
              </a:prstGeom>
              <a:blipFill rotWithShape="1">
                <a:blip r:embed="rId5"/>
                <a:stretch>
                  <a:fillRect l="-8696" r="-8696" b="-18367"/>
                </a:stretch>
              </a:blipFill>
            </p:spPr>
            <p:txBody>
              <a:bodyPr/>
              <a:lstStyle/>
              <a:p>
                <a:r>
                  <a:rPr lang="en-US">
                    <a:noFill/>
                  </a:rPr>
                  <a:t> </a:t>
                </a:r>
              </a:p>
            </p:txBody>
          </p:sp>
        </mc:Fallback>
      </mc:AlternateContent>
    </p:spTree>
    <p:extLst>
      <p:ext uri="{BB962C8B-B14F-4D97-AF65-F5344CB8AC3E}">
        <p14:creationId xmlns:p14="http://schemas.microsoft.com/office/powerpoint/2010/main" val="38897924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animBg="1"/>
      <p:bldP spid="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a:t>Feynman diagrams</a:t>
            </a:r>
          </a:p>
        </p:txBody>
      </p:sp>
      <mc:AlternateContent xmlns:mc="http://schemas.openxmlformats.org/markup-compatibility/2006">
        <mc:Choice xmlns:a14="http://schemas.microsoft.com/office/drawing/2010/main" Requires="a14">
          <p:sp>
            <p:nvSpPr>
              <p:cNvPr id="9" name="Textfeld 8"/>
              <p:cNvSpPr txBox="1"/>
              <p:nvPr/>
            </p:nvSpPr>
            <p:spPr>
              <a:xfrm>
                <a:off x="540000" y="720000"/>
                <a:ext cx="8136456" cy="945643"/>
              </a:xfrm>
              <a:prstGeom prst="rect">
                <a:avLst/>
              </a:prstGeom>
              <a:noFill/>
            </p:spPr>
            <p:txBody>
              <a:bodyPr wrap="square" rtlCol="0">
                <a:spAutoFit/>
              </a:bodyPr>
              <a:lstStyle/>
              <a:p>
                <a:r>
                  <a:rPr lang="en-US" b="1" dirty="0"/>
                  <a:t>3.</a:t>
                </a:r>
                <a:r>
                  <a:rPr lang="en-US" dirty="0"/>
                  <a:t> In this example </a:t>
                </a:r>
                <a14:m>
                  <m:oMath xmlns:m="http://schemas.openxmlformats.org/officeDocument/2006/math">
                    <m:sSup>
                      <m:sSupPr>
                        <m:ctrlPr>
                          <a:rPr lang="en-US" i="1" smtClean="0">
                            <a:solidFill>
                              <a:srgbClr val="0000CC"/>
                            </a:solidFill>
                            <a:latin typeface="Cambria Math" panose="02040503050406030204" pitchFamily="18" charset="0"/>
                          </a:rPr>
                        </m:ctrlPr>
                      </m:sSupPr>
                      <m:e>
                        <m:r>
                          <a:rPr lang="en-US" i="1" smtClean="0">
                            <a:solidFill>
                              <a:srgbClr val="0000CC"/>
                            </a:solidFill>
                            <a:latin typeface="Cambria Math"/>
                            <a:ea typeface="Cambria Math"/>
                          </a:rPr>
                          <m:t>𝜇</m:t>
                        </m:r>
                      </m:e>
                      <m:sup>
                        <m:r>
                          <a:rPr lang="de-DE" b="0" i="1" smtClean="0">
                            <a:solidFill>
                              <a:srgbClr val="0000CC"/>
                            </a:solidFill>
                            <a:latin typeface="Cambria Math"/>
                          </a:rPr>
                          <m:t>+</m:t>
                        </m:r>
                      </m:sup>
                    </m:sSup>
                    <m:r>
                      <a:rPr lang="en-US" i="1" smtClean="0">
                        <a:solidFill>
                          <a:srgbClr val="0000CC"/>
                        </a:solidFill>
                        <a:latin typeface="Cambria Math"/>
                        <a:ea typeface="Cambria Math"/>
                      </a:rPr>
                      <m:t>→</m:t>
                    </m:r>
                    <m:sSup>
                      <m:sSupPr>
                        <m:ctrlPr>
                          <a:rPr lang="en-US" i="1" smtClean="0">
                            <a:solidFill>
                              <a:srgbClr val="0000CC"/>
                            </a:solidFill>
                            <a:latin typeface="Cambria Math" panose="02040503050406030204" pitchFamily="18" charset="0"/>
                            <a:ea typeface="Cambria Math"/>
                          </a:rPr>
                        </m:ctrlPr>
                      </m:sSupPr>
                      <m:e>
                        <m:r>
                          <a:rPr lang="de-DE" b="0" i="1" smtClean="0">
                            <a:solidFill>
                              <a:srgbClr val="0000CC"/>
                            </a:solidFill>
                            <a:latin typeface="Cambria Math"/>
                            <a:ea typeface="Cambria Math"/>
                          </a:rPr>
                          <m:t>𝑒</m:t>
                        </m:r>
                      </m:e>
                      <m:sup>
                        <m:r>
                          <a:rPr lang="de-DE" b="0" i="1" smtClean="0">
                            <a:solidFill>
                              <a:srgbClr val="0000CC"/>
                            </a:solidFill>
                            <a:latin typeface="Cambria Math"/>
                            <a:ea typeface="Cambria Math"/>
                          </a:rPr>
                          <m:t>+</m:t>
                        </m:r>
                      </m:sup>
                    </m:sSup>
                    <m:r>
                      <a:rPr lang="de-DE" b="0" i="1" smtClean="0">
                        <a:solidFill>
                          <a:srgbClr val="0000CC"/>
                        </a:solidFill>
                        <a:latin typeface="Cambria Math"/>
                        <a:ea typeface="Cambria Math"/>
                      </a:rPr>
                      <m:t>+</m:t>
                    </m:r>
                    <m:sSub>
                      <m:sSubPr>
                        <m:ctrlPr>
                          <a:rPr lang="de-DE" b="0" i="1" smtClean="0">
                            <a:solidFill>
                              <a:srgbClr val="0000CC"/>
                            </a:solidFill>
                            <a:latin typeface="Cambria Math" panose="02040503050406030204" pitchFamily="18" charset="0"/>
                            <a:ea typeface="Cambria Math"/>
                          </a:rPr>
                        </m:ctrlPr>
                      </m:sSubPr>
                      <m:e>
                        <m:r>
                          <a:rPr lang="de-DE" b="0" i="1" smtClean="0">
                            <a:solidFill>
                              <a:srgbClr val="0000CC"/>
                            </a:solidFill>
                            <a:latin typeface="Cambria Math"/>
                            <a:ea typeface="Cambria Math"/>
                          </a:rPr>
                          <m:t>𝜈</m:t>
                        </m:r>
                      </m:e>
                      <m:sub>
                        <m:r>
                          <a:rPr lang="de-DE" b="0" i="1" smtClean="0">
                            <a:solidFill>
                              <a:srgbClr val="0000CC"/>
                            </a:solidFill>
                            <a:latin typeface="Cambria Math"/>
                            <a:ea typeface="Cambria Math"/>
                          </a:rPr>
                          <m:t>𝑒</m:t>
                        </m:r>
                      </m:sub>
                    </m:sSub>
                    <m:r>
                      <a:rPr lang="de-DE" b="0" i="1" smtClean="0">
                        <a:solidFill>
                          <a:srgbClr val="0000CC"/>
                        </a:solidFill>
                        <a:latin typeface="Cambria Math"/>
                        <a:ea typeface="Cambria Math"/>
                      </a:rPr>
                      <m:t>+</m:t>
                    </m:r>
                    <m:acc>
                      <m:accPr>
                        <m:chr m:val="̅"/>
                        <m:ctrlPr>
                          <a:rPr lang="de-DE" b="0" i="1" smtClean="0">
                            <a:solidFill>
                              <a:srgbClr val="0000CC"/>
                            </a:solidFill>
                            <a:latin typeface="Cambria Math" panose="02040503050406030204" pitchFamily="18" charset="0"/>
                            <a:ea typeface="Cambria Math"/>
                          </a:rPr>
                        </m:ctrlPr>
                      </m:accPr>
                      <m:e>
                        <m:sSub>
                          <m:sSubPr>
                            <m:ctrlPr>
                              <a:rPr lang="de-DE" b="0" i="1" smtClean="0">
                                <a:solidFill>
                                  <a:srgbClr val="0000CC"/>
                                </a:solidFill>
                                <a:latin typeface="Cambria Math" panose="02040503050406030204" pitchFamily="18" charset="0"/>
                                <a:ea typeface="Cambria Math"/>
                              </a:rPr>
                            </m:ctrlPr>
                          </m:sSubPr>
                          <m:e>
                            <m:r>
                              <a:rPr lang="de-DE" b="0" i="1" smtClean="0">
                                <a:solidFill>
                                  <a:srgbClr val="0000CC"/>
                                </a:solidFill>
                                <a:latin typeface="Cambria Math"/>
                                <a:ea typeface="Cambria Math"/>
                              </a:rPr>
                              <m:t>𝜈</m:t>
                            </m:r>
                          </m:e>
                          <m:sub>
                            <m:r>
                              <a:rPr lang="de-DE" b="0" i="1" smtClean="0">
                                <a:solidFill>
                                  <a:srgbClr val="0000CC"/>
                                </a:solidFill>
                                <a:latin typeface="Cambria Math"/>
                                <a:ea typeface="Cambria Math"/>
                              </a:rPr>
                              <m:t>𝜇</m:t>
                            </m:r>
                          </m:sub>
                        </m:sSub>
                      </m:e>
                    </m:acc>
                  </m:oMath>
                </a14:m>
                <a:r>
                  <a:rPr lang="en-US" dirty="0"/>
                  <a:t> the positive muon emits a W</a:t>
                </a:r>
                <a:r>
                  <a:rPr lang="en-US" baseline="30000" dirty="0"/>
                  <a:t>+</a:t>
                </a:r>
                <a:r>
                  <a:rPr lang="en-US" dirty="0"/>
                  <a:t> and transforms to a </a:t>
                </a:r>
                <a:r>
                  <a:rPr lang="en-US"/>
                  <a:t>muon anti-neutrino</a:t>
                </a:r>
                <a:r>
                  <a:rPr lang="en-US" dirty="0"/>
                  <a:t>. The W</a:t>
                </a:r>
                <a:r>
                  <a:rPr lang="en-US" baseline="30000" dirty="0"/>
                  <a:t>+</a:t>
                </a:r>
                <a:r>
                  <a:rPr lang="en-US" dirty="0"/>
                  <a:t> then materializes a lepton - anti-lepton pair from the first generation of the anti-lepton family.</a:t>
                </a:r>
              </a:p>
            </p:txBody>
          </p:sp>
        </mc:Choice>
        <mc:Fallback>
          <p:sp>
            <p:nvSpPr>
              <p:cNvPr id="9" name="Textfeld 8"/>
              <p:cNvSpPr txBox="1">
                <a:spLocks noRot="1" noChangeAspect="1" noMove="1" noResize="1" noEditPoints="1" noAdjustHandles="1" noChangeArrowheads="1" noChangeShapeType="1" noTextEdit="1"/>
              </p:cNvSpPr>
              <p:nvPr/>
            </p:nvSpPr>
            <p:spPr>
              <a:xfrm>
                <a:off x="540000" y="720000"/>
                <a:ext cx="8136456" cy="945643"/>
              </a:xfrm>
              <a:prstGeom prst="rect">
                <a:avLst/>
              </a:prstGeom>
              <a:blipFill>
                <a:blip r:embed="rId2"/>
                <a:stretch>
                  <a:fillRect l="-675" t="-3226" r="-975" b="-9677"/>
                </a:stretch>
              </a:blipFill>
            </p:spPr>
            <p:txBody>
              <a:bodyPr/>
              <a:lstStyle/>
              <a:p>
                <a:r>
                  <a:rPr lang="en-US">
                    <a:noFill/>
                  </a:rPr>
                  <a:t> </a:t>
                </a:r>
              </a:p>
            </p:txBody>
          </p:sp>
        </mc:Fallback>
      </mc:AlternateContent>
      <p:pic>
        <p:nvPicPr>
          <p:cNvPr id="3074" name="Picture 2" descr="http://hst-archive.web.cern.ch/archiv/HST2002/feynman/exampl28.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64000" y="1980000"/>
            <a:ext cx="4000500" cy="18002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915760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a:t>Feynman diagrams</a:t>
            </a:r>
          </a:p>
        </p:txBody>
      </p:sp>
      <mc:AlternateContent xmlns:mc="http://schemas.openxmlformats.org/markup-compatibility/2006" xmlns:a14="http://schemas.microsoft.com/office/drawing/2010/main">
        <mc:Choice Requires="a14">
          <p:sp>
            <p:nvSpPr>
              <p:cNvPr id="9" name="Textfeld 8"/>
              <p:cNvSpPr txBox="1"/>
              <p:nvPr/>
            </p:nvSpPr>
            <p:spPr>
              <a:xfrm>
                <a:off x="540000" y="720000"/>
                <a:ext cx="8136456" cy="923330"/>
              </a:xfrm>
              <a:prstGeom prst="rect">
                <a:avLst/>
              </a:prstGeom>
              <a:noFill/>
            </p:spPr>
            <p:txBody>
              <a:bodyPr wrap="square" rtlCol="0">
                <a:spAutoFit/>
              </a:bodyPr>
              <a:lstStyle/>
              <a:p>
                <a:r>
                  <a:rPr lang="en-US" b="1" dirty="0"/>
                  <a:t>4.</a:t>
                </a:r>
                <a:r>
                  <a:rPr lang="en-US" dirty="0"/>
                  <a:t> In this case </a:t>
                </a:r>
                <a14:m>
                  <m:oMath xmlns:m="http://schemas.openxmlformats.org/officeDocument/2006/math">
                    <m:sSup>
                      <m:sSupPr>
                        <m:ctrlPr>
                          <a:rPr lang="en-US" i="1" smtClean="0">
                            <a:solidFill>
                              <a:srgbClr val="0000CC"/>
                            </a:solidFill>
                            <a:latin typeface="Cambria Math" panose="02040503050406030204" pitchFamily="18" charset="0"/>
                          </a:rPr>
                        </m:ctrlPr>
                      </m:sSupPr>
                      <m:e>
                        <m:r>
                          <a:rPr lang="de-DE" b="0" i="1" smtClean="0">
                            <a:solidFill>
                              <a:srgbClr val="0000CC"/>
                            </a:solidFill>
                            <a:latin typeface="Cambria Math"/>
                          </a:rPr>
                          <m:t>𝐾</m:t>
                        </m:r>
                      </m:e>
                      <m:sup>
                        <m:r>
                          <a:rPr lang="de-DE" b="0" i="1" smtClean="0">
                            <a:solidFill>
                              <a:srgbClr val="0000CC"/>
                            </a:solidFill>
                            <a:latin typeface="Cambria Math"/>
                          </a:rPr>
                          <m:t>0</m:t>
                        </m:r>
                      </m:sup>
                    </m:sSup>
                    <m:d>
                      <m:dPr>
                        <m:ctrlPr>
                          <a:rPr lang="de-DE" b="0" i="1" smtClean="0">
                            <a:solidFill>
                              <a:srgbClr val="0000CC"/>
                            </a:solidFill>
                            <a:latin typeface="Cambria Math" panose="02040503050406030204" pitchFamily="18" charset="0"/>
                          </a:rPr>
                        </m:ctrlPr>
                      </m:dPr>
                      <m:e>
                        <m:r>
                          <a:rPr lang="de-DE" b="0" i="1" smtClean="0">
                            <a:solidFill>
                              <a:srgbClr val="0000CC"/>
                            </a:solidFill>
                            <a:latin typeface="Cambria Math"/>
                          </a:rPr>
                          <m:t>𝑑</m:t>
                        </m:r>
                        <m:acc>
                          <m:accPr>
                            <m:chr m:val="̅"/>
                            <m:ctrlPr>
                              <a:rPr lang="de-DE" b="0" i="1" smtClean="0">
                                <a:solidFill>
                                  <a:srgbClr val="0000CC"/>
                                </a:solidFill>
                                <a:latin typeface="Cambria Math" panose="02040503050406030204" pitchFamily="18" charset="0"/>
                              </a:rPr>
                            </m:ctrlPr>
                          </m:accPr>
                          <m:e>
                            <m:r>
                              <a:rPr lang="de-DE" b="0" i="1" smtClean="0">
                                <a:solidFill>
                                  <a:srgbClr val="0000CC"/>
                                </a:solidFill>
                                <a:latin typeface="Cambria Math"/>
                              </a:rPr>
                              <m:t>𝑠</m:t>
                            </m:r>
                          </m:e>
                        </m:acc>
                      </m:e>
                    </m:d>
                    <m:r>
                      <a:rPr lang="en-US" i="1" smtClean="0">
                        <a:solidFill>
                          <a:srgbClr val="0000CC"/>
                        </a:solidFill>
                        <a:latin typeface="Cambria Math"/>
                        <a:ea typeface="Cambria Math"/>
                      </a:rPr>
                      <m:t>→</m:t>
                    </m:r>
                    <m:sSup>
                      <m:sSupPr>
                        <m:ctrlPr>
                          <a:rPr lang="en-US" i="1" smtClean="0">
                            <a:solidFill>
                              <a:srgbClr val="0000CC"/>
                            </a:solidFill>
                            <a:latin typeface="Cambria Math" panose="02040503050406030204" pitchFamily="18" charset="0"/>
                            <a:ea typeface="Cambria Math"/>
                          </a:rPr>
                        </m:ctrlPr>
                      </m:sSupPr>
                      <m:e>
                        <m:r>
                          <a:rPr lang="en-US" i="1" smtClean="0">
                            <a:solidFill>
                              <a:srgbClr val="0000CC"/>
                            </a:solidFill>
                            <a:latin typeface="Cambria Math"/>
                            <a:ea typeface="Cambria Math"/>
                          </a:rPr>
                          <m:t>𝜋</m:t>
                        </m:r>
                      </m:e>
                      <m:sup>
                        <m:r>
                          <a:rPr lang="de-DE" b="0" i="1" smtClean="0">
                            <a:solidFill>
                              <a:srgbClr val="0000CC"/>
                            </a:solidFill>
                            <a:latin typeface="Cambria Math"/>
                            <a:ea typeface="Cambria Math"/>
                          </a:rPr>
                          <m:t>+</m:t>
                        </m:r>
                      </m:sup>
                    </m:sSup>
                    <m:r>
                      <a:rPr lang="de-DE" b="0" i="1" smtClean="0">
                        <a:solidFill>
                          <a:srgbClr val="0000CC"/>
                        </a:solidFill>
                        <a:latin typeface="Cambria Math"/>
                        <a:ea typeface="Cambria Math"/>
                      </a:rPr>
                      <m:t>+</m:t>
                    </m:r>
                    <m:sSup>
                      <m:sSupPr>
                        <m:ctrlPr>
                          <a:rPr lang="de-DE" b="0" i="1" smtClean="0">
                            <a:solidFill>
                              <a:srgbClr val="0000CC"/>
                            </a:solidFill>
                            <a:latin typeface="Cambria Math" panose="02040503050406030204" pitchFamily="18" charset="0"/>
                            <a:ea typeface="Cambria Math"/>
                          </a:rPr>
                        </m:ctrlPr>
                      </m:sSupPr>
                      <m:e>
                        <m:r>
                          <a:rPr lang="de-DE" b="0" i="1" smtClean="0">
                            <a:solidFill>
                              <a:srgbClr val="0000CC"/>
                            </a:solidFill>
                            <a:latin typeface="Cambria Math"/>
                            <a:ea typeface="Cambria Math"/>
                          </a:rPr>
                          <m:t>𝜋</m:t>
                        </m:r>
                      </m:e>
                      <m:sup>
                        <m:r>
                          <a:rPr lang="de-DE" b="0" i="1" smtClean="0">
                            <a:solidFill>
                              <a:srgbClr val="0000CC"/>
                            </a:solidFill>
                            <a:latin typeface="Cambria Math"/>
                            <a:ea typeface="Cambria Math"/>
                          </a:rPr>
                          <m:t>−</m:t>
                        </m:r>
                      </m:sup>
                    </m:sSup>
                  </m:oMath>
                </a14:m>
                <a:r>
                  <a:rPr lang="en-US" dirty="0"/>
                  <a:t> a Kaon-zero decays to a pi-plus and pi-minus via weak interaction. The quark analysis shows: </a:t>
                </a:r>
                <a14:m>
                  <m:oMath xmlns:m="http://schemas.openxmlformats.org/officeDocument/2006/math">
                    <m:acc>
                      <m:accPr>
                        <m:chr m:val="̅"/>
                        <m:ctrlPr>
                          <a:rPr lang="en-US" i="1" smtClean="0">
                            <a:solidFill>
                              <a:srgbClr val="0000CC"/>
                            </a:solidFill>
                            <a:latin typeface="Cambria Math" panose="02040503050406030204" pitchFamily="18" charset="0"/>
                          </a:rPr>
                        </m:ctrlPr>
                      </m:accPr>
                      <m:e>
                        <m:r>
                          <a:rPr lang="de-DE" b="0" i="1" smtClean="0">
                            <a:solidFill>
                              <a:srgbClr val="0000CC"/>
                            </a:solidFill>
                            <a:latin typeface="Cambria Math"/>
                          </a:rPr>
                          <m:t>𝑠</m:t>
                        </m:r>
                      </m:e>
                    </m:acc>
                    <m:r>
                      <a:rPr lang="en-US" i="1" smtClean="0">
                        <a:solidFill>
                          <a:srgbClr val="0000CC"/>
                        </a:solidFill>
                        <a:latin typeface="Cambria Math"/>
                        <a:ea typeface="Cambria Math"/>
                      </a:rPr>
                      <m:t>→</m:t>
                    </m:r>
                    <m:acc>
                      <m:accPr>
                        <m:chr m:val="̅"/>
                        <m:ctrlPr>
                          <a:rPr lang="en-US" i="1" smtClean="0">
                            <a:solidFill>
                              <a:srgbClr val="0000CC"/>
                            </a:solidFill>
                            <a:latin typeface="Cambria Math" panose="02040503050406030204" pitchFamily="18" charset="0"/>
                            <a:ea typeface="Cambria Math"/>
                          </a:rPr>
                        </m:ctrlPr>
                      </m:accPr>
                      <m:e>
                        <m:r>
                          <a:rPr lang="de-DE" b="0" i="1" smtClean="0">
                            <a:solidFill>
                              <a:srgbClr val="0000CC"/>
                            </a:solidFill>
                            <a:latin typeface="Cambria Math"/>
                            <a:ea typeface="Cambria Math"/>
                          </a:rPr>
                          <m:t>𝑢</m:t>
                        </m:r>
                      </m:e>
                    </m:acc>
                  </m:oMath>
                </a14:m>
                <a:r>
                  <a:rPr lang="en-US" dirty="0"/>
                  <a:t> with the creation of an anti-down – up pair.</a:t>
                </a:r>
              </a:p>
            </p:txBody>
          </p:sp>
        </mc:Choice>
        <mc:Fallback xmlns="">
          <p:sp>
            <p:nvSpPr>
              <p:cNvPr id="9" name="Textfeld 8"/>
              <p:cNvSpPr txBox="1">
                <a:spLocks noRot="1" noChangeAspect="1" noMove="1" noResize="1" noEditPoints="1" noAdjustHandles="1" noChangeArrowheads="1" noChangeShapeType="1" noTextEdit="1"/>
              </p:cNvSpPr>
              <p:nvPr/>
            </p:nvSpPr>
            <p:spPr>
              <a:xfrm>
                <a:off x="540000" y="720000"/>
                <a:ext cx="8136456" cy="923330"/>
              </a:xfrm>
              <a:prstGeom prst="rect">
                <a:avLst/>
              </a:prstGeom>
              <a:blipFill rotWithShape="1">
                <a:blip r:embed="rId2"/>
                <a:stretch>
                  <a:fillRect l="-675" t="-3289" r="-525" b="-9211"/>
                </a:stretch>
              </a:blipFill>
            </p:spPr>
            <p:txBody>
              <a:bodyPr/>
              <a:lstStyle/>
              <a:p>
                <a:r>
                  <a:rPr lang="en-US">
                    <a:noFill/>
                  </a:rPr>
                  <a:t> </a:t>
                </a:r>
              </a:p>
            </p:txBody>
          </p:sp>
        </mc:Fallback>
      </mc:AlternateContent>
      <p:pic>
        <p:nvPicPr>
          <p:cNvPr id="4098" name="Picture 2" descr="http://hst-archive.web.cern.ch/archiv/HST2002/feynman/exampl8.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00000" y="1800000"/>
            <a:ext cx="4572000" cy="2728913"/>
          </a:xfrm>
          <a:prstGeom prst="rect">
            <a:avLst/>
          </a:prstGeom>
          <a:noFill/>
          <a:extLst>
            <a:ext uri="{909E8E84-426E-40DD-AFC4-6F175D3DCCD1}">
              <a14:hiddenFill xmlns:a14="http://schemas.microsoft.com/office/drawing/2010/main">
                <a:solidFill>
                  <a:srgbClr val="FFFFFF"/>
                </a:solidFill>
              </a14:hiddenFill>
            </a:ext>
          </a:extLst>
        </p:spPr>
      </p:pic>
      <p:sp>
        <p:nvSpPr>
          <p:cNvPr id="6" name="Textfeld 5"/>
          <p:cNvSpPr txBox="1"/>
          <p:nvPr/>
        </p:nvSpPr>
        <p:spPr>
          <a:xfrm>
            <a:off x="540000" y="4860000"/>
            <a:ext cx="8136456" cy="923330"/>
          </a:xfrm>
          <a:prstGeom prst="rect">
            <a:avLst/>
          </a:prstGeom>
          <a:noFill/>
        </p:spPr>
        <p:txBody>
          <a:bodyPr wrap="square" rtlCol="0">
            <a:spAutoFit/>
          </a:bodyPr>
          <a:lstStyle/>
          <a:p>
            <a:r>
              <a:rPr lang="en-US" dirty="0"/>
              <a:t>This is a weak decay of the anti-strange quark. It is an allowed diagonal change between anti-quark generations. The Feynman diagram shows a combination of an antiquark-weak vertex and a quark-weak vertex.</a:t>
            </a:r>
          </a:p>
        </p:txBody>
      </p:sp>
    </p:spTree>
    <p:extLst>
      <p:ext uri="{BB962C8B-B14F-4D97-AF65-F5344CB8AC3E}">
        <p14:creationId xmlns:p14="http://schemas.microsoft.com/office/powerpoint/2010/main" val="7150850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09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a:t>Feynman diagrams</a:t>
            </a:r>
          </a:p>
        </p:txBody>
      </p:sp>
      <mc:AlternateContent xmlns:mc="http://schemas.openxmlformats.org/markup-compatibility/2006" xmlns:a14="http://schemas.microsoft.com/office/drawing/2010/main">
        <mc:Choice Requires="a14">
          <p:sp>
            <p:nvSpPr>
              <p:cNvPr id="9" name="Textfeld 8"/>
              <p:cNvSpPr txBox="1"/>
              <p:nvPr/>
            </p:nvSpPr>
            <p:spPr>
              <a:xfrm>
                <a:off x="540000" y="720000"/>
                <a:ext cx="8136456" cy="923330"/>
              </a:xfrm>
              <a:prstGeom prst="rect">
                <a:avLst/>
              </a:prstGeom>
              <a:noFill/>
            </p:spPr>
            <p:txBody>
              <a:bodyPr wrap="square" rtlCol="0">
                <a:spAutoFit/>
              </a:bodyPr>
              <a:lstStyle/>
              <a:p>
                <a:r>
                  <a:rPr lang="en-US" b="1" dirty="0"/>
                  <a:t>5.</a:t>
                </a:r>
                <a:r>
                  <a:rPr lang="en-US" dirty="0"/>
                  <a:t> In this case </a:t>
                </a:r>
                <a14:m>
                  <m:oMath xmlns:m="http://schemas.openxmlformats.org/officeDocument/2006/math">
                    <m:sSup>
                      <m:sSupPr>
                        <m:ctrlPr>
                          <a:rPr lang="en-US" i="1" smtClean="0">
                            <a:solidFill>
                              <a:srgbClr val="0000CC"/>
                            </a:solidFill>
                            <a:latin typeface="Cambria Math" panose="02040503050406030204" pitchFamily="18" charset="0"/>
                          </a:rPr>
                        </m:ctrlPr>
                      </m:sSupPr>
                      <m:e>
                        <m:r>
                          <m:rPr>
                            <m:sty m:val="p"/>
                          </m:rPr>
                          <a:rPr lang="el-GR" i="1" smtClean="0">
                            <a:solidFill>
                              <a:srgbClr val="0000CC"/>
                            </a:solidFill>
                            <a:latin typeface="Cambria Math"/>
                            <a:ea typeface="Cambria Math"/>
                          </a:rPr>
                          <m:t>Λ</m:t>
                        </m:r>
                      </m:e>
                      <m:sup>
                        <m:r>
                          <a:rPr lang="de-DE" b="0" i="1" smtClean="0">
                            <a:solidFill>
                              <a:srgbClr val="0000CC"/>
                            </a:solidFill>
                            <a:latin typeface="Cambria Math"/>
                          </a:rPr>
                          <m:t>0</m:t>
                        </m:r>
                      </m:sup>
                    </m:sSup>
                    <m:r>
                      <a:rPr lang="en-US" i="1" smtClean="0">
                        <a:solidFill>
                          <a:srgbClr val="0000CC"/>
                        </a:solidFill>
                        <a:latin typeface="Cambria Math"/>
                        <a:ea typeface="Cambria Math"/>
                      </a:rPr>
                      <m:t>→</m:t>
                    </m:r>
                    <m:r>
                      <a:rPr lang="de-DE" b="0" i="1" smtClean="0">
                        <a:solidFill>
                          <a:srgbClr val="0000CC"/>
                        </a:solidFill>
                        <a:latin typeface="Cambria Math"/>
                        <a:ea typeface="Cambria Math"/>
                      </a:rPr>
                      <m:t>𝑝</m:t>
                    </m:r>
                    <m:r>
                      <a:rPr lang="de-DE" b="0" i="1" smtClean="0">
                        <a:solidFill>
                          <a:srgbClr val="0000CC"/>
                        </a:solidFill>
                        <a:latin typeface="Cambria Math"/>
                        <a:ea typeface="Cambria Math"/>
                      </a:rPr>
                      <m:t>+</m:t>
                    </m:r>
                    <m:sSup>
                      <m:sSupPr>
                        <m:ctrlPr>
                          <a:rPr lang="de-DE" b="0" i="1" smtClean="0">
                            <a:solidFill>
                              <a:srgbClr val="0000CC"/>
                            </a:solidFill>
                            <a:latin typeface="Cambria Math" panose="02040503050406030204" pitchFamily="18" charset="0"/>
                            <a:ea typeface="Cambria Math"/>
                          </a:rPr>
                        </m:ctrlPr>
                      </m:sSupPr>
                      <m:e>
                        <m:r>
                          <a:rPr lang="de-DE" b="0" i="1" smtClean="0">
                            <a:solidFill>
                              <a:srgbClr val="0000CC"/>
                            </a:solidFill>
                            <a:latin typeface="Cambria Math"/>
                            <a:ea typeface="Cambria Math"/>
                          </a:rPr>
                          <m:t>𝜋</m:t>
                        </m:r>
                      </m:e>
                      <m:sup>
                        <m:r>
                          <a:rPr lang="de-DE" b="0" i="1" smtClean="0">
                            <a:solidFill>
                              <a:srgbClr val="0000CC"/>
                            </a:solidFill>
                            <a:latin typeface="Cambria Math"/>
                            <a:ea typeface="Cambria Math"/>
                          </a:rPr>
                          <m:t>−</m:t>
                        </m:r>
                      </m:sup>
                    </m:sSup>
                  </m:oMath>
                </a14:m>
                <a:r>
                  <a:rPr lang="en-US" dirty="0"/>
                  <a:t> a lambda zero decays to a proton and a pi-minus via the weak interaction. The quark analysis shows: </a:t>
                </a:r>
                <a14:m>
                  <m:oMath xmlns:m="http://schemas.openxmlformats.org/officeDocument/2006/math">
                    <m:r>
                      <a:rPr lang="de-DE" b="0" i="1" smtClean="0">
                        <a:solidFill>
                          <a:srgbClr val="0000CC"/>
                        </a:solidFill>
                        <a:latin typeface="Cambria Math"/>
                      </a:rPr>
                      <m:t>𝑠</m:t>
                    </m:r>
                    <m:r>
                      <a:rPr lang="de-DE" b="0" i="1" smtClean="0">
                        <a:solidFill>
                          <a:srgbClr val="0000CC"/>
                        </a:solidFill>
                        <a:latin typeface="Cambria Math"/>
                        <a:ea typeface="Cambria Math"/>
                      </a:rPr>
                      <m:t>→</m:t>
                    </m:r>
                    <m:r>
                      <a:rPr lang="de-DE" b="0" i="1" smtClean="0">
                        <a:solidFill>
                          <a:srgbClr val="0000CC"/>
                        </a:solidFill>
                        <a:latin typeface="Cambria Math"/>
                        <a:ea typeface="Cambria Math"/>
                      </a:rPr>
                      <m:t>𝑢</m:t>
                    </m:r>
                  </m:oMath>
                </a14:m>
                <a:r>
                  <a:rPr lang="en-US" dirty="0">
                    <a:solidFill>
                      <a:srgbClr val="0000CC"/>
                    </a:solidFill>
                  </a:rPr>
                  <a:t> </a:t>
                </a:r>
                <a:r>
                  <a:rPr lang="en-US" dirty="0"/>
                  <a:t>with the creation of  a down – anti-up pair. </a:t>
                </a:r>
              </a:p>
            </p:txBody>
          </p:sp>
        </mc:Choice>
        <mc:Fallback xmlns="">
          <p:sp>
            <p:nvSpPr>
              <p:cNvPr id="9" name="Textfeld 8"/>
              <p:cNvSpPr txBox="1">
                <a:spLocks noRot="1" noChangeAspect="1" noMove="1" noResize="1" noEditPoints="1" noAdjustHandles="1" noChangeArrowheads="1" noChangeShapeType="1" noTextEdit="1"/>
              </p:cNvSpPr>
              <p:nvPr/>
            </p:nvSpPr>
            <p:spPr>
              <a:xfrm>
                <a:off x="540000" y="720000"/>
                <a:ext cx="8136456" cy="923330"/>
              </a:xfrm>
              <a:prstGeom prst="rect">
                <a:avLst/>
              </a:prstGeom>
              <a:blipFill rotWithShape="1">
                <a:blip r:embed="rId2"/>
                <a:stretch>
                  <a:fillRect l="-675" t="-3289" r="-600" b="-9211"/>
                </a:stretch>
              </a:blipFill>
            </p:spPr>
            <p:txBody>
              <a:bodyPr/>
              <a:lstStyle/>
              <a:p>
                <a:r>
                  <a:rPr lang="en-US">
                    <a:noFill/>
                  </a:rPr>
                  <a:t> </a:t>
                </a:r>
              </a:p>
            </p:txBody>
          </p:sp>
        </mc:Fallback>
      </mc:AlternateContent>
      <p:pic>
        <p:nvPicPr>
          <p:cNvPr id="5122" name="Picture 2" descr="http://hst-archive.web.cern.ch/archiv/HST2002/feynman/exampl6.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00000" y="1800000"/>
            <a:ext cx="4543425" cy="2286000"/>
          </a:xfrm>
          <a:prstGeom prst="rect">
            <a:avLst/>
          </a:prstGeom>
          <a:noFill/>
          <a:extLst>
            <a:ext uri="{909E8E84-426E-40DD-AFC4-6F175D3DCCD1}">
              <a14:hiddenFill xmlns:a14="http://schemas.microsoft.com/office/drawing/2010/main">
                <a:solidFill>
                  <a:srgbClr val="FFFFFF"/>
                </a:solidFill>
              </a14:hiddenFill>
            </a:ext>
          </a:extLst>
        </p:spPr>
      </p:pic>
      <p:sp>
        <p:nvSpPr>
          <p:cNvPr id="7" name="Textfeld 6"/>
          <p:cNvSpPr txBox="1"/>
          <p:nvPr/>
        </p:nvSpPr>
        <p:spPr>
          <a:xfrm>
            <a:off x="540000" y="4680000"/>
            <a:ext cx="8136456" cy="923330"/>
          </a:xfrm>
          <a:prstGeom prst="rect">
            <a:avLst/>
          </a:prstGeom>
          <a:noFill/>
        </p:spPr>
        <p:txBody>
          <a:bodyPr wrap="square" rtlCol="0">
            <a:spAutoFit/>
          </a:bodyPr>
          <a:lstStyle/>
          <a:p>
            <a:r>
              <a:rPr lang="en-US" dirty="0"/>
              <a:t>This is a weak decay of the strange quark. It is an allowed diagonal change between quark generations. The Feynman diagram for the s to u transition is a combination of two quark-W vertices. The pion is derived from a same generation quark weak vertex</a:t>
            </a:r>
          </a:p>
        </p:txBody>
      </p:sp>
      <p:sp>
        <p:nvSpPr>
          <p:cNvPr id="6" name="Textfeld 5"/>
          <p:cNvSpPr txBox="1"/>
          <p:nvPr/>
        </p:nvSpPr>
        <p:spPr>
          <a:xfrm>
            <a:off x="1270800" y="1260000"/>
            <a:ext cx="7380000" cy="369332"/>
          </a:xfrm>
          <a:prstGeom prst="rect">
            <a:avLst/>
          </a:prstGeom>
          <a:noFill/>
        </p:spPr>
        <p:txBody>
          <a:bodyPr wrap="square" rtlCol="0">
            <a:spAutoFit/>
          </a:bodyPr>
          <a:lstStyle/>
          <a:p>
            <a:r>
              <a:rPr lang="en-US" dirty="0"/>
              <a:t>The corresponding Feynman diagram will be:</a:t>
            </a:r>
          </a:p>
        </p:txBody>
      </p:sp>
    </p:spTree>
    <p:extLst>
      <p:ext uri="{BB962C8B-B14F-4D97-AF65-F5344CB8AC3E}">
        <p14:creationId xmlns:p14="http://schemas.microsoft.com/office/powerpoint/2010/main" val="14981311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2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a:t>Feynman diagrams</a:t>
            </a:r>
          </a:p>
        </p:txBody>
      </p:sp>
      <mc:AlternateContent xmlns:mc="http://schemas.openxmlformats.org/markup-compatibility/2006" xmlns:a14="http://schemas.microsoft.com/office/drawing/2010/main">
        <mc:Choice Requires="a14">
          <p:sp>
            <p:nvSpPr>
              <p:cNvPr id="9" name="Textfeld 8"/>
              <p:cNvSpPr txBox="1"/>
              <p:nvPr/>
            </p:nvSpPr>
            <p:spPr>
              <a:xfrm>
                <a:off x="540000" y="720000"/>
                <a:ext cx="8136456" cy="923330"/>
              </a:xfrm>
              <a:prstGeom prst="rect">
                <a:avLst/>
              </a:prstGeom>
              <a:noFill/>
            </p:spPr>
            <p:txBody>
              <a:bodyPr wrap="square" rtlCol="0">
                <a:spAutoFit/>
              </a:bodyPr>
              <a:lstStyle/>
              <a:p>
                <a:r>
                  <a:rPr lang="en-US" b="1" dirty="0"/>
                  <a:t>6.</a:t>
                </a:r>
                <a:r>
                  <a:rPr lang="en-US" dirty="0"/>
                  <a:t> In this case </a:t>
                </a:r>
                <a14:m>
                  <m:oMath xmlns:m="http://schemas.openxmlformats.org/officeDocument/2006/math">
                    <m:sSup>
                      <m:sSupPr>
                        <m:ctrlPr>
                          <a:rPr lang="en-US" i="1" smtClean="0">
                            <a:solidFill>
                              <a:srgbClr val="0000CC"/>
                            </a:solidFill>
                            <a:latin typeface="Cambria Math" panose="02040503050406030204" pitchFamily="18" charset="0"/>
                          </a:rPr>
                        </m:ctrlPr>
                      </m:sSupPr>
                      <m:e>
                        <m:r>
                          <m:rPr>
                            <m:sty m:val="p"/>
                          </m:rPr>
                          <a:rPr lang="el-GR" i="1" smtClean="0">
                            <a:solidFill>
                              <a:srgbClr val="0000CC"/>
                            </a:solidFill>
                            <a:latin typeface="Cambria Math"/>
                            <a:ea typeface="Cambria Math"/>
                          </a:rPr>
                          <m:t>Σ</m:t>
                        </m:r>
                      </m:e>
                      <m:sup>
                        <m:r>
                          <a:rPr lang="de-DE" b="0" i="1" smtClean="0">
                            <a:solidFill>
                              <a:srgbClr val="0000CC"/>
                            </a:solidFill>
                            <a:latin typeface="Cambria Math"/>
                          </a:rPr>
                          <m:t>+</m:t>
                        </m:r>
                      </m:sup>
                    </m:sSup>
                    <m:r>
                      <a:rPr lang="en-US" i="1" smtClean="0">
                        <a:solidFill>
                          <a:srgbClr val="0000CC"/>
                        </a:solidFill>
                        <a:latin typeface="Cambria Math"/>
                        <a:ea typeface="Cambria Math"/>
                      </a:rPr>
                      <m:t>→</m:t>
                    </m:r>
                    <m:r>
                      <a:rPr lang="de-DE" b="0" i="1" smtClean="0">
                        <a:solidFill>
                          <a:srgbClr val="0000CC"/>
                        </a:solidFill>
                        <a:latin typeface="Cambria Math"/>
                        <a:ea typeface="Cambria Math"/>
                      </a:rPr>
                      <m:t>𝑝</m:t>
                    </m:r>
                    <m:r>
                      <a:rPr lang="de-DE" b="0" i="1" smtClean="0">
                        <a:solidFill>
                          <a:srgbClr val="0000CC"/>
                        </a:solidFill>
                        <a:latin typeface="Cambria Math"/>
                        <a:ea typeface="Cambria Math"/>
                      </a:rPr>
                      <m:t>+</m:t>
                    </m:r>
                    <m:sSup>
                      <m:sSupPr>
                        <m:ctrlPr>
                          <a:rPr lang="de-DE" b="0" i="1" smtClean="0">
                            <a:solidFill>
                              <a:srgbClr val="0000CC"/>
                            </a:solidFill>
                            <a:latin typeface="Cambria Math" panose="02040503050406030204" pitchFamily="18" charset="0"/>
                            <a:ea typeface="Cambria Math"/>
                          </a:rPr>
                        </m:ctrlPr>
                      </m:sSupPr>
                      <m:e>
                        <m:r>
                          <a:rPr lang="de-DE" b="0" i="1" smtClean="0">
                            <a:solidFill>
                              <a:srgbClr val="0000CC"/>
                            </a:solidFill>
                            <a:latin typeface="Cambria Math"/>
                            <a:ea typeface="Cambria Math"/>
                          </a:rPr>
                          <m:t>𝜋</m:t>
                        </m:r>
                      </m:e>
                      <m:sup>
                        <m:r>
                          <a:rPr lang="de-DE" b="0" i="1" smtClean="0">
                            <a:solidFill>
                              <a:srgbClr val="0000CC"/>
                            </a:solidFill>
                            <a:latin typeface="Cambria Math"/>
                            <a:ea typeface="Cambria Math"/>
                          </a:rPr>
                          <m:t>0</m:t>
                        </m:r>
                      </m:sup>
                    </m:sSup>
                  </m:oMath>
                </a14:m>
                <a:r>
                  <a:rPr lang="en-US" dirty="0"/>
                  <a:t> a Sigma plus decays to a proton and a pi-zero via the weak interaction. The quark analysis shows: </a:t>
                </a:r>
                <a14:m>
                  <m:oMath xmlns:m="http://schemas.openxmlformats.org/officeDocument/2006/math">
                    <m:r>
                      <a:rPr lang="de-DE" b="0" i="1" smtClean="0">
                        <a:solidFill>
                          <a:srgbClr val="0000CC"/>
                        </a:solidFill>
                        <a:latin typeface="Cambria Math"/>
                      </a:rPr>
                      <m:t>𝑠</m:t>
                    </m:r>
                    <m:r>
                      <a:rPr lang="de-DE" b="0" i="1" smtClean="0">
                        <a:solidFill>
                          <a:srgbClr val="0000CC"/>
                        </a:solidFill>
                        <a:latin typeface="Cambria Math"/>
                        <a:ea typeface="Cambria Math"/>
                      </a:rPr>
                      <m:t>→</m:t>
                    </m:r>
                    <m:r>
                      <a:rPr lang="de-DE" b="0" i="1" smtClean="0">
                        <a:solidFill>
                          <a:srgbClr val="0000CC"/>
                        </a:solidFill>
                        <a:latin typeface="Cambria Math"/>
                        <a:ea typeface="Cambria Math"/>
                      </a:rPr>
                      <m:t>𝑢</m:t>
                    </m:r>
                  </m:oMath>
                </a14:m>
                <a:r>
                  <a:rPr lang="en-US" dirty="0">
                    <a:solidFill>
                      <a:srgbClr val="0000CC"/>
                    </a:solidFill>
                  </a:rPr>
                  <a:t> </a:t>
                </a:r>
                <a:r>
                  <a:rPr lang="en-US" dirty="0"/>
                  <a:t>with the creation of  a down – anti-up pair. </a:t>
                </a:r>
              </a:p>
            </p:txBody>
          </p:sp>
        </mc:Choice>
        <mc:Fallback xmlns="">
          <p:sp>
            <p:nvSpPr>
              <p:cNvPr id="9" name="Textfeld 8"/>
              <p:cNvSpPr txBox="1">
                <a:spLocks noRot="1" noChangeAspect="1" noMove="1" noResize="1" noEditPoints="1" noAdjustHandles="1" noChangeArrowheads="1" noChangeShapeType="1" noTextEdit="1"/>
              </p:cNvSpPr>
              <p:nvPr/>
            </p:nvSpPr>
            <p:spPr>
              <a:xfrm>
                <a:off x="540000" y="720000"/>
                <a:ext cx="8136456" cy="923330"/>
              </a:xfrm>
              <a:prstGeom prst="rect">
                <a:avLst/>
              </a:prstGeom>
              <a:blipFill rotWithShape="1">
                <a:blip r:embed="rId2"/>
                <a:stretch>
                  <a:fillRect l="-675" t="-3289" r="-600" b="-9211"/>
                </a:stretch>
              </a:blipFill>
            </p:spPr>
            <p:txBody>
              <a:bodyPr/>
              <a:lstStyle/>
              <a:p>
                <a:r>
                  <a:rPr lang="en-US">
                    <a:noFill/>
                  </a:rPr>
                  <a:t> </a:t>
                </a:r>
              </a:p>
            </p:txBody>
          </p:sp>
        </mc:Fallback>
      </mc:AlternateContent>
      <p:pic>
        <p:nvPicPr>
          <p:cNvPr id="6146" name="Picture 2" descr="http://hst-archive.web.cern.ch/archiv/HST2002/feynman/exampl31.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00000" y="1800000"/>
            <a:ext cx="4829175" cy="3271838"/>
          </a:xfrm>
          <a:prstGeom prst="rect">
            <a:avLst/>
          </a:prstGeom>
          <a:noFill/>
          <a:extLst>
            <a:ext uri="{909E8E84-426E-40DD-AFC4-6F175D3DCCD1}">
              <a14:hiddenFill xmlns:a14="http://schemas.microsoft.com/office/drawing/2010/main">
                <a:solidFill>
                  <a:srgbClr val="FFFFFF"/>
                </a:solidFill>
              </a14:hiddenFill>
            </a:ext>
          </a:extLst>
        </p:spPr>
      </p:pic>
      <p:sp>
        <p:nvSpPr>
          <p:cNvPr id="8" name="Textfeld 7"/>
          <p:cNvSpPr txBox="1"/>
          <p:nvPr/>
        </p:nvSpPr>
        <p:spPr>
          <a:xfrm>
            <a:off x="540000" y="5400000"/>
            <a:ext cx="8136456" cy="923330"/>
          </a:xfrm>
          <a:prstGeom prst="rect">
            <a:avLst/>
          </a:prstGeom>
          <a:noFill/>
        </p:spPr>
        <p:txBody>
          <a:bodyPr wrap="square" rtlCol="0">
            <a:spAutoFit/>
          </a:bodyPr>
          <a:lstStyle/>
          <a:p>
            <a:r>
              <a:rPr lang="en-US" dirty="0"/>
              <a:t>This is a weak decay of the strange quark. It is an allowed diagonal change between quark generations. The Feynman diagram for the s to u transition is a combination of two quark-W vertices. </a:t>
            </a:r>
          </a:p>
        </p:txBody>
      </p:sp>
      <p:sp>
        <p:nvSpPr>
          <p:cNvPr id="6" name="Textfeld 5"/>
          <p:cNvSpPr txBox="1"/>
          <p:nvPr/>
        </p:nvSpPr>
        <p:spPr>
          <a:xfrm>
            <a:off x="1270800" y="1260000"/>
            <a:ext cx="7380000" cy="369332"/>
          </a:xfrm>
          <a:prstGeom prst="rect">
            <a:avLst/>
          </a:prstGeom>
          <a:noFill/>
        </p:spPr>
        <p:txBody>
          <a:bodyPr wrap="square" rtlCol="0">
            <a:spAutoFit/>
          </a:bodyPr>
          <a:lstStyle/>
          <a:p>
            <a:r>
              <a:rPr lang="en-US" dirty="0"/>
              <a:t>The corresponding Feynman diagram will be:</a:t>
            </a:r>
          </a:p>
        </p:txBody>
      </p:sp>
    </p:spTree>
    <p:extLst>
      <p:ext uri="{BB962C8B-B14F-4D97-AF65-F5344CB8AC3E}">
        <p14:creationId xmlns:p14="http://schemas.microsoft.com/office/powerpoint/2010/main" val="6627449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a:t>Feynman diagrams</a:t>
            </a:r>
          </a:p>
        </p:txBody>
      </p:sp>
      <mc:AlternateContent xmlns:mc="http://schemas.openxmlformats.org/markup-compatibility/2006" xmlns:a14="http://schemas.microsoft.com/office/drawing/2010/main">
        <mc:Choice Requires="a14">
          <p:sp>
            <p:nvSpPr>
              <p:cNvPr id="9" name="Textfeld 8"/>
              <p:cNvSpPr txBox="1"/>
              <p:nvPr/>
            </p:nvSpPr>
            <p:spPr>
              <a:xfrm>
                <a:off x="540000" y="720000"/>
                <a:ext cx="8136456" cy="369332"/>
              </a:xfrm>
              <a:prstGeom prst="rect">
                <a:avLst/>
              </a:prstGeom>
              <a:noFill/>
            </p:spPr>
            <p:txBody>
              <a:bodyPr wrap="square" rtlCol="0">
                <a:spAutoFit/>
              </a:bodyPr>
              <a:lstStyle/>
              <a:p>
                <a:r>
                  <a:rPr lang="en-US" b="1" dirty="0"/>
                  <a:t>7.</a:t>
                </a:r>
                <a:r>
                  <a:rPr lang="en-US" dirty="0"/>
                  <a:t> In this case </a:t>
                </a:r>
                <a14:m>
                  <m:oMath xmlns:m="http://schemas.openxmlformats.org/officeDocument/2006/math">
                    <m:sSup>
                      <m:sSupPr>
                        <m:ctrlPr>
                          <a:rPr lang="en-US" i="1" smtClean="0">
                            <a:solidFill>
                              <a:srgbClr val="0000CC"/>
                            </a:solidFill>
                            <a:latin typeface="Cambria Math" panose="02040503050406030204" pitchFamily="18" charset="0"/>
                          </a:rPr>
                        </m:ctrlPr>
                      </m:sSupPr>
                      <m:e>
                        <m:r>
                          <a:rPr lang="de-DE" b="0" i="1" smtClean="0">
                            <a:solidFill>
                              <a:srgbClr val="0000CC"/>
                            </a:solidFill>
                            <a:latin typeface="Cambria Math"/>
                          </a:rPr>
                          <m:t>𝑒</m:t>
                        </m:r>
                      </m:e>
                      <m:sup>
                        <m:r>
                          <a:rPr lang="de-DE" b="0" i="1" smtClean="0">
                            <a:solidFill>
                              <a:srgbClr val="0000CC"/>
                            </a:solidFill>
                            <a:latin typeface="Cambria Math"/>
                          </a:rPr>
                          <m:t>+</m:t>
                        </m:r>
                      </m:sup>
                    </m:sSup>
                    <m:r>
                      <a:rPr lang="de-DE" b="0" i="1" smtClean="0">
                        <a:solidFill>
                          <a:srgbClr val="0000CC"/>
                        </a:solidFill>
                        <a:latin typeface="Cambria Math"/>
                      </a:rPr>
                      <m:t>+</m:t>
                    </m:r>
                    <m:sSup>
                      <m:sSupPr>
                        <m:ctrlPr>
                          <a:rPr lang="de-DE" b="0" i="1" smtClean="0">
                            <a:solidFill>
                              <a:srgbClr val="0000CC"/>
                            </a:solidFill>
                            <a:latin typeface="Cambria Math" panose="02040503050406030204" pitchFamily="18" charset="0"/>
                          </a:rPr>
                        </m:ctrlPr>
                      </m:sSupPr>
                      <m:e>
                        <m:r>
                          <a:rPr lang="de-DE" b="0" i="1" smtClean="0">
                            <a:solidFill>
                              <a:srgbClr val="0000CC"/>
                            </a:solidFill>
                            <a:latin typeface="Cambria Math"/>
                          </a:rPr>
                          <m:t>𝑒</m:t>
                        </m:r>
                      </m:e>
                      <m:sup>
                        <m:r>
                          <a:rPr lang="de-DE" b="0" i="1" smtClean="0">
                            <a:solidFill>
                              <a:srgbClr val="0000CC"/>
                            </a:solidFill>
                            <a:latin typeface="Cambria Math"/>
                          </a:rPr>
                          <m:t>−</m:t>
                        </m:r>
                      </m:sup>
                    </m:sSup>
                    <m:r>
                      <a:rPr lang="de-DE" b="0" i="1" smtClean="0">
                        <a:solidFill>
                          <a:srgbClr val="0000CC"/>
                        </a:solidFill>
                        <a:latin typeface="Cambria Math"/>
                        <a:ea typeface="Cambria Math"/>
                      </a:rPr>
                      <m:t>→</m:t>
                    </m:r>
                    <m:r>
                      <a:rPr lang="de-DE" b="0" i="1" smtClean="0">
                        <a:solidFill>
                          <a:srgbClr val="0000CC"/>
                        </a:solidFill>
                        <a:latin typeface="Cambria Math"/>
                        <a:ea typeface="Cambria Math"/>
                      </a:rPr>
                      <m:t>𝛾</m:t>
                    </m:r>
                    <m:r>
                      <a:rPr lang="de-DE" b="0" i="1" smtClean="0">
                        <a:solidFill>
                          <a:srgbClr val="0000CC"/>
                        </a:solidFill>
                        <a:latin typeface="Cambria Math"/>
                        <a:ea typeface="Cambria Math"/>
                      </a:rPr>
                      <m:t>+</m:t>
                    </m:r>
                    <m:r>
                      <a:rPr lang="de-DE" b="0" i="1" smtClean="0">
                        <a:solidFill>
                          <a:srgbClr val="0000CC"/>
                        </a:solidFill>
                        <a:latin typeface="Cambria Math"/>
                        <a:ea typeface="Cambria Math"/>
                      </a:rPr>
                      <m:t>𝛾</m:t>
                    </m:r>
                  </m:oMath>
                </a14:m>
                <a:r>
                  <a:rPr lang="en-US" dirty="0">
                    <a:solidFill>
                      <a:srgbClr val="0000CC"/>
                    </a:solidFill>
                  </a:rPr>
                  <a:t> </a:t>
                </a:r>
                <a:r>
                  <a:rPr lang="en-US" dirty="0"/>
                  <a:t>a positron and an electron is annihilated.</a:t>
                </a:r>
              </a:p>
            </p:txBody>
          </p:sp>
        </mc:Choice>
        <mc:Fallback xmlns="">
          <p:sp>
            <p:nvSpPr>
              <p:cNvPr id="9" name="Textfeld 8"/>
              <p:cNvSpPr txBox="1">
                <a:spLocks noRot="1" noChangeAspect="1" noMove="1" noResize="1" noEditPoints="1" noAdjustHandles="1" noChangeArrowheads="1" noChangeShapeType="1" noTextEdit="1"/>
              </p:cNvSpPr>
              <p:nvPr/>
            </p:nvSpPr>
            <p:spPr>
              <a:xfrm>
                <a:off x="540000" y="720000"/>
                <a:ext cx="8136456" cy="369332"/>
              </a:xfrm>
              <a:prstGeom prst="rect">
                <a:avLst/>
              </a:prstGeom>
              <a:blipFill rotWithShape="1">
                <a:blip r:embed="rId2"/>
                <a:stretch>
                  <a:fillRect l="-675" t="-8197" b="-24590"/>
                </a:stretch>
              </a:blipFill>
            </p:spPr>
            <p:txBody>
              <a:bodyPr/>
              <a:lstStyle/>
              <a:p>
                <a:r>
                  <a:rPr lang="en-US">
                    <a:noFill/>
                  </a:rPr>
                  <a:t> </a:t>
                </a:r>
              </a:p>
            </p:txBody>
          </p:sp>
        </mc:Fallback>
      </mc:AlternateContent>
      <p:sp>
        <p:nvSpPr>
          <p:cNvPr id="3" name="AutoShape 2" descr="http://hst-archive.web.cern.ch/archiv/HST2002/feynman/Two%20el2.gif"/>
          <p:cNvSpPr>
            <a:spLocks noChangeAspect="1" noChangeArrowheads="1"/>
          </p:cNvSpPr>
          <p:nvPr/>
        </p:nvSpPr>
        <p:spPr bwMode="auto">
          <a:xfrm>
            <a:off x="63500" y="-136525"/>
            <a:ext cx="1600200" cy="173355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 name="AutoShape 4" descr="http://hst-archive.web.cern.ch/archiv/HST2002/feynman/Two%20el2.gif"/>
          <p:cNvSpPr>
            <a:spLocks noChangeAspect="1" noChangeArrowheads="1"/>
          </p:cNvSpPr>
          <p:nvPr/>
        </p:nvSpPr>
        <p:spPr bwMode="auto">
          <a:xfrm>
            <a:off x="215900" y="15875"/>
            <a:ext cx="1600200" cy="173355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7174" name="Picture 6" descr="http://hst-archive.web.cern.ch/archiv/HST2002/feynman/Two%20el2.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00000" y="1260000"/>
            <a:ext cx="2400300" cy="2600325"/>
          </a:xfrm>
          <a:prstGeom prst="rect">
            <a:avLst/>
          </a:prstGeom>
          <a:noFill/>
          <a:extLst>
            <a:ext uri="{909E8E84-426E-40DD-AFC4-6F175D3DCCD1}">
              <a14:hiddenFill xmlns:a14="http://schemas.microsoft.com/office/drawing/2010/main">
                <a:solidFill>
                  <a:srgbClr val="FFFFFF"/>
                </a:solidFill>
              </a14:hiddenFill>
            </a:ext>
          </a:extLst>
        </p:spPr>
      </p:pic>
      <p:sp>
        <p:nvSpPr>
          <p:cNvPr id="10" name="Textfeld 9"/>
          <p:cNvSpPr txBox="1"/>
          <p:nvPr/>
        </p:nvSpPr>
        <p:spPr>
          <a:xfrm>
            <a:off x="540000" y="4500000"/>
            <a:ext cx="8136456" cy="923330"/>
          </a:xfrm>
          <a:prstGeom prst="rect">
            <a:avLst/>
          </a:prstGeom>
          <a:noFill/>
        </p:spPr>
        <p:txBody>
          <a:bodyPr wrap="square" rtlCol="0">
            <a:spAutoFit/>
          </a:bodyPr>
          <a:lstStyle/>
          <a:p>
            <a:r>
              <a:rPr lang="en-US" dirty="0"/>
              <a:t>The electron emits a real photon and becomes a virtual electron. This virtual electron then annihilates with the positron with the emission further photon. It is a combination of two electromagnetic-lepton vertices.</a:t>
            </a:r>
          </a:p>
        </p:txBody>
      </p:sp>
    </p:spTree>
    <p:extLst>
      <p:ext uri="{BB962C8B-B14F-4D97-AF65-F5344CB8AC3E}">
        <p14:creationId xmlns:p14="http://schemas.microsoft.com/office/powerpoint/2010/main" val="13351876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a:t>Feynman diagrams</a:t>
            </a:r>
          </a:p>
        </p:txBody>
      </p:sp>
      <mc:AlternateContent xmlns:mc="http://schemas.openxmlformats.org/markup-compatibility/2006" xmlns:a14="http://schemas.microsoft.com/office/drawing/2010/main">
        <mc:Choice Requires="a14">
          <p:sp>
            <p:nvSpPr>
              <p:cNvPr id="9" name="Textfeld 8"/>
              <p:cNvSpPr txBox="1"/>
              <p:nvPr/>
            </p:nvSpPr>
            <p:spPr>
              <a:xfrm>
                <a:off x="540000" y="720000"/>
                <a:ext cx="8136456" cy="923330"/>
              </a:xfrm>
              <a:prstGeom prst="rect">
                <a:avLst/>
              </a:prstGeom>
              <a:noFill/>
            </p:spPr>
            <p:txBody>
              <a:bodyPr wrap="square" rtlCol="0">
                <a:spAutoFit/>
              </a:bodyPr>
              <a:lstStyle/>
              <a:p>
                <a:r>
                  <a:rPr lang="en-US" b="1" dirty="0"/>
                  <a:t>8.</a:t>
                </a:r>
                <a:r>
                  <a:rPr lang="en-US" dirty="0"/>
                  <a:t> In this case </a:t>
                </a:r>
                <a14:m>
                  <m:oMath xmlns:m="http://schemas.openxmlformats.org/officeDocument/2006/math">
                    <m:sSup>
                      <m:sSupPr>
                        <m:ctrlPr>
                          <a:rPr lang="en-US" i="1" smtClean="0">
                            <a:solidFill>
                              <a:srgbClr val="0000CC"/>
                            </a:solidFill>
                            <a:latin typeface="Cambria Math" panose="02040503050406030204" pitchFamily="18" charset="0"/>
                          </a:rPr>
                        </m:ctrlPr>
                      </m:sSupPr>
                      <m:e>
                        <m:r>
                          <m:rPr>
                            <m:sty m:val="p"/>
                          </m:rPr>
                          <a:rPr lang="el-GR" i="1" smtClean="0">
                            <a:solidFill>
                              <a:srgbClr val="0000CC"/>
                            </a:solidFill>
                            <a:latin typeface="Cambria Math"/>
                            <a:ea typeface="Cambria Math"/>
                          </a:rPr>
                          <m:t>Ξ</m:t>
                        </m:r>
                      </m:e>
                      <m:sup>
                        <m:r>
                          <a:rPr lang="de-DE" b="0" i="1" smtClean="0">
                            <a:solidFill>
                              <a:srgbClr val="0000CC"/>
                            </a:solidFill>
                            <a:latin typeface="Cambria Math"/>
                          </a:rPr>
                          <m:t>0</m:t>
                        </m:r>
                      </m:sup>
                    </m:sSup>
                    <m:r>
                      <a:rPr lang="en-US" i="1" smtClean="0">
                        <a:solidFill>
                          <a:srgbClr val="0000CC"/>
                        </a:solidFill>
                        <a:latin typeface="Cambria Math"/>
                        <a:ea typeface="Cambria Math"/>
                      </a:rPr>
                      <m:t>→</m:t>
                    </m:r>
                    <m:sSup>
                      <m:sSupPr>
                        <m:ctrlPr>
                          <a:rPr lang="en-US" i="1" smtClean="0">
                            <a:solidFill>
                              <a:srgbClr val="0000CC"/>
                            </a:solidFill>
                            <a:latin typeface="Cambria Math" panose="02040503050406030204" pitchFamily="18" charset="0"/>
                            <a:ea typeface="Cambria Math"/>
                          </a:rPr>
                        </m:ctrlPr>
                      </m:sSupPr>
                      <m:e>
                        <m:r>
                          <m:rPr>
                            <m:sty m:val="p"/>
                          </m:rPr>
                          <a:rPr lang="el-GR" i="1" smtClean="0">
                            <a:solidFill>
                              <a:srgbClr val="0000CC"/>
                            </a:solidFill>
                            <a:latin typeface="Cambria Math"/>
                            <a:ea typeface="Cambria Math"/>
                          </a:rPr>
                          <m:t>Λ</m:t>
                        </m:r>
                      </m:e>
                      <m:sup>
                        <m:r>
                          <a:rPr lang="de-DE" b="0" i="1" smtClean="0">
                            <a:solidFill>
                              <a:srgbClr val="0000CC"/>
                            </a:solidFill>
                            <a:latin typeface="Cambria Math"/>
                            <a:ea typeface="Cambria Math"/>
                          </a:rPr>
                          <m:t>0</m:t>
                        </m:r>
                      </m:sup>
                    </m:sSup>
                    <m:r>
                      <a:rPr lang="de-DE" b="0" i="1" smtClean="0">
                        <a:solidFill>
                          <a:srgbClr val="0000CC"/>
                        </a:solidFill>
                        <a:latin typeface="Cambria Math"/>
                        <a:ea typeface="Cambria Math"/>
                      </a:rPr>
                      <m:t>+</m:t>
                    </m:r>
                    <m:sSup>
                      <m:sSupPr>
                        <m:ctrlPr>
                          <a:rPr lang="de-DE" b="0" i="1" smtClean="0">
                            <a:solidFill>
                              <a:srgbClr val="0000CC"/>
                            </a:solidFill>
                            <a:latin typeface="Cambria Math" panose="02040503050406030204" pitchFamily="18" charset="0"/>
                            <a:ea typeface="Cambria Math"/>
                          </a:rPr>
                        </m:ctrlPr>
                      </m:sSupPr>
                      <m:e>
                        <m:r>
                          <a:rPr lang="de-DE" b="0" i="1" smtClean="0">
                            <a:solidFill>
                              <a:srgbClr val="0000CC"/>
                            </a:solidFill>
                            <a:latin typeface="Cambria Math"/>
                            <a:ea typeface="Cambria Math"/>
                          </a:rPr>
                          <m:t>𝜋</m:t>
                        </m:r>
                      </m:e>
                      <m:sup>
                        <m:r>
                          <a:rPr lang="de-DE" b="0" i="1" smtClean="0">
                            <a:solidFill>
                              <a:srgbClr val="0000CC"/>
                            </a:solidFill>
                            <a:latin typeface="Cambria Math"/>
                            <a:ea typeface="Cambria Math"/>
                          </a:rPr>
                          <m:t>0</m:t>
                        </m:r>
                      </m:sup>
                    </m:sSup>
                  </m:oMath>
                </a14:m>
                <a:r>
                  <a:rPr lang="en-US" dirty="0"/>
                  <a:t> a xi-zero (</a:t>
                </a:r>
                <a:r>
                  <a:rPr lang="en-US" dirty="0" err="1"/>
                  <a:t>uss</a:t>
                </a:r>
                <a:r>
                  <a:rPr lang="en-US" dirty="0"/>
                  <a:t>) decays into a lambda zero (</a:t>
                </a:r>
                <a:r>
                  <a:rPr lang="en-US" dirty="0" err="1"/>
                  <a:t>uds</a:t>
                </a:r>
                <a:r>
                  <a:rPr lang="en-US" dirty="0"/>
                  <a:t>)  and a pi zero </a:t>
                </a:r>
                <a14:m>
                  <m:oMath xmlns:m="http://schemas.openxmlformats.org/officeDocument/2006/math">
                    <m:d>
                      <m:dPr>
                        <m:ctrlPr>
                          <a:rPr lang="en-US" i="1" smtClean="0">
                            <a:latin typeface="Cambria Math" panose="02040503050406030204" pitchFamily="18" charset="0"/>
                          </a:rPr>
                        </m:ctrlPr>
                      </m:dPr>
                      <m:e>
                        <m:r>
                          <a:rPr lang="de-DE" b="0" i="1" smtClean="0">
                            <a:latin typeface="Cambria Math"/>
                          </a:rPr>
                          <m:t>𝑢</m:t>
                        </m:r>
                        <m:acc>
                          <m:accPr>
                            <m:chr m:val="̅"/>
                            <m:ctrlPr>
                              <a:rPr lang="de-DE" b="0" i="1" smtClean="0">
                                <a:latin typeface="Cambria Math" panose="02040503050406030204" pitchFamily="18" charset="0"/>
                              </a:rPr>
                            </m:ctrlPr>
                          </m:accPr>
                          <m:e>
                            <m:r>
                              <a:rPr lang="de-DE" b="0" i="1" smtClean="0">
                                <a:latin typeface="Cambria Math"/>
                              </a:rPr>
                              <m:t>𝑢</m:t>
                            </m:r>
                          </m:e>
                        </m:acc>
                      </m:e>
                    </m:d>
                  </m:oMath>
                </a14:m>
                <a:r>
                  <a:rPr lang="en-US" dirty="0"/>
                  <a:t>. The quark analysis shows: </a:t>
                </a:r>
                <a14:m>
                  <m:oMath xmlns:m="http://schemas.openxmlformats.org/officeDocument/2006/math">
                    <m:r>
                      <m:rPr>
                        <m:sty m:val="p"/>
                      </m:rPr>
                      <a:rPr lang="de-DE" b="0" i="0" smtClean="0">
                        <a:solidFill>
                          <a:srgbClr val="0000CC"/>
                        </a:solidFill>
                        <a:latin typeface="Cambria Math"/>
                        <a:ea typeface="Cambria Math"/>
                      </a:rPr>
                      <m:t>s</m:t>
                    </m:r>
                    <m:r>
                      <a:rPr lang="en-US" i="1" smtClean="0">
                        <a:solidFill>
                          <a:srgbClr val="0000CC"/>
                        </a:solidFill>
                        <a:latin typeface="Cambria Math"/>
                        <a:ea typeface="Cambria Math"/>
                      </a:rPr>
                      <m:t>→</m:t>
                    </m:r>
                    <m:r>
                      <a:rPr lang="de-DE" b="0" i="1" smtClean="0">
                        <a:solidFill>
                          <a:srgbClr val="0000CC"/>
                        </a:solidFill>
                        <a:latin typeface="Cambria Math"/>
                        <a:ea typeface="Cambria Math"/>
                      </a:rPr>
                      <m:t>𝑢</m:t>
                    </m:r>
                  </m:oMath>
                </a14:m>
                <a:r>
                  <a:rPr lang="en-US" dirty="0">
                    <a:solidFill>
                      <a:srgbClr val="0000CC"/>
                    </a:solidFill>
                  </a:rPr>
                  <a:t> </a:t>
                </a:r>
                <a:r>
                  <a:rPr lang="en-US" dirty="0"/>
                  <a:t>with the creation of a down – anti-up pair. </a:t>
                </a:r>
              </a:p>
            </p:txBody>
          </p:sp>
        </mc:Choice>
        <mc:Fallback xmlns="">
          <p:sp>
            <p:nvSpPr>
              <p:cNvPr id="9" name="Textfeld 8"/>
              <p:cNvSpPr txBox="1">
                <a:spLocks noRot="1" noChangeAspect="1" noMove="1" noResize="1" noEditPoints="1" noAdjustHandles="1" noChangeArrowheads="1" noChangeShapeType="1" noTextEdit="1"/>
              </p:cNvSpPr>
              <p:nvPr/>
            </p:nvSpPr>
            <p:spPr>
              <a:xfrm>
                <a:off x="540000" y="720000"/>
                <a:ext cx="8136456" cy="923330"/>
              </a:xfrm>
              <a:prstGeom prst="rect">
                <a:avLst/>
              </a:prstGeom>
              <a:blipFill rotWithShape="1">
                <a:blip r:embed="rId2"/>
                <a:stretch>
                  <a:fillRect l="-675" t="-3289" b="-9211"/>
                </a:stretch>
              </a:blipFill>
            </p:spPr>
            <p:txBody>
              <a:bodyPr/>
              <a:lstStyle/>
              <a:p>
                <a:r>
                  <a:rPr lang="en-US">
                    <a:noFill/>
                  </a:rPr>
                  <a:t> </a:t>
                </a:r>
              </a:p>
            </p:txBody>
          </p:sp>
        </mc:Fallback>
      </mc:AlternateContent>
      <p:sp>
        <p:nvSpPr>
          <p:cNvPr id="3" name="AutoShape 2" descr="http://hst-archive.web.cern.ch/archiv/HST2002/feynman/Two%20el2.gif"/>
          <p:cNvSpPr>
            <a:spLocks noChangeAspect="1" noChangeArrowheads="1"/>
          </p:cNvSpPr>
          <p:nvPr/>
        </p:nvSpPr>
        <p:spPr bwMode="auto">
          <a:xfrm>
            <a:off x="63500" y="-136525"/>
            <a:ext cx="1600200" cy="173355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 name="AutoShape 4" descr="http://hst-archive.web.cern.ch/archiv/HST2002/feynman/Two%20el2.gif"/>
          <p:cNvSpPr>
            <a:spLocks noChangeAspect="1" noChangeArrowheads="1"/>
          </p:cNvSpPr>
          <p:nvPr/>
        </p:nvSpPr>
        <p:spPr bwMode="auto">
          <a:xfrm>
            <a:off x="215900" y="15875"/>
            <a:ext cx="1600200" cy="173355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026" name="Picture 2" descr="http://hst-archive.web.cern.ch/archiv/HST2002/feynman/exampl10.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00000" y="1620000"/>
            <a:ext cx="4243388" cy="2657475"/>
          </a:xfrm>
          <a:prstGeom prst="rect">
            <a:avLst/>
          </a:prstGeom>
          <a:noFill/>
          <a:extLst>
            <a:ext uri="{909E8E84-426E-40DD-AFC4-6F175D3DCCD1}">
              <a14:hiddenFill xmlns:a14="http://schemas.microsoft.com/office/drawing/2010/main">
                <a:solidFill>
                  <a:srgbClr val="FFFFFF"/>
                </a:solidFill>
              </a14:hiddenFill>
            </a:ext>
          </a:extLst>
        </p:spPr>
      </p:pic>
      <p:sp>
        <p:nvSpPr>
          <p:cNvPr id="7" name="Textfeld 6"/>
          <p:cNvSpPr txBox="1"/>
          <p:nvPr/>
        </p:nvSpPr>
        <p:spPr>
          <a:xfrm>
            <a:off x="540000" y="4320000"/>
            <a:ext cx="8136456" cy="1200329"/>
          </a:xfrm>
          <a:prstGeom prst="rect">
            <a:avLst/>
          </a:prstGeom>
          <a:noFill/>
        </p:spPr>
        <p:txBody>
          <a:bodyPr wrap="square" rtlCol="0">
            <a:spAutoFit/>
          </a:bodyPr>
          <a:lstStyle/>
          <a:p>
            <a:r>
              <a:rPr lang="en-US" dirty="0"/>
              <a:t>This is a weak decay of the strange quark. It is an allowed diagonal change between quark generation: We also can see a quark weak vertex leading to a anti-up and a down quark. This event involves only neutral particles and you may think that it could never be "seen" in a bubble chamber picture. BUT...</a:t>
            </a:r>
          </a:p>
        </p:txBody>
      </p:sp>
      <p:pic>
        <p:nvPicPr>
          <p:cNvPr id="1028" name="Picture 4" descr="http://hst-archive.web.cern.ch/archiv/HST2002/feynman/exampl9.gi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20001" y="5472000"/>
            <a:ext cx="1614488" cy="1057275"/>
          </a:xfrm>
          <a:prstGeom prst="rect">
            <a:avLst/>
          </a:prstGeom>
          <a:noFill/>
          <a:extLst>
            <a:ext uri="{909E8E84-426E-40DD-AFC4-6F175D3DCCD1}">
              <a14:hiddenFill xmlns:a14="http://schemas.microsoft.com/office/drawing/2010/main">
                <a:solidFill>
                  <a:srgbClr val="FFFFFF"/>
                </a:solidFill>
              </a14:hiddenFill>
            </a:ext>
          </a:extLst>
        </p:spPr>
      </p:pic>
      <p:sp>
        <p:nvSpPr>
          <p:cNvPr id="5" name="Textfeld 4"/>
          <p:cNvSpPr txBox="1"/>
          <p:nvPr/>
        </p:nvSpPr>
        <p:spPr>
          <a:xfrm>
            <a:off x="2340000" y="5580000"/>
            <a:ext cx="6809511" cy="923330"/>
          </a:xfrm>
          <a:prstGeom prst="rect">
            <a:avLst/>
          </a:prstGeom>
          <a:noFill/>
        </p:spPr>
        <p:txBody>
          <a:bodyPr wrap="square" rtlCol="0">
            <a:spAutoFit/>
          </a:bodyPr>
          <a:lstStyle/>
          <a:p>
            <a:r>
              <a:rPr lang="en-US" dirty="0"/>
              <a:t>The signaled tracks in the picture above shows the xi zero decay, in the bubble chamber picture of the discovery of omega minus! The two gammas come from pi zero disintegration!</a:t>
            </a:r>
          </a:p>
        </p:txBody>
      </p:sp>
      <p:sp>
        <p:nvSpPr>
          <p:cNvPr id="10" name="Textfeld 9"/>
          <p:cNvSpPr txBox="1"/>
          <p:nvPr/>
        </p:nvSpPr>
        <p:spPr>
          <a:xfrm>
            <a:off x="982800" y="1260000"/>
            <a:ext cx="7740000" cy="369332"/>
          </a:xfrm>
          <a:prstGeom prst="rect">
            <a:avLst/>
          </a:prstGeom>
          <a:noFill/>
        </p:spPr>
        <p:txBody>
          <a:bodyPr wrap="square" rtlCol="0">
            <a:spAutoFit/>
          </a:bodyPr>
          <a:lstStyle/>
          <a:p>
            <a:r>
              <a:rPr lang="en-US" dirty="0"/>
              <a:t>The corresponding Feynman diagram will be:</a:t>
            </a:r>
          </a:p>
        </p:txBody>
      </p:sp>
    </p:spTree>
    <p:extLst>
      <p:ext uri="{BB962C8B-B14F-4D97-AF65-F5344CB8AC3E}">
        <p14:creationId xmlns:p14="http://schemas.microsoft.com/office/powerpoint/2010/main" val="18718316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02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5" grpId="0"/>
      <p:bldP spid="1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a:t>Feynman diagrams</a:t>
            </a:r>
          </a:p>
        </p:txBody>
      </p:sp>
      <mc:AlternateContent xmlns:mc="http://schemas.openxmlformats.org/markup-compatibility/2006" xmlns:a14="http://schemas.microsoft.com/office/drawing/2010/main">
        <mc:Choice Requires="a14">
          <p:sp>
            <p:nvSpPr>
              <p:cNvPr id="9" name="Textfeld 8"/>
              <p:cNvSpPr txBox="1"/>
              <p:nvPr/>
            </p:nvSpPr>
            <p:spPr>
              <a:xfrm>
                <a:off x="540000" y="720000"/>
                <a:ext cx="8136456" cy="670761"/>
              </a:xfrm>
              <a:prstGeom prst="rect">
                <a:avLst/>
              </a:prstGeom>
              <a:noFill/>
            </p:spPr>
            <p:txBody>
              <a:bodyPr wrap="square" rtlCol="0">
                <a:spAutoFit/>
              </a:bodyPr>
              <a:lstStyle/>
              <a:p>
                <a:r>
                  <a:rPr lang="en-US" b="1" dirty="0"/>
                  <a:t>9.</a:t>
                </a:r>
                <a:r>
                  <a:rPr lang="en-US" dirty="0"/>
                  <a:t> In this case </a:t>
                </a:r>
                <a14:m>
                  <m:oMath xmlns:m="http://schemas.openxmlformats.org/officeDocument/2006/math">
                    <m:sSup>
                      <m:sSupPr>
                        <m:ctrlPr>
                          <a:rPr lang="en-US" i="1" smtClean="0">
                            <a:solidFill>
                              <a:srgbClr val="0000CC"/>
                            </a:solidFill>
                            <a:latin typeface="Cambria Math" panose="02040503050406030204" pitchFamily="18" charset="0"/>
                          </a:rPr>
                        </m:ctrlPr>
                      </m:sSupPr>
                      <m:e>
                        <m:r>
                          <a:rPr lang="de-DE" b="0" i="1" smtClean="0">
                            <a:solidFill>
                              <a:srgbClr val="0000CC"/>
                            </a:solidFill>
                            <a:latin typeface="Cambria Math"/>
                          </a:rPr>
                          <m:t>𝐾</m:t>
                        </m:r>
                      </m:e>
                      <m:sup>
                        <m:r>
                          <a:rPr lang="de-DE" b="0" i="1" smtClean="0">
                            <a:solidFill>
                              <a:srgbClr val="0000CC"/>
                            </a:solidFill>
                            <a:latin typeface="Cambria Math"/>
                          </a:rPr>
                          <m:t>+</m:t>
                        </m:r>
                      </m:sup>
                    </m:sSup>
                    <m:r>
                      <a:rPr lang="en-US" i="1" smtClean="0">
                        <a:solidFill>
                          <a:srgbClr val="0000CC"/>
                        </a:solidFill>
                        <a:latin typeface="Cambria Math"/>
                        <a:ea typeface="Cambria Math"/>
                      </a:rPr>
                      <m:t>→</m:t>
                    </m:r>
                    <m:sSup>
                      <m:sSupPr>
                        <m:ctrlPr>
                          <a:rPr lang="en-US" i="1" smtClean="0">
                            <a:solidFill>
                              <a:srgbClr val="0000CC"/>
                            </a:solidFill>
                            <a:latin typeface="Cambria Math" panose="02040503050406030204" pitchFamily="18" charset="0"/>
                            <a:ea typeface="Cambria Math"/>
                          </a:rPr>
                        </m:ctrlPr>
                      </m:sSupPr>
                      <m:e>
                        <m:r>
                          <a:rPr lang="en-US" i="1" smtClean="0">
                            <a:solidFill>
                              <a:srgbClr val="0000CC"/>
                            </a:solidFill>
                            <a:latin typeface="Cambria Math"/>
                            <a:ea typeface="Cambria Math"/>
                          </a:rPr>
                          <m:t>𝜋</m:t>
                        </m:r>
                      </m:e>
                      <m:sup>
                        <m:r>
                          <a:rPr lang="de-DE" b="0" i="1" smtClean="0">
                            <a:solidFill>
                              <a:srgbClr val="0000CC"/>
                            </a:solidFill>
                            <a:latin typeface="Cambria Math"/>
                            <a:ea typeface="Cambria Math"/>
                          </a:rPr>
                          <m:t>+</m:t>
                        </m:r>
                      </m:sup>
                    </m:sSup>
                    <m:r>
                      <a:rPr lang="de-DE" b="0" i="1" smtClean="0">
                        <a:solidFill>
                          <a:srgbClr val="0000CC"/>
                        </a:solidFill>
                        <a:latin typeface="Cambria Math"/>
                        <a:ea typeface="Cambria Math"/>
                      </a:rPr>
                      <m:t>+</m:t>
                    </m:r>
                    <m:sSup>
                      <m:sSupPr>
                        <m:ctrlPr>
                          <a:rPr lang="de-DE" b="0" i="1" smtClean="0">
                            <a:solidFill>
                              <a:srgbClr val="0000CC"/>
                            </a:solidFill>
                            <a:latin typeface="Cambria Math" panose="02040503050406030204" pitchFamily="18" charset="0"/>
                            <a:ea typeface="Cambria Math"/>
                          </a:rPr>
                        </m:ctrlPr>
                      </m:sSupPr>
                      <m:e>
                        <m:r>
                          <a:rPr lang="de-DE" b="0" i="1" smtClean="0">
                            <a:solidFill>
                              <a:srgbClr val="0000CC"/>
                            </a:solidFill>
                            <a:latin typeface="Cambria Math"/>
                            <a:ea typeface="Cambria Math"/>
                          </a:rPr>
                          <m:t>𝜋</m:t>
                        </m:r>
                      </m:e>
                      <m:sup>
                        <m:r>
                          <a:rPr lang="de-DE" b="0" i="1" smtClean="0">
                            <a:solidFill>
                              <a:srgbClr val="0000CC"/>
                            </a:solidFill>
                            <a:latin typeface="Cambria Math"/>
                            <a:ea typeface="Cambria Math"/>
                          </a:rPr>
                          <m:t>+</m:t>
                        </m:r>
                      </m:sup>
                    </m:sSup>
                    <m:r>
                      <a:rPr lang="de-DE" b="0" i="1" smtClean="0">
                        <a:solidFill>
                          <a:srgbClr val="0000CC"/>
                        </a:solidFill>
                        <a:latin typeface="Cambria Math"/>
                        <a:ea typeface="Cambria Math"/>
                      </a:rPr>
                      <m:t>+</m:t>
                    </m:r>
                    <m:sSup>
                      <m:sSupPr>
                        <m:ctrlPr>
                          <a:rPr lang="de-DE" b="0" i="1" smtClean="0">
                            <a:solidFill>
                              <a:srgbClr val="0000CC"/>
                            </a:solidFill>
                            <a:latin typeface="Cambria Math" panose="02040503050406030204" pitchFamily="18" charset="0"/>
                            <a:ea typeface="Cambria Math"/>
                          </a:rPr>
                        </m:ctrlPr>
                      </m:sSupPr>
                      <m:e>
                        <m:r>
                          <a:rPr lang="de-DE" b="0" i="1" smtClean="0">
                            <a:solidFill>
                              <a:srgbClr val="0000CC"/>
                            </a:solidFill>
                            <a:latin typeface="Cambria Math"/>
                            <a:ea typeface="Cambria Math"/>
                          </a:rPr>
                          <m:t>𝜋</m:t>
                        </m:r>
                      </m:e>
                      <m:sup>
                        <m:r>
                          <a:rPr lang="de-DE" b="0" i="1" smtClean="0">
                            <a:solidFill>
                              <a:srgbClr val="0000CC"/>
                            </a:solidFill>
                            <a:latin typeface="Cambria Math"/>
                            <a:ea typeface="Cambria Math"/>
                          </a:rPr>
                          <m:t>−</m:t>
                        </m:r>
                      </m:sup>
                    </m:sSup>
                  </m:oMath>
                </a14:m>
                <a:r>
                  <a:rPr lang="en-US" dirty="0"/>
                  <a:t> a kaon-plus decays to a pi-minus and two pi-plus via the weak interaction and a gluon. The quark analysis shows: </a:t>
                </a:r>
                <a14:m>
                  <m:oMath xmlns:m="http://schemas.openxmlformats.org/officeDocument/2006/math">
                    <m:acc>
                      <m:accPr>
                        <m:chr m:val="̅"/>
                        <m:ctrlPr>
                          <a:rPr lang="en-US" i="1" smtClean="0">
                            <a:solidFill>
                              <a:srgbClr val="0000CC"/>
                            </a:solidFill>
                            <a:latin typeface="Cambria Math" panose="02040503050406030204" pitchFamily="18" charset="0"/>
                          </a:rPr>
                        </m:ctrlPr>
                      </m:accPr>
                      <m:e>
                        <m:r>
                          <a:rPr lang="de-DE" b="0" i="1" smtClean="0">
                            <a:solidFill>
                              <a:srgbClr val="0000CC"/>
                            </a:solidFill>
                            <a:latin typeface="Cambria Math"/>
                          </a:rPr>
                          <m:t>𝑠</m:t>
                        </m:r>
                      </m:e>
                    </m:acc>
                    <m:r>
                      <a:rPr lang="en-US" i="1" smtClean="0">
                        <a:solidFill>
                          <a:srgbClr val="0000CC"/>
                        </a:solidFill>
                        <a:latin typeface="Cambria Math"/>
                        <a:ea typeface="Cambria Math"/>
                      </a:rPr>
                      <m:t>→</m:t>
                    </m:r>
                    <m:acc>
                      <m:accPr>
                        <m:chr m:val="̅"/>
                        <m:ctrlPr>
                          <a:rPr lang="en-US" i="1" smtClean="0">
                            <a:solidFill>
                              <a:srgbClr val="0000CC"/>
                            </a:solidFill>
                            <a:latin typeface="Cambria Math" panose="02040503050406030204" pitchFamily="18" charset="0"/>
                            <a:ea typeface="Cambria Math"/>
                          </a:rPr>
                        </m:ctrlPr>
                      </m:accPr>
                      <m:e>
                        <m:r>
                          <a:rPr lang="de-DE" b="0" i="1" smtClean="0">
                            <a:solidFill>
                              <a:srgbClr val="0000CC"/>
                            </a:solidFill>
                            <a:latin typeface="Cambria Math"/>
                            <a:ea typeface="Cambria Math"/>
                          </a:rPr>
                          <m:t>𝑢</m:t>
                        </m:r>
                      </m:e>
                    </m:acc>
                  </m:oMath>
                </a14:m>
                <a:r>
                  <a:rPr lang="en-US" dirty="0"/>
                  <a:t> and a </a:t>
                </a:r>
                <a:r>
                  <a:rPr lang="en-US" dirty="0">
                    <a:solidFill>
                      <a:srgbClr val="0000CC"/>
                    </a:solidFill>
                  </a:rPr>
                  <a:t>W</a:t>
                </a:r>
                <a:r>
                  <a:rPr lang="en-US" baseline="30000" dirty="0">
                    <a:solidFill>
                      <a:srgbClr val="0000CC"/>
                    </a:solidFill>
                  </a:rPr>
                  <a:t>+</a:t>
                </a:r>
              </a:p>
            </p:txBody>
          </p:sp>
        </mc:Choice>
        <mc:Fallback xmlns="">
          <p:sp>
            <p:nvSpPr>
              <p:cNvPr id="9" name="Textfeld 8"/>
              <p:cNvSpPr txBox="1">
                <a:spLocks noRot="1" noChangeAspect="1" noMove="1" noResize="1" noEditPoints="1" noAdjustHandles="1" noChangeArrowheads="1" noChangeShapeType="1" noTextEdit="1"/>
              </p:cNvSpPr>
              <p:nvPr/>
            </p:nvSpPr>
            <p:spPr>
              <a:xfrm>
                <a:off x="540000" y="720000"/>
                <a:ext cx="8136456" cy="670761"/>
              </a:xfrm>
              <a:prstGeom prst="rect">
                <a:avLst/>
              </a:prstGeom>
              <a:blipFill rotWithShape="1">
                <a:blip r:embed="rId2"/>
                <a:stretch>
                  <a:fillRect l="-675" t="-4545" r="-150" b="-10000"/>
                </a:stretch>
              </a:blipFill>
            </p:spPr>
            <p:txBody>
              <a:bodyPr/>
              <a:lstStyle/>
              <a:p>
                <a:r>
                  <a:rPr lang="en-US">
                    <a:noFill/>
                  </a:rPr>
                  <a:t> </a:t>
                </a:r>
              </a:p>
            </p:txBody>
          </p:sp>
        </mc:Fallback>
      </mc:AlternateContent>
      <p:sp>
        <p:nvSpPr>
          <p:cNvPr id="3" name="AutoShape 2" descr="http://hst-archive.web.cern.ch/archiv/HST2002/feynman/Two%20el2.gif"/>
          <p:cNvSpPr>
            <a:spLocks noChangeAspect="1" noChangeArrowheads="1"/>
          </p:cNvSpPr>
          <p:nvPr/>
        </p:nvSpPr>
        <p:spPr bwMode="auto">
          <a:xfrm>
            <a:off x="63500" y="-136525"/>
            <a:ext cx="1600200" cy="173355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 name="AutoShape 4" descr="http://hst-archive.web.cern.ch/archiv/HST2002/feynman/Two%20el2.gif"/>
          <p:cNvSpPr>
            <a:spLocks noChangeAspect="1" noChangeArrowheads="1"/>
          </p:cNvSpPr>
          <p:nvPr/>
        </p:nvSpPr>
        <p:spPr bwMode="auto">
          <a:xfrm>
            <a:off x="215900" y="15875"/>
            <a:ext cx="1600200" cy="173355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2050" name="Picture 2" descr="http://hst-archive.web.cern.ch/archiv/HST2002/feynman/in_thi9.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00000" y="1620000"/>
            <a:ext cx="5334000" cy="2821781"/>
          </a:xfrm>
          <a:prstGeom prst="rect">
            <a:avLst/>
          </a:prstGeom>
          <a:noFill/>
          <a:extLst>
            <a:ext uri="{909E8E84-426E-40DD-AFC4-6F175D3DCCD1}">
              <a14:hiddenFill xmlns:a14="http://schemas.microsoft.com/office/drawing/2010/main">
                <a:solidFill>
                  <a:srgbClr val="FFFFFF"/>
                </a:solidFill>
              </a14:hiddenFill>
            </a:ext>
          </a:extLst>
        </p:spPr>
      </p:pic>
      <p:sp>
        <p:nvSpPr>
          <p:cNvPr id="11" name="Textfeld 10"/>
          <p:cNvSpPr txBox="1"/>
          <p:nvPr/>
        </p:nvSpPr>
        <p:spPr>
          <a:xfrm>
            <a:off x="540000" y="4320000"/>
            <a:ext cx="8136456" cy="1477328"/>
          </a:xfrm>
          <a:prstGeom prst="rect">
            <a:avLst/>
          </a:prstGeom>
          <a:noFill/>
        </p:spPr>
        <p:txBody>
          <a:bodyPr wrap="square" rtlCol="0">
            <a:spAutoFit/>
          </a:bodyPr>
          <a:lstStyle/>
          <a:p>
            <a:r>
              <a:rPr lang="en-US" dirty="0"/>
              <a:t>This is a weak interaction of the anti-strange quark to an anti-up quark with the creation of a W-plus. The W-plus decays and an anti-down quark and an up quark are created. A gluon is created and materializes a down quark and an anti-down quark. The anti-strange to anti-up vertex is an allowed diagonal change between anti-quark generations.</a:t>
            </a:r>
          </a:p>
        </p:txBody>
      </p:sp>
    </p:spTree>
    <p:extLst>
      <p:ext uri="{BB962C8B-B14F-4D97-AF65-F5344CB8AC3E}">
        <p14:creationId xmlns:p14="http://schemas.microsoft.com/office/powerpoint/2010/main" val="39264114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theme/theme1.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enutzerdefiniert 1">
      <a:majorFont>
        <a:latin typeface="Times New Roman"/>
        <a:ea typeface=""/>
        <a:cs typeface=""/>
      </a:majorFont>
      <a:minorFont>
        <a:latin typeface="Times New Roman"/>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1267</Words>
  <Application>Microsoft Office PowerPoint</Application>
  <PresentationFormat>Bildschirmpräsentation (4:3)</PresentationFormat>
  <Paragraphs>51</Paragraphs>
  <Slides>14</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14</vt:i4>
      </vt:variant>
    </vt:vector>
  </HeadingPairs>
  <TitlesOfParts>
    <vt:vector size="19" baseType="lpstr">
      <vt:lpstr>Arial</vt:lpstr>
      <vt:lpstr>Calibri</vt:lpstr>
      <vt:lpstr>Cambria Math</vt:lpstr>
      <vt:lpstr>Times New Roman</vt:lpstr>
      <vt:lpstr>Larissa</vt:lpstr>
      <vt:lpstr>Feynman diagrams</vt:lpstr>
      <vt:lpstr>Feynman diagrams</vt:lpstr>
      <vt:lpstr>Feynman diagrams</vt:lpstr>
      <vt:lpstr>Feynman diagrams</vt:lpstr>
      <vt:lpstr>Feynman diagrams</vt:lpstr>
      <vt:lpstr>Feynman diagrams</vt:lpstr>
      <vt:lpstr>Feynman diagrams</vt:lpstr>
      <vt:lpstr>Feynman diagrams</vt:lpstr>
      <vt:lpstr>Feynman diagrams</vt:lpstr>
      <vt:lpstr>Feynman diagrams</vt:lpstr>
      <vt:lpstr>Feynman diagrams</vt:lpstr>
      <vt:lpstr>Feynman diagrams</vt:lpstr>
      <vt:lpstr>Feynman diagrams</vt:lpstr>
      <vt:lpstr>Feynman diagrams</vt:lpstr>
    </vt:vector>
  </TitlesOfParts>
  <Company>GSI Helmholzzentrum für Schwerionenforschung mbH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Hans</dc:creator>
  <cp:lastModifiedBy>Wollersheim, Hans-Juergen Dr.</cp:lastModifiedBy>
  <cp:revision>433</cp:revision>
  <dcterms:created xsi:type="dcterms:W3CDTF">2016-04-06T12:04:03Z</dcterms:created>
  <dcterms:modified xsi:type="dcterms:W3CDTF">2025-11-19T09:44:21Z</dcterms:modified>
</cp:coreProperties>
</file>