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6" r:id="rId3"/>
    <p:sldId id="277" r:id="rId4"/>
    <p:sldId id="275" r:id="rId5"/>
    <p:sldId id="258" r:id="rId6"/>
    <p:sldId id="307" r:id="rId7"/>
    <p:sldId id="301" r:id="rId8"/>
    <p:sldId id="303" r:id="rId9"/>
    <p:sldId id="304" r:id="rId10"/>
    <p:sldId id="305" r:id="rId11"/>
    <p:sldId id="298" r:id="rId12"/>
    <p:sldId id="299" r:id="rId13"/>
    <p:sldId id="300" r:id="rId14"/>
    <p:sldId id="302" r:id="rId15"/>
    <p:sldId id="285" r:id="rId16"/>
    <p:sldId id="292" r:id="rId17"/>
    <p:sldId id="288" r:id="rId18"/>
    <p:sldId id="289" r:id="rId19"/>
    <p:sldId id="287" r:id="rId20"/>
    <p:sldId id="286" r:id="rId21"/>
    <p:sldId id="306" r:id="rId22"/>
    <p:sldId id="284" r:id="rId23"/>
    <p:sldId id="294"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CCFF"/>
    <a:srgbClr val="0099FF"/>
    <a:srgbClr val="FFFFFF"/>
    <a:srgbClr val="CC00CC"/>
    <a:srgbClr val="008080"/>
    <a:srgbClr val="FF00FF"/>
    <a:srgbClr val="F6F0FA"/>
    <a:srgbClr val="F4EDF9"/>
    <a:srgbClr val="F1E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6" autoAdjust="0"/>
  </p:normalViewPr>
  <p:slideViewPr>
    <p:cSldViewPr>
      <p:cViewPr varScale="1">
        <p:scale>
          <a:sx n="68" d="100"/>
          <a:sy n="68"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11/19/2025</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a:t>
            </a:fld>
            <a:endParaRPr lang="en-US"/>
          </a:p>
        </p:txBody>
      </p:sp>
    </p:spTree>
    <p:extLst>
      <p:ext uri="{BB962C8B-B14F-4D97-AF65-F5344CB8AC3E}">
        <p14:creationId xmlns:p14="http://schemas.microsoft.com/office/powerpoint/2010/main" val="220788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13</a:t>
            </a:fld>
            <a:endParaRPr lang="en-US"/>
          </a:p>
        </p:txBody>
      </p:sp>
    </p:spTree>
    <p:extLst>
      <p:ext uri="{BB962C8B-B14F-4D97-AF65-F5344CB8AC3E}">
        <p14:creationId xmlns:p14="http://schemas.microsoft.com/office/powerpoint/2010/main" val="111300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15</a:t>
            </a:fld>
            <a:endParaRPr lang="en-US"/>
          </a:p>
        </p:txBody>
      </p:sp>
    </p:spTree>
    <p:extLst>
      <p:ext uri="{BB962C8B-B14F-4D97-AF65-F5344CB8AC3E}">
        <p14:creationId xmlns:p14="http://schemas.microsoft.com/office/powerpoint/2010/main" val="1456636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16</a:t>
            </a:fld>
            <a:endParaRPr lang="en-US"/>
          </a:p>
        </p:txBody>
      </p:sp>
    </p:spTree>
    <p:extLst>
      <p:ext uri="{BB962C8B-B14F-4D97-AF65-F5344CB8AC3E}">
        <p14:creationId xmlns:p14="http://schemas.microsoft.com/office/powerpoint/2010/main" val="414997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17</a:t>
            </a:fld>
            <a:endParaRPr lang="en-US"/>
          </a:p>
        </p:txBody>
      </p:sp>
    </p:spTree>
    <p:extLst>
      <p:ext uri="{BB962C8B-B14F-4D97-AF65-F5344CB8AC3E}">
        <p14:creationId xmlns:p14="http://schemas.microsoft.com/office/powerpoint/2010/main" val="317532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18</a:t>
            </a:fld>
            <a:endParaRPr lang="en-US"/>
          </a:p>
        </p:txBody>
      </p:sp>
    </p:spTree>
    <p:extLst>
      <p:ext uri="{BB962C8B-B14F-4D97-AF65-F5344CB8AC3E}">
        <p14:creationId xmlns:p14="http://schemas.microsoft.com/office/powerpoint/2010/main" val="2687039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19</a:t>
            </a:fld>
            <a:endParaRPr lang="en-US"/>
          </a:p>
        </p:txBody>
      </p:sp>
    </p:spTree>
    <p:extLst>
      <p:ext uri="{BB962C8B-B14F-4D97-AF65-F5344CB8AC3E}">
        <p14:creationId xmlns:p14="http://schemas.microsoft.com/office/powerpoint/2010/main" val="1456636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20</a:t>
            </a:fld>
            <a:endParaRPr lang="en-US"/>
          </a:p>
        </p:txBody>
      </p:sp>
    </p:spTree>
    <p:extLst>
      <p:ext uri="{BB962C8B-B14F-4D97-AF65-F5344CB8AC3E}">
        <p14:creationId xmlns:p14="http://schemas.microsoft.com/office/powerpoint/2010/main" val="1456636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21</a:t>
            </a:fld>
            <a:endParaRPr lang="en-US"/>
          </a:p>
        </p:txBody>
      </p:sp>
    </p:spTree>
    <p:extLst>
      <p:ext uri="{BB962C8B-B14F-4D97-AF65-F5344CB8AC3E}">
        <p14:creationId xmlns:p14="http://schemas.microsoft.com/office/powerpoint/2010/main" val="100167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22</a:t>
            </a:fld>
            <a:endParaRPr lang="en-US"/>
          </a:p>
        </p:txBody>
      </p:sp>
    </p:spTree>
    <p:extLst>
      <p:ext uri="{BB962C8B-B14F-4D97-AF65-F5344CB8AC3E}">
        <p14:creationId xmlns:p14="http://schemas.microsoft.com/office/powerpoint/2010/main" val="214035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23</a:t>
            </a:fld>
            <a:endParaRPr lang="en-US"/>
          </a:p>
        </p:txBody>
      </p:sp>
    </p:spTree>
    <p:extLst>
      <p:ext uri="{BB962C8B-B14F-4D97-AF65-F5344CB8AC3E}">
        <p14:creationId xmlns:p14="http://schemas.microsoft.com/office/powerpoint/2010/main" val="100167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a:t>
            </a:fld>
            <a:endParaRPr lang="en-US"/>
          </a:p>
        </p:txBody>
      </p:sp>
    </p:spTree>
    <p:extLst>
      <p:ext uri="{BB962C8B-B14F-4D97-AF65-F5344CB8AC3E}">
        <p14:creationId xmlns:p14="http://schemas.microsoft.com/office/powerpoint/2010/main" val="263655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5</a:t>
            </a:fld>
            <a:endParaRPr lang="en-US"/>
          </a:p>
        </p:txBody>
      </p:sp>
    </p:spTree>
    <p:extLst>
      <p:ext uri="{BB962C8B-B14F-4D97-AF65-F5344CB8AC3E}">
        <p14:creationId xmlns:p14="http://schemas.microsoft.com/office/powerpoint/2010/main" val="250083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7</a:t>
            </a:fld>
            <a:endParaRPr lang="en-US"/>
          </a:p>
        </p:txBody>
      </p:sp>
    </p:spTree>
    <p:extLst>
      <p:ext uri="{BB962C8B-B14F-4D97-AF65-F5344CB8AC3E}">
        <p14:creationId xmlns:p14="http://schemas.microsoft.com/office/powerpoint/2010/main" val="145663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8</a:t>
            </a:fld>
            <a:endParaRPr lang="en-US"/>
          </a:p>
        </p:txBody>
      </p:sp>
    </p:spTree>
    <p:extLst>
      <p:ext uri="{BB962C8B-B14F-4D97-AF65-F5344CB8AC3E}">
        <p14:creationId xmlns:p14="http://schemas.microsoft.com/office/powerpoint/2010/main" val="414859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9</a:t>
            </a:fld>
            <a:endParaRPr lang="en-US"/>
          </a:p>
        </p:txBody>
      </p:sp>
    </p:spTree>
    <p:extLst>
      <p:ext uri="{BB962C8B-B14F-4D97-AF65-F5344CB8AC3E}">
        <p14:creationId xmlns:p14="http://schemas.microsoft.com/office/powerpoint/2010/main" val="100167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10</a:t>
            </a:fld>
            <a:endParaRPr lang="en-US"/>
          </a:p>
        </p:txBody>
      </p:sp>
    </p:spTree>
    <p:extLst>
      <p:ext uri="{BB962C8B-B14F-4D97-AF65-F5344CB8AC3E}">
        <p14:creationId xmlns:p14="http://schemas.microsoft.com/office/powerpoint/2010/main" val="214035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11</a:t>
            </a:fld>
            <a:endParaRPr lang="en-US"/>
          </a:p>
        </p:txBody>
      </p:sp>
    </p:spTree>
    <p:extLst>
      <p:ext uri="{BB962C8B-B14F-4D97-AF65-F5344CB8AC3E}">
        <p14:creationId xmlns:p14="http://schemas.microsoft.com/office/powerpoint/2010/main" val="250083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12</a:t>
            </a:fld>
            <a:endParaRPr lang="en-US"/>
          </a:p>
        </p:txBody>
      </p:sp>
    </p:spTree>
    <p:extLst>
      <p:ext uri="{BB962C8B-B14F-4D97-AF65-F5344CB8AC3E}">
        <p14:creationId xmlns:p14="http://schemas.microsoft.com/office/powerpoint/2010/main" val="134327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626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a:solidFill>
                  <a:srgbClr val="000000"/>
                </a:solidFill>
                <a:cs typeface="Arial" charset="0"/>
              </a:rPr>
              <a:t>Hans-Jürgen Wollersheim </a:t>
            </a:r>
            <a:r>
              <a:rPr lang="de-DE" altLang="de-DE" sz="1000" baseline="0" dirty="0">
                <a:solidFill>
                  <a:srgbClr val="000000"/>
                </a:solidFill>
                <a:cs typeface="Arial" charset="0"/>
              </a:rPr>
              <a:t> - </a:t>
            </a:r>
            <a:r>
              <a:rPr lang="de-DE" altLang="de-DE" sz="1000" dirty="0">
                <a:solidFill>
                  <a:srgbClr val="000000"/>
                </a:solidFill>
                <a:cs typeface="Arial" charset="0"/>
              </a:rPr>
              <a:t>2025</a:t>
            </a:r>
            <a:endParaRPr lang="en-US" altLang="de-DE" sz="1000" dirty="0">
              <a:solidFill>
                <a:srgbClr val="000000"/>
              </a:solidFill>
              <a:cs typeface="Arial" charset="0"/>
            </a:endParaRP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jpeg"/><Relationship Id="rId7" Type="http://schemas.openxmlformats.org/officeDocument/2006/relationships/image" Target="../media/image17.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21.png"/><Relationship Id="rId13" Type="http://schemas.openxmlformats.org/officeDocument/2006/relationships/image" Target="../media/image32.png"/><Relationship Id="rId3" Type="http://schemas.openxmlformats.org/officeDocument/2006/relationships/image" Target="../media/image272.png"/><Relationship Id="rId7" Type="http://schemas.openxmlformats.org/officeDocument/2006/relationships/image" Target="../media/image311.png"/><Relationship Id="rId12"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1.png"/><Relationship Id="rId5" Type="http://schemas.openxmlformats.org/officeDocument/2006/relationships/image" Target="../media/image290.png"/><Relationship Id="rId10" Type="http://schemas.openxmlformats.org/officeDocument/2006/relationships/image" Target="../media/image34.png"/><Relationship Id="rId4" Type="http://schemas.openxmlformats.org/officeDocument/2006/relationships/image" Target="../media/image282.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6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39.png"/><Relationship Id="rId4" Type="http://schemas.openxmlformats.org/officeDocument/2006/relationships/image" Target="../media/image130.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60.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image" Target="../media/image2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48.png"/><Relationship Id="rId3" Type="http://schemas.openxmlformats.org/officeDocument/2006/relationships/image" Target="../media/image310.png"/><Relationship Id="rId7" Type="http://schemas.openxmlformats.org/officeDocument/2006/relationships/image" Target="../media/image350.png"/><Relationship Id="rId12"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0.png"/><Relationship Id="rId11" Type="http://schemas.openxmlformats.org/officeDocument/2006/relationships/image" Target="../media/image46.gif"/><Relationship Id="rId5" Type="http://schemas.openxmlformats.org/officeDocument/2006/relationships/image" Target="../media/image330.png"/><Relationship Id="rId10" Type="http://schemas.openxmlformats.org/officeDocument/2006/relationships/image" Target="../media/image380.png"/><Relationship Id="rId4" Type="http://schemas.openxmlformats.org/officeDocument/2006/relationships/image" Target="../media/image320.png"/><Relationship Id="rId9" Type="http://schemas.openxmlformats.org/officeDocument/2006/relationships/image" Target="../media/image370.png"/><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1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Quarks</a:t>
            </a:r>
          </a:p>
        </p:txBody>
      </p:sp>
      <p:sp>
        <p:nvSpPr>
          <p:cNvPr id="7" name="Textfeld 6"/>
          <p:cNvSpPr txBox="1"/>
          <p:nvPr/>
        </p:nvSpPr>
        <p:spPr>
          <a:xfrm>
            <a:off x="540000" y="720000"/>
            <a:ext cx="8064448" cy="646331"/>
          </a:xfrm>
          <a:prstGeom prst="rect">
            <a:avLst/>
          </a:prstGeom>
          <a:noFill/>
        </p:spPr>
        <p:txBody>
          <a:bodyPr wrap="square" rtlCol="0">
            <a:spAutoFit/>
          </a:bodyPr>
          <a:lstStyle/>
          <a:p>
            <a:r>
              <a:rPr lang="en-US" dirty="0"/>
              <a:t>Throughout the 1950 – 1960s, a huge variety of additional particles was found in scattering experiments. This was referred to as the “particle zoo”.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1440000"/>
            <a:ext cx="8397875"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12000" y="4896000"/>
            <a:ext cx="2416046" cy="307777"/>
          </a:xfrm>
          <a:prstGeom prst="rect">
            <a:avLst/>
          </a:prstGeom>
          <a:solidFill>
            <a:schemeClr val="bg1"/>
          </a:solidFill>
        </p:spPr>
        <p:txBody>
          <a:bodyPr wrap="none" rtlCol="0">
            <a:spAutoFit/>
          </a:bodyPr>
          <a:lstStyle/>
          <a:p>
            <a:r>
              <a:rPr lang="en-US" sz="1400" dirty="0">
                <a:solidFill>
                  <a:srgbClr val="0000CC"/>
                </a:solidFill>
              </a:rPr>
              <a:t>already 20 particles discovered</a:t>
            </a:r>
          </a:p>
        </p:txBody>
      </p:sp>
      <p:cxnSp>
        <p:nvCxnSpPr>
          <p:cNvPr id="5" name="Gerade Verbindung mit Pfeil 4"/>
          <p:cNvCxnSpPr/>
          <p:nvPr/>
        </p:nvCxnSpPr>
        <p:spPr>
          <a:xfrm flipV="1">
            <a:off x="2376000" y="3960000"/>
            <a:ext cx="72008" cy="968388"/>
          </a:xfrm>
          <a:prstGeom prst="straightConnector1">
            <a:avLst/>
          </a:prstGeom>
          <a:ln w="25400">
            <a:solidFill>
              <a:srgbClr val="0000CC"/>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6120000" y="2700000"/>
            <a:ext cx="2520280" cy="523220"/>
          </a:xfrm>
          <a:prstGeom prst="rect">
            <a:avLst/>
          </a:prstGeom>
          <a:noFill/>
        </p:spPr>
        <p:txBody>
          <a:bodyPr wrap="square" rtlCol="0">
            <a:spAutoFit/>
          </a:bodyPr>
          <a:lstStyle/>
          <a:p>
            <a:r>
              <a:rPr lang="en-US" sz="1400" dirty="0">
                <a:solidFill>
                  <a:srgbClr val="0000CC"/>
                </a:solidFill>
              </a:rPr>
              <a:t>today &gt; 200 particles listed in Particle Data Group</a:t>
            </a:r>
          </a:p>
        </p:txBody>
      </p:sp>
      <p:cxnSp>
        <p:nvCxnSpPr>
          <p:cNvPr id="9" name="Gerade Verbindung mit Pfeil 8"/>
          <p:cNvCxnSpPr/>
          <p:nvPr/>
        </p:nvCxnSpPr>
        <p:spPr>
          <a:xfrm rot="9900000" flipV="1">
            <a:off x="7812000" y="3276000"/>
            <a:ext cx="72008" cy="968388"/>
          </a:xfrm>
          <a:prstGeom prst="straightConnector1">
            <a:avLst/>
          </a:prstGeom>
          <a:ln w="25400">
            <a:solidFill>
              <a:srgbClr val="0000CC"/>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0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J = 0 Meson Octet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0" y="720000"/>
            <a:ext cx="6523037"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24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Isospin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000" y="612000"/>
            <a:ext cx="1184148" cy="157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884000" y="2200792"/>
            <a:ext cx="1191352" cy="246221"/>
          </a:xfrm>
          <a:prstGeom prst="rect">
            <a:avLst/>
          </a:prstGeom>
          <a:noFill/>
        </p:spPr>
        <p:txBody>
          <a:bodyPr wrap="none" rtlCol="0">
            <a:spAutoFit/>
          </a:bodyPr>
          <a:lstStyle/>
          <a:p>
            <a:r>
              <a:rPr lang="en-US" sz="1000" dirty="0"/>
              <a:t>Werner Heisenberg</a:t>
            </a:r>
          </a:p>
        </p:txBody>
      </p:sp>
      <p:sp>
        <p:nvSpPr>
          <p:cNvPr id="4" name="Textfeld 3"/>
          <p:cNvSpPr txBox="1"/>
          <p:nvPr/>
        </p:nvSpPr>
        <p:spPr>
          <a:xfrm>
            <a:off x="540000" y="900000"/>
            <a:ext cx="6912320" cy="646331"/>
          </a:xfrm>
          <a:prstGeom prst="rect">
            <a:avLst/>
          </a:prstGeom>
          <a:noFill/>
        </p:spPr>
        <p:txBody>
          <a:bodyPr wrap="square" rtlCol="0">
            <a:spAutoFit/>
          </a:bodyPr>
          <a:lstStyle/>
          <a:p>
            <a:r>
              <a:rPr lang="en-US" dirty="0"/>
              <a:t>Isospin was invented by Heisenberg to explain the apparent fact that the strong interaction does not distinguish between neutron and proton.</a:t>
            </a:r>
          </a:p>
        </p:txBody>
      </p:sp>
      <mc:AlternateContent xmlns:mc="http://schemas.openxmlformats.org/markup-compatibility/2006" xmlns:a14="http://schemas.microsoft.com/office/drawing/2010/main">
        <mc:Choice Requires="a14">
          <p:sp>
            <p:nvSpPr>
              <p:cNvPr id="5" name="Textfeld 4"/>
              <p:cNvSpPr txBox="1"/>
              <p:nvPr/>
            </p:nvSpPr>
            <p:spPr>
              <a:xfrm>
                <a:off x="2700000" y="1620000"/>
                <a:ext cx="2579232" cy="4104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solidFill>
                                <a:srgbClr val="0000CC"/>
                              </a:solidFill>
                              <a:latin typeface="Cambria Math" panose="02040503050406030204" pitchFamily="18" charset="0"/>
                            </a:rPr>
                          </m:ctrlPr>
                        </m:fPr>
                        <m:num>
                          <m:d>
                            <m:dPr>
                              <m:ctrlPr>
                                <a:rPr lang="en-US" i="1" smtClean="0">
                                  <a:solidFill>
                                    <a:srgbClr val="0000CC"/>
                                  </a:solidFill>
                                  <a:latin typeface="Cambria Math" panose="02040503050406030204" pitchFamily="18" charset="0"/>
                                </a:rPr>
                              </m:ctrlPr>
                            </m:dPr>
                            <m:e>
                              <m:sSub>
                                <m:sSubPr>
                                  <m:ctrlPr>
                                    <a:rPr lang="en-US" i="1" smtClean="0">
                                      <a:solidFill>
                                        <a:srgbClr val="0000CC"/>
                                      </a:solidFill>
                                      <a:latin typeface="Cambria Math" panose="02040503050406030204" pitchFamily="18" charset="0"/>
                                    </a:rPr>
                                  </m:ctrlPr>
                                </m:sSubPr>
                                <m:e>
                                  <m:r>
                                    <a:rPr lang="de-DE" b="0" i="1" smtClean="0">
                                      <a:solidFill>
                                        <a:srgbClr val="0000CC"/>
                                      </a:solidFill>
                                      <a:latin typeface="Cambria Math"/>
                                    </a:rPr>
                                    <m:t>𝑚</m:t>
                                  </m:r>
                                </m:e>
                                <m:sub>
                                  <m:r>
                                    <a:rPr lang="de-DE" b="0" i="1" smtClean="0">
                                      <a:solidFill>
                                        <a:srgbClr val="0000CC"/>
                                      </a:solidFill>
                                      <a:latin typeface="Cambria Math"/>
                                    </a:rPr>
                                    <m:t>𝑛</m:t>
                                  </m:r>
                                </m:sub>
                              </m:sSub>
                              <m:r>
                                <a:rPr lang="de-DE" b="0" i="1" smtClean="0">
                                  <a:solidFill>
                                    <a:srgbClr val="0000CC"/>
                                  </a:solidFill>
                                  <a:latin typeface="Cambria Math"/>
                                </a:rPr>
                                <m:t>−</m:t>
                              </m:r>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𝑚</m:t>
                                  </m:r>
                                </m:e>
                                <m:sub>
                                  <m:r>
                                    <a:rPr lang="de-DE" b="0" i="1" smtClean="0">
                                      <a:solidFill>
                                        <a:srgbClr val="0000CC"/>
                                      </a:solidFill>
                                      <a:latin typeface="Cambria Math"/>
                                    </a:rPr>
                                    <m:t>𝑝</m:t>
                                  </m:r>
                                </m:sub>
                              </m:sSub>
                            </m:e>
                          </m:d>
                        </m:num>
                        <m:den>
                          <m:sSub>
                            <m:sSubPr>
                              <m:ctrlPr>
                                <a:rPr lang="en-US" i="1" smtClean="0">
                                  <a:solidFill>
                                    <a:srgbClr val="0000CC"/>
                                  </a:solidFill>
                                  <a:latin typeface="Cambria Math" panose="02040503050406030204" pitchFamily="18" charset="0"/>
                                </a:rPr>
                              </m:ctrlPr>
                            </m:sSubPr>
                            <m:e>
                              <m:r>
                                <a:rPr lang="de-DE" b="0" i="1" smtClean="0">
                                  <a:solidFill>
                                    <a:srgbClr val="0000CC"/>
                                  </a:solidFill>
                                  <a:latin typeface="Cambria Math"/>
                                </a:rPr>
                                <m:t>𝑚</m:t>
                              </m:r>
                            </m:e>
                            <m:sub>
                              <m:r>
                                <a:rPr lang="de-DE" b="0" i="1" smtClean="0">
                                  <a:solidFill>
                                    <a:srgbClr val="0000CC"/>
                                  </a:solidFill>
                                  <a:latin typeface="Cambria Math"/>
                                </a:rPr>
                                <m:t>𝑛</m:t>
                              </m:r>
                            </m:sub>
                          </m:sSub>
                        </m:den>
                      </m:f>
                      <m:r>
                        <a:rPr lang="en-US" i="1" smtClean="0">
                          <a:solidFill>
                            <a:srgbClr val="0000CC"/>
                          </a:solidFill>
                          <a:latin typeface="Cambria Math"/>
                          <a:ea typeface="Cambria Math"/>
                        </a:rPr>
                        <m:t>≈</m:t>
                      </m:r>
                      <m:sSup>
                        <m:sSupPr>
                          <m:ctrlPr>
                            <a:rPr lang="en-US"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−3</m:t>
                          </m:r>
                        </m:sup>
                      </m:sSup>
                    </m:oMath>
                  </m:oMathPara>
                </a14:m>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2700000" y="1620000"/>
                <a:ext cx="2579232" cy="410497"/>
              </a:xfrm>
              <a:prstGeom prst="rect">
                <a:avLst/>
              </a:prstGeom>
              <a:blipFill rotWithShape="1">
                <a:blip r:embed="rId4"/>
                <a:stretch>
                  <a:fillRect t="-100000" b="-1567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720000" y="2160000"/>
                <a:ext cx="6732320" cy="667747"/>
              </a:xfrm>
              <a:prstGeom prst="rect">
                <a:avLst/>
              </a:prstGeom>
              <a:noFill/>
            </p:spPr>
            <p:txBody>
              <a:bodyPr wrap="square" rtlCol="0">
                <a:spAutoFit/>
              </a:bodyPr>
              <a:lstStyle/>
              <a:p>
                <a:r>
                  <a:rPr lang="en-US" dirty="0"/>
                  <a:t>Heisenberg’s thought was that if you could turn off electromagnetism, then </a:t>
                </a:r>
                <a14:m>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𝑚</m:t>
                        </m:r>
                      </m:e>
                      <m:sub>
                        <m:r>
                          <a:rPr lang="de-DE" b="0" i="1" smtClean="0">
                            <a:latin typeface="Cambria Math"/>
                          </a:rPr>
                          <m:t>𝑛</m:t>
                        </m:r>
                      </m:sub>
                    </m:sSub>
                    <m:r>
                      <a:rPr lang="de-DE" b="0" i="1" smtClean="0">
                        <a:latin typeface="Cambria Math"/>
                      </a:rPr>
                      <m:t>=</m:t>
                    </m:r>
                    <m:sSub>
                      <m:sSubPr>
                        <m:ctrlPr>
                          <a:rPr lang="de-DE" b="0" i="1" smtClean="0">
                            <a:latin typeface="Cambria Math" panose="02040503050406030204" pitchFamily="18" charset="0"/>
                          </a:rPr>
                        </m:ctrlPr>
                      </m:sSubPr>
                      <m:e>
                        <m:r>
                          <a:rPr lang="de-DE" b="0" i="1" smtClean="0">
                            <a:latin typeface="Cambria Math"/>
                          </a:rPr>
                          <m:t>𝑚</m:t>
                        </m:r>
                      </m:e>
                      <m:sub>
                        <m:r>
                          <a:rPr lang="de-DE" b="0" i="1" smtClean="0">
                            <a:latin typeface="Cambria Math"/>
                          </a:rPr>
                          <m:t>𝑝</m:t>
                        </m:r>
                      </m:sub>
                    </m:sSub>
                  </m:oMath>
                </a14:m>
                <a:r>
                  <a:rPr lang="en-US" dirty="0"/>
                  <a:t>.</a:t>
                </a:r>
              </a:p>
            </p:txBody>
          </p:sp>
        </mc:Choice>
        <mc:Fallback xmlns="">
          <p:sp>
            <p:nvSpPr>
              <p:cNvPr id="13" name="Textfeld 12"/>
              <p:cNvSpPr txBox="1">
                <a:spLocks noRot="1" noChangeAspect="1" noMove="1" noResize="1" noEditPoints="1" noAdjustHandles="1" noChangeArrowheads="1" noChangeShapeType="1" noTextEdit="1"/>
              </p:cNvSpPr>
              <p:nvPr/>
            </p:nvSpPr>
            <p:spPr>
              <a:xfrm>
                <a:off x="720000" y="2160000"/>
                <a:ext cx="6732320" cy="667747"/>
              </a:xfrm>
              <a:prstGeom prst="rect">
                <a:avLst/>
              </a:prstGeom>
              <a:blipFill rotWithShape="1">
                <a:blip r:embed="rId5"/>
                <a:stretch>
                  <a:fillRect l="-725" t="-4545"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720001" y="2880000"/>
                <a:ext cx="8028464" cy="646331"/>
              </a:xfrm>
              <a:prstGeom prst="rect">
                <a:avLst/>
              </a:prstGeom>
              <a:noFill/>
            </p:spPr>
            <p:txBody>
              <a:bodyPr wrap="square" rtlCol="0">
                <a:spAutoFit/>
              </a:bodyPr>
              <a:lstStyle/>
              <a:p>
                <a:r>
                  <a:rPr lang="en-US" dirty="0">
                    <a:solidFill>
                      <a:srgbClr val="FF0000"/>
                    </a:solidFill>
                  </a:rPr>
                  <a:t>We now believe that the isospin symmetry is due the near equality of the </a:t>
                </a:r>
                <a:r>
                  <a:rPr lang="en-US" b="1" dirty="0">
                    <a:solidFill>
                      <a:srgbClr val="FF0000"/>
                    </a:solidFill>
                  </a:rPr>
                  <a:t>up</a:t>
                </a:r>
                <a:r>
                  <a:rPr lang="en-US" dirty="0">
                    <a:solidFill>
                      <a:srgbClr val="FF0000"/>
                    </a:solidFill>
                  </a:rPr>
                  <a:t> and </a:t>
                </a:r>
                <a:r>
                  <a:rPr lang="en-US" b="1" dirty="0">
                    <a:solidFill>
                      <a:srgbClr val="FF0000"/>
                    </a:solidFill>
                  </a:rPr>
                  <a:t>down quarks </a:t>
                </a:r>
                <a14:m>
                  <m:oMath xmlns:m="http://schemas.openxmlformats.org/officeDocument/2006/math">
                    <m:d>
                      <m:dPr>
                        <m:ctrlPr>
                          <a:rPr lang="en-US" i="1" smtClean="0">
                            <a:solidFill>
                              <a:srgbClr val="FF0000"/>
                            </a:solidFill>
                            <a:latin typeface="Cambria Math" panose="02040503050406030204" pitchFamily="18" charset="0"/>
                          </a:rPr>
                        </m:ctrlPr>
                      </m:dPr>
                      <m:e>
                        <m:sSub>
                          <m:sSubPr>
                            <m:ctrlPr>
                              <a:rPr lang="en-US" i="1" smtClean="0">
                                <a:solidFill>
                                  <a:srgbClr val="FF0000"/>
                                </a:solidFill>
                                <a:latin typeface="Cambria Math" panose="02040503050406030204" pitchFamily="18" charset="0"/>
                              </a:rPr>
                            </m:ctrlPr>
                          </m:sSubPr>
                          <m:e>
                            <m:r>
                              <a:rPr lang="de-DE" b="0" i="1" smtClean="0">
                                <a:solidFill>
                                  <a:srgbClr val="FF0000"/>
                                </a:solidFill>
                                <a:latin typeface="Cambria Math"/>
                              </a:rPr>
                              <m:t>𝑚</m:t>
                            </m:r>
                          </m:e>
                          <m:sub>
                            <m:r>
                              <a:rPr lang="de-DE" b="0" i="1" smtClean="0">
                                <a:solidFill>
                                  <a:srgbClr val="FF0000"/>
                                </a:solidFill>
                                <a:latin typeface="Cambria Math"/>
                              </a:rPr>
                              <m:t>𝑢</m:t>
                            </m:r>
                          </m:sub>
                        </m:sSub>
                        <m:r>
                          <a:rPr lang="en-US" i="1" smtClean="0">
                            <a:solidFill>
                              <a:srgbClr val="FF0000"/>
                            </a:solidFill>
                            <a:latin typeface="Cambria Math"/>
                            <a:ea typeface="Cambria Math"/>
                          </a:rPr>
                          <m:t>≈</m:t>
                        </m:r>
                        <m:sSub>
                          <m:sSubPr>
                            <m:ctrlPr>
                              <a:rPr lang="en-US" i="1" smtClean="0">
                                <a:solidFill>
                                  <a:srgbClr val="FF0000"/>
                                </a:solidFill>
                                <a:latin typeface="Cambria Math" panose="02040503050406030204" pitchFamily="18" charset="0"/>
                                <a:ea typeface="Cambria Math"/>
                              </a:rPr>
                            </m:ctrlPr>
                          </m:sSubPr>
                          <m:e>
                            <m:r>
                              <a:rPr lang="de-DE" b="0" i="1" smtClean="0">
                                <a:solidFill>
                                  <a:srgbClr val="FF0000"/>
                                </a:solidFill>
                                <a:latin typeface="Cambria Math"/>
                                <a:ea typeface="Cambria Math"/>
                              </a:rPr>
                              <m:t>𝑚</m:t>
                            </m:r>
                          </m:e>
                          <m:sub>
                            <m:r>
                              <a:rPr lang="de-DE" b="0" i="1" smtClean="0">
                                <a:solidFill>
                                  <a:srgbClr val="FF0000"/>
                                </a:solidFill>
                                <a:latin typeface="Cambria Math"/>
                                <a:ea typeface="Cambria Math"/>
                              </a:rPr>
                              <m:t>𝑑</m:t>
                            </m:r>
                          </m:sub>
                        </m:sSub>
                      </m:e>
                    </m:d>
                  </m:oMath>
                </a14:m>
                <a:r>
                  <a:rPr lang="en-US" dirty="0">
                    <a:solidFill>
                      <a:srgbClr val="FF0000"/>
                    </a:solidFill>
                  </a:rPr>
                  <a:t>.</a:t>
                </a:r>
              </a:p>
            </p:txBody>
          </p:sp>
        </mc:Choice>
        <mc:Fallback xmlns="">
          <p:sp>
            <p:nvSpPr>
              <p:cNvPr id="15" name="Textfeld 14"/>
              <p:cNvSpPr txBox="1">
                <a:spLocks noRot="1" noChangeAspect="1" noMove="1" noResize="1" noEditPoints="1" noAdjustHandles="1" noChangeArrowheads="1" noChangeShapeType="1" noTextEdit="1"/>
              </p:cNvSpPr>
              <p:nvPr/>
            </p:nvSpPr>
            <p:spPr>
              <a:xfrm>
                <a:off x="720001" y="2880000"/>
                <a:ext cx="8028464" cy="646331"/>
              </a:xfrm>
              <a:prstGeom prst="rect">
                <a:avLst/>
              </a:prstGeom>
              <a:blipFill rotWithShape="1">
                <a:blip r:embed="rId6"/>
                <a:stretch>
                  <a:fillRect l="-607" t="-4717" b="-14151"/>
                </a:stretch>
              </a:blipFill>
            </p:spPr>
            <p:txBody>
              <a:bodyPr/>
              <a:lstStyle/>
              <a:p>
                <a:r>
                  <a:rPr lang="en-US">
                    <a:noFill/>
                  </a:rPr>
                  <a:t> </a:t>
                </a:r>
              </a:p>
            </p:txBody>
          </p:sp>
        </mc:Fallback>
      </mc:AlternateContent>
      <p:sp>
        <p:nvSpPr>
          <p:cNvPr id="16" name="Textfeld 15"/>
          <p:cNvSpPr txBox="1"/>
          <p:nvPr/>
        </p:nvSpPr>
        <p:spPr>
          <a:xfrm>
            <a:off x="720000" y="3600000"/>
            <a:ext cx="8028465" cy="646331"/>
          </a:xfrm>
          <a:prstGeom prst="rect">
            <a:avLst/>
          </a:prstGeom>
          <a:noFill/>
        </p:spPr>
        <p:txBody>
          <a:bodyPr wrap="square" rtlCol="0">
            <a:spAutoFit/>
          </a:bodyPr>
          <a:lstStyle/>
          <a:p>
            <a:r>
              <a:rPr lang="en-US" dirty="0"/>
              <a:t>We postulate that Isospin is conserved in the strong interaction, but not in the electromagnetic (or weak) interaction.</a:t>
            </a:r>
          </a:p>
        </p:txBody>
      </p:sp>
      <mc:AlternateContent xmlns:mc="http://schemas.openxmlformats.org/markup-compatibility/2006" xmlns:a14="http://schemas.microsoft.com/office/drawing/2010/main">
        <mc:Choice Requires="a14">
          <p:sp>
            <p:nvSpPr>
              <p:cNvPr id="17" name="Textfeld 16"/>
              <p:cNvSpPr txBox="1"/>
              <p:nvPr/>
            </p:nvSpPr>
            <p:spPr>
              <a:xfrm>
                <a:off x="900000" y="4320000"/>
                <a:ext cx="3009991" cy="369332"/>
              </a:xfrm>
              <a:prstGeom prst="rect">
                <a:avLst/>
              </a:prstGeom>
              <a:noFill/>
              <a:ln>
                <a:solidFill>
                  <a:srgbClr val="FF0000"/>
                </a:solidFill>
              </a:ln>
            </p:spPr>
            <p:txBody>
              <a:bodyPr wrap="none" rtlCol="0">
                <a:spAutoFit/>
              </a:bodyPr>
              <a:lstStyle/>
              <a:p>
                <a:r>
                  <a:rPr lang="en-US" dirty="0">
                    <a:solidFill>
                      <a:srgbClr val="0000CC"/>
                    </a:solidFill>
                  </a:rPr>
                  <a:t>u-quark:</a:t>
                </a:r>
                <a:r>
                  <a:rPr lang="en-US" dirty="0"/>
                  <a:t> </a:t>
                </a:r>
                <a14:m>
                  <m:oMath xmlns:m="http://schemas.openxmlformats.org/officeDocument/2006/math">
                    <m:r>
                      <a:rPr lang="de-DE" b="0" i="1" smtClean="0">
                        <a:latin typeface="Cambria Math"/>
                      </a:rPr>
                      <m:t>𝐼</m:t>
                    </m:r>
                    <m:r>
                      <a:rPr lang="de-DE" b="0" i="1" smtClean="0">
                        <a:latin typeface="Cambria Math"/>
                      </a:rPr>
                      <m:t>=</m:t>
                    </m:r>
                    <m:f>
                      <m:fPr>
                        <m:type m:val="lin"/>
                        <m:ctrlPr>
                          <a:rPr lang="de-DE" b="0" i="1" smtClean="0">
                            <a:latin typeface="Cambria Math" panose="02040503050406030204" pitchFamily="18" charset="0"/>
                          </a:rPr>
                        </m:ctrlPr>
                      </m:fPr>
                      <m:num>
                        <m:r>
                          <a:rPr lang="de-DE" b="0" i="1" smtClean="0">
                            <a:latin typeface="Cambria Math"/>
                          </a:rPr>
                          <m:t>1</m:t>
                        </m:r>
                      </m:num>
                      <m:den>
                        <m:r>
                          <a:rPr lang="de-DE" b="0" i="1" smtClean="0">
                            <a:latin typeface="Cambria Math"/>
                          </a:rPr>
                          <m:t>2</m:t>
                        </m:r>
                      </m:den>
                    </m:f>
                    <m:r>
                      <a:rPr lang="de-DE" b="0" i="1" smtClean="0">
                        <a:latin typeface="Cambria Math"/>
                      </a:rPr>
                      <m:t>, </m:t>
                    </m:r>
                    <m:sSub>
                      <m:sSubPr>
                        <m:ctrlPr>
                          <a:rPr lang="de-DE" b="0" i="1" smtClean="0">
                            <a:latin typeface="Cambria Math" panose="02040503050406030204" pitchFamily="18" charset="0"/>
                          </a:rPr>
                        </m:ctrlPr>
                      </m:sSubPr>
                      <m:e>
                        <m:r>
                          <a:rPr lang="de-DE" b="0" i="1" smtClean="0">
                            <a:latin typeface="Cambria Math"/>
                          </a:rPr>
                          <m:t>𝐼</m:t>
                        </m:r>
                      </m:e>
                      <m:sub>
                        <m:r>
                          <a:rPr lang="de-DE" b="0" i="1" smtClean="0">
                            <a:latin typeface="Cambria Math"/>
                          </a:rPr>
                          <m:t>3</m:t>
                        </m:r>
                      </m:sub>
                    </m:sSub>
                    <m:r>
                      <a:rPr lang="de-DE" b="0" i="1" smtClean="0">
                        <a:latin typeface="Cambria Math"/>
                      </a:rPr>
                      <m:t>=+</m:t>
                    </m:r>
                    <m:f>
                      <m:fPr>
                        <m:type m:val="lin"/>
                        <m:ctrlPr>
                          <a:rPr lang="de-DE" b="0" i="1" smtClean="0">
                            <a:latin typeface="Cambria Math" panose="02040503050406030204" pitchFamily="18" charset="0"/>
                          </a:rPr>
                        </m:ctrlPr>
                      </m:fPr>
                      <m:num>
                        <m:r>
                          <a:rPr lang="de-DE" b="0" i="1" smtClean="0">
                            <a:latin typeface="Cambria Math"/>
                          </a:rPr>
                          <m:t>1</m:t>
                        </m:r>
                      </m:num>
                      <m:den>
                        <m:r>
                          <a:rPr lang="de-DE" b="0" i="1" smtClean="0">
                            <a:latin typeface="Cambria Math"/>
                          </a:rPr>
                          <m:t>2</m:t>
                        </m:r>
                      </m:den>
                    </m:f>
                  </m:oMath>
                </a14:m>
                <a:endParaRPr lang="en-US" dirty="0"/>
              </a:p>
            </p:txBody>
          </p:sp>
        </mc:Choice>
        <mc:Fallback xmlns="">
          <p:sp>
            <p:nvSpPr>
              <p:cNvPr id="17" name="Textfeld 16"/>
              <p:cNvSpPr txBox="1">
                <a:spLocks noRot="1" noChangeAspect="1" noMove="1" noResize="1" noEditPoints="1" noAdjustHandles="1" noChangeArrowheads="1" noChangeShapeType="1" noTextEdit="1"/>
              </p:cNvSpPr>
              <p:nvPr/>
            </p:nvSpPr>
            <p:spPr>
              <a:xfrm>
                <a:off x="900000" y="4320000"/>
                <a:ext cx="3009991" cy="369332"/>
              </a:xfrm>
              <a:prstGeom prst="rect">
                <a:avLst/>
              </a:prstGeom>
              <a:blipFill rotWithShape="1">
                <a:blip r:embed="rId7"/>
                <a:stretch>
                  <a:fillRect l="-1616" t="-111290" r="-15960" b="-174194"/>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900000" y="4860000"/>
                <a:ext cx="3009991" cy="369332"/>
              </a:xfrm>
              <a:prstGeom prst="rect">
                <a:avLst/>
              </a:prstGeom>
              <a:noFill/>
              <a:ln>
                <a:solidFill>
                  <a:srgbClr val="FF0000"/>
                </a:solidFill>
              </a:ln>
            </p:spPr>
            <p:txBody>
              <a:bodyPr wrap="none" rtlCol="0">
                <a:spAutoFit/>
              </a:bodyPr>
              <a:lstStyle/>
              <a:p>
                <a:r>
                  <a:rPr lang="en-US" dirty="0">
                    <a:solidFill>
                      <a:srgbClr val="0000CC"/>
                    </a:solidFill>
                  </a:rPr>
                  <a:t>d-quark:</a:t>
                </a:r>
                <a:r>
                  <a:rPr lang="en-US" dirty="0"/>
                  <a:t> </a:t>
                </a:r>
                <a14:m>
                  <m:oMath xmlns:m="http://schemas.openxmlformats.org/officeDocument/2006/math">
                    <m:r>
                      <a:rPr lang="de-DE" b="0" i="1" smtClean="0">
                        <a:latin typeface="Cambria Math"/>
                      </a:rPr>
                      <m:t>𝐼</m:t>
                    </m:r>
                    <m:r>
                      <a:rPr lang="de-DE" b="0" i="1" smtClean="0">
                        <a:latin typeface="Cambria Math"/>
                      </a:rPr>
                      <m:t>=</m:t>
                    </m:r>
                    <m:f>
                      <m:fPr>
                        <m:type m:val="lin"/>
                        <m:ctrlPr>
                          <a:rPr lang="de-DE" b="0" i="1" smtClean="0">
                            <a:latin typeface="Cambria Math" panose="02040503050406030204" pitchFamily="18" charset="0"/>
                          </a:rPr>
                        </m:ctrlPr>
                      </m:fPr>
                      <m:num>
                        <m:r>
                          <a:rPr lang="de-DE" b="0" i="1" smtClean="0">
                            <a:latin typeface="Cambria Math"/>
                          </a:rPr>
                          <m:t>1</m:t>
                        </m:r>
                      </m:num>
                      <m:den>
                        <m:r>
                          <a:rPr lang="de-DE" b="0" i="1" smtClean="0">
                            <a:latin typeface="Cambria Math"/>
                          </a:rPr>
                          <m:t>2</m:t>
                        </m:r>
                      </m:den>
                    </m:f>
                    <m:r>
                      <a:rPr lang="de-DE" b="0" i="1" smtClean="0">
                        <a:latin typeface="Cambria Math"/>
                      </a:rPr>
                      <m:t>, </m:t>
                    </m:r>
                    <m:sSub>
                      <m:sSubPr>
                        <m:ctrlPr>
                          <a:rPr lang="de-DE" b="0" i="1" smtClean="0">
                            <a:latin typeface="Cambria Math" panose="02040503050406030204" pitchFamily="18" charset="0"/>
                          </a:rPr>
                        </m:ctrlPr>
                      </m:sSubPr>
                      <m:e>
                        <m:r>
                          <a:rPr lang="de-DE" b="0" i="1" smtClean="0">
                            <a:latin typeface="Cambria Math"/>
                          </a:rPr>
                          <m:t>𝐼</m:t>
                        </m:r>
                      </m:e>
                      <m:sub>
                        <m:r>
                          <a:rPr lang="de-DE" b="0" i="1" smtClean="0">
                            <a:latin typeface="Cambria Math"/>
                          </a:rPr>
                          <m:t>3</m:t>
                        </m:r>
                      </m:sub>
                    </m:sSub>
                    <m:r>
                      <a:rPr lang="de-DE" b="0" i="1" smtClean="0">
                        <a:latin typeface="Cambria Math"/>
                      </a:rPr>
                      <m:t>=−</m:t>
                    </m:r>
                    <m:f>
                      <m:fPr>
                        <m:type m:val="lin"/>
                        <m:ctrlPr>
                          <a:rPr lang="de-DE" b="0" i="1" smtClean="0">
                            <a:latin typeface="Cambria Math" panose="02040503050406030204" pitchFamily="18" charset="0"/>
                          </a:rPr>
                        </m:ctrlPr>
                      </m:fPr>
                      <m:num>
                        <m:r>
                          <a:rPr lang="de-DE" b="0" i="1" smtClean="0">
                            <a:latin typeface="Cambria Math"/>
                          </a:rPr>
                          <m:t>1</m:t>
                        </m:r>
                      </m:num>
                      <m:den>
                        <m:r>
                          <a:rPr lang="de-DE" b="0" i="1" smtClean="0">
                            <a:latin typeface="Cambria Math"/>
                          </a:rPr>
                          <m:t>2</m:t>
                        </m:r>
                      </m:den>
                    </m:f>
                  </m:oMath>
                </a14:m>
                <a:endParaRPr lang="en-US" dirty="0"/>
              </a:p>
            </p:txBody>
          </p:sp>
        </mc:Choice>
        <mc:Fallback xmlns="">
          <p:sp>
            <p:nvSpPr>
              <p:cNvPr id="19" name="Textfeld 18"/>
              <p:cNvSpPr txBox="1">
                <a:spLocks noRot="1" noChangeAspect="1" noMove="1" noResize="1" noEditPoints="1" noAdjustHandles="1" noChangeArrowheads="1" noChangeShapeType="1" noTextEdit="1"/>
              </p:cNvSpPr>
              <p:nvPr/>
            </p:nvSpPr>
            <p:spPr>
              <a:xfrm>
                <a:off x="900000" y="4860000"/>
                <a:ext cx="3009991" cy="369332"/>
              </a:xfrm>
              <a:prstGeom prst="rect">
                <a:avLst/>
              </a:prstGeom>
              <a:blipFill rotWithShape="1">
                <a:blip r:embed="rId8"/>
                <a:stretch>
                  <a:fillRect l="-1616" t="-109524" r="-15960" b="-169841"/>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900000" y="5400000"/>
                <a:ext cx="2697470" cy="369332"/>
              </a:xfrm>
              <a:prstGeom prst="rect">
                <a:avLst/>
              </a:prstGeom>
              <a:noFill/>
              <a:ln>
                <a:solidFill>
                  <a:srgbClr val="FF0000"/>
                </a:solidFill>
              </a:ln>
            </p:spPr>
            <p:txBody>
              <a:bodyPr wrap="none" rtlCol="0">
                <a:spAutoFit/>
              </a:bodyPr>
              <a:lstStyle/>
              <a:p>
                <a:r>
                  <a:rPr lang="en-US" dirty="0">
                    <a:solidFill>
                      <a:srgbClr val="0000CC"/>
                    </a:solidFill>
                  </a:rPr>
                  <a:t>all other quarks have </a:t>
                </a:r>
                <a14:m>
                  <m:oMath xmlns:m="http://schemas.openxmlformats.org/officeDocument/2006/math">
                    <m:r>
                      <a:rPr lang="de-DE" b="0" i="1" smtClean="0">
                        <a:solidFill>
                          <a:schemeClr val="tx1"/>
                        </a:solidFill>
                        <a:latin typeface="Cambria Math"/>
                      </a:rPr>
                      <m:t>𝐼</m:t>
                    </m:r>
                    <m:r>
                      <a:rPr lang="de-DE" b="0" i="1" smtClean="0">
                        <a:solidFill>
                          <a:schemeClr val="tx1"/>
                        </a:solidFill>
                        <a:latin typeface="Cambria Math"/>
                      </a:rPr>
                      <m:t>=0</m:t>
                    </m:r>
                  </m:oMath>
                </a14:m>
                <a:endParaRPr lang="en-US" dirty="0"/>
              </a:p>
            </p:txBody>
          </p:sp>
        </mc:Choice>
        <mc:Fallback xmlns="">
          <p:sp>
            <p:nvSpPr>
              <p:cNvPr id="20" name="Textfeld 19"/>
              <p:cNvSpPr txBox="1">
                <a:spLocks noRot="1" noChangeAspect="1" noMove="1" noResize="1" noEditPoints="1" noAdjustHandles="1" noChangeArrowheads="1" noChangeShapeType="1" noTextEdit="1"/>
              </p:cNvSpPr>
              <p:nvPr/>
            </p:nvSpPr>
            <p:spPr>
              <a:xfrm>
                <a:off x="900000" y="5400000"/>
                <a:ext cx="2697470" cy="369332"/>
              </a:xfrm>
              <a:prstGeom prst="rect">
                <a:avLst/>
              </a:prstGeom>
              <a:blipFill rotWithShape="1">
                <a:blip r:embed="rId9"/>
                <a:stretch>
                  <a:fillRect l="-1802" t="-6452" b="-24194"/>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5040000" y="4392000"/>
                <a:ext cx="2425408" cy="783804"/>
              </a:xfrm>
              <a:prstGeom prst="rect">
                <a:avLst/>
              </a:prstGeom>
              <a:noFill/>
              <a:ln w="25400" cmpd="dbl">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CC"/>
                              </a:solidFill>
                              <a:latin typeface="Cambria Math" panose="02040503050406030204" pitchFamily="18" charset="0"/>
                            </a:rPr>
                          </m:ctrlPr>
                        </m:sSubPr>
                        <m:e>
                          <m:r>
                            <a:rPr lang="de-DE" sz="2400" b="0" i="1" smtClean="0">
                              <a:solidFill>
                                <a:srgbClr val="0000CC"/>
                              </a:solidFill>
                              <a:latin typeface="Cambria Math"/>
                            </a:rPr>
                            <m:t>𝐼</m:t>
                          </m:r>
                        </m:e>
                        <m:sub>
                          <m:r>
                            <a:rPr lang="de-DE" sz="2400" b="0" i="1" smtClean="0">
                              <a:solidFill>
                                <a:srgbClr val="0000CC"/>
                              </a:solidFill>
                              <a:latin typeface="Cambria Math"/>
                            </a:rPr>
                            <m:t>3</m:t>
                          </m:r>
                        </m:sub>
                      </m:sSub>
                      <m:r>
                        <a:rPr lang="de-DE" sz="2400" b="0" i="1" smtClean="0">
                          <a:solidFill>
                            <a:srgbClr val="0000CC"/>
                          </a:solidFill>
                          <a:latin typeface="Cambria Math"/>
                        </a:rPr>
                        <m:t>=</m:t>
                      </m:r>
                      <m:f>
                        <m:fPr>
                          <m:ctrlPr>
                            <a:rPr lang="de-DE" sz="2400" b="0" i="1" smtClean="0">
                              <a:solidFill>
                                <a:srgbClr val="0000CC"/>
                              </a:solidFill>
                              <a:latin typeface="Cambria Math" panose="02040503050406030204" pitchFamily="18" charset="0"/>
                            </a:rPr>
                          </m:ctrlPr>
                        </m:fPr>
                        <m:num>
                          <m:r>
                            <a:rPr lang="de-DE" sz="2400" b="0" i="1" smtClean="0">
                              <a:solidFill>
                                <a:srgbClr val="0000CC"/>
                              </a:solidFill>
                              <a:latin typeface="Cambria Math"/>
                            </a:rPr>
                            <m:t>1</m:t>
                          </m:r>
                        </m:num>
                        <m:den>
                          <m:r>
                            <a:rPr lang="de-DE" sz="2400" b="0" i="1" smtClean="0">
                              <a:solidFill>
                                <a:srgbClr val="0000CC"/>
                              </a:solidFill>
                              <a:latin typeface="Cambria Math"/>
                            </a:rPr>
                            <m:t>2</m:t>
                          </m:r>
                        </m:den>
                      </m:f>
                      <m:d>
                        <m:dPr>
                          <m:ctrlPr>
                            <a:rPr lang="de-DE" sz="2400" b="0" i="1" smtClean="0">
                              <a:solidFill>
                                <a:srgbClr val="0000CC"/>
                              </a:solidFill>
                              <a:latin typeface="Cambria Math" panose="02040503050406030204" pitchFamily="18" charset="0"/>
                            </a:rPr>
                          </m:ctrlPr>
                        </m:dPr>
                        <m:e>
                          <m:sSub>
                            <m:sSubPr>
                              <m:ctrlPr>
                                <a:rPr lang="de-DE" sz="2400" b="0" i="1" smtClean="0">
                                  <a:solidFill>
                                    <a:srgbClr val="0000CC"/>
                                  </a:solidFill>
                                  <a:latin typeface="Cambria Math" panose="02040503050406030204" pitchFamily="18" charset="0"/>
                                </a:rPr>
                              </m:ctrlPr>
                            </m:sSubPr>
                            <m:e>
                              <m:r>
                                <a:rPr lang="de-DE" sz="2400" b="0" i="1" smtClean="0">
                                  <a:solidFill>
                                    <a:srgbClr val="0000CC"/>
                                  </a:solidFill>
                                  <a:latin typeface="Cambria Math"/>
                                </a:rPr>
                                <m:t>𝑛</m:t>
                              </m:r>
                            </m:e>
                            <m:sub>
                              <m:r>
                                <a:rPr lang="de-DE" sz="2400" b="0" i="1" smtClean="0">
                                  <a:solidFill>
                                    <a:srgbClr val="0000CC"/>
                                  </a:solidFill>
                                  <a:latin typeface="Cambria Math"/>
                                </a:rPr>
                                <m:t>𝑢</m:t>
                              </m:r>
                            </m:sub>
                          </m:sSub>
                          <m:r>
                            <a:rPr lang="de-DE" sz="2400" b="0" i="1" smtClean="0">
                              <a:solidFill>
                                <a:srgbClr val="0000CC"/>
                              </a:solidFill>
                              <a:latin typeface="Cambria Math"/>
                            </a:rPr>
                            <m:t>−</m:t>
                          </m:r>
                          <m:sSub>
                            <m:sSubPr>
                              <m:ctrlPr>
                                <a:rPr lang="de-DE" sz="2400" b="0" i="1" smtClean="0">
                                  <a:solidFill>
                                    <a:srgbClr val="0000CC"/>
                                  </a:solidFill>
                                  <a:latin typeface="Cambria Math" panose="02040503050406030204" pitchFamily="18" charset="0"/>
                                </a:rPr>
                              </m:ctrlPr>
                            </m:sSubPr>
                            <m:e>
                              <m:r>
                                <a:rPr lang="de-DE" sz="2400" b="0" i="1" smtClean="0">
                                  <a:solidFill>
                                    <a:srgbClr val="0000CC"/>
                                  </a:solidFill>
                                  <a:latin typeface="Cambria Math"/>
                                </a:rPr>
                                <m:t>𝑛</m:t>
                              </m:r>
                            </m:e>
                            <m:sub>
                              <m:r>
                                <a:rPr lang="de-DE" sz="2400" b="0" i="1" smtClean="0">
                                  <a:solidFill>
                                    <a:srgbClr val="0000CC"/>
                                  </a:solidFill>
                                  <a:latin typeface="Cambria Math"/>
                                </a:rPr>
                                <m:t>𝑑</m:t>
                              </m:r>
                            </m:sub>
                          </m:sSub>
                        </m:e>
                      </m:d>
                    </m:oMath>
                  </m:oMathPara>
                </a14:m>
                <a:endParaRPr lang="en-US" sz="2400" dirty="0">
                  <a:solidFill>
                    <a:srgbClr val="0000CC"/>
                  </a:solidFill>
                </a:endParaRPr>
              </a:p>
            </p:txBody>
          </p:sp>
        </mc:Choice>
        <mc:Fallback xmlns="">
          <p:sp>
            <p:nvSpPr>
              <p:cNvPr id="18" name="Textfeld 17"/>
              <p:cNvSpPr txBox="1">
                <a:spLocks noRot="1" noChangeAspect="1" noMove="1" noResize="1" noEditPoints="1" noAdjustHandles="1" noChangeArrowheads="1" noChangeShapeType="1" noTextEdit="1"/>
              </p:cNvSpPr>
              <p:nvPr/>
            </p:nvSpPr>
            <p:spPr>
              <a:xfrm>
                <a:off x="5040000" y="4392000"/>
                <a:ext cx="2425408" cy="783804"/>
              </a:xfrm>
              <a:prstGeom prst="rect">
                <a:avLst/>
              </a:prstGeom>
              <a:blipFill rotWithShape="1">
                <a:blip r:embed="rId10"/>
                <a:stretch>
                  <a:fillRect/>
                </a:stretch>
              </a:blipFill>
              <a:ln w="25400" cmpd="dbl">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900000" y="5940000"/>
                <a:ext cx="265604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solidFill>
                                <a:srgbClr val="0000CC"/>
                              </a:solidFill>
                              <a:latin typeface="Cambria Math" panose="02040503050406030204" pitchFamily="18" charset="0"/>
                            </a:rPr>
                          </m:ctrlPr>
                        </m:accPr>
                        <m:e>
                          <m:r>
                            <a:rPr lang="de-DE" sz="1400" b="0" i="1" smtClean="0">
                              <a:solidFill>
                                <a:srgbClr val="0000CC"/>
                              </a:solidFill>
                              <a:latin typeface="Cambria Math"/>
                            </a:rPr>
                            <m:t>𝑢</m:t>
                          </m:r>
                        </m:e>
                      </m:acc>
                      <m:r>
                        <a:rPr lang="de-DE" sz="1400" b="0" i="1" smtClean="0">
                          <a:solidFill>
                            <a:srgbClr val="0000CC"/>
                          </a:solidFill>
                          <a:latin typeface="Cambria Math"/>
                        </a:rPr>
                        <m:t>−</m:t>
                      </m:r>
                      <m:r>
                        <a:rPr lang="de-DE" sz="1400" b="0" i="1" smtClean="0">
                          <a:solidFill>
                            <a:srgbClr val="0000CC"/>
                          </a:solidFill>
                          <a:latin typeface="Cambria Math"/>
                        </a:rPr>
                        <m:t>𝑞𝑢𝑎𝑟𝑘</m:t>
                      </m:r>
                      <m:r>
                        <a:rPr lang="de-DE" sz="1400" b="0" i="1" smtClean="0">
                          <a:solidFill>
                            <a:srgbClr val="0000CC"/>
                          </a:solidFill>
                          <a:latin typeface="Cambria Math"/>
                        </a:rPr>
                        <m:t>:</m:t>
                      </m:r>
                      <m:r>
                        <a:rPr lang="de-DE" sz="1400" b="0" i="1" smtClean="0">
                          <a:latin typeface="Cambria Math"/>
                        </a:rPr>
                        <m:t>𝐼</m:t>
                      </m:r>
                      <m:r>
                        <a:rPr lang="de-DE" sz="1400" b="0" i="1" smtClean="0">
                          <a:latin typeface="Cambria Math"/>
                        </a:rPr>
                        <m:t>=</m:t>
                      </m:r>
                      <m:f>
                        <m:fPr>
                          <m:type m:val="lin"/>
                          <m:ctrlPr>
                            <a:rPr lang="de-DE" sz="1400" b="0" i="1" smtClean="0">
                              <a:latin typeface="Cambria Math" panose="02040503050406030204" pitchFamily="18" charset="0"/>
                            </a:rPr>
                          </m:ctrlPr>
                        </m:fPr>
                        <m:num>
                          <m:r>
                            <a:rPr lang="de-DE" sz="1400" b="0" i="1" smtClean="0">
                              <a:latin typeface="Cambria Math"/>
                            </a:rPr>
                            <m:t>1</m:t>
                          </m:r>
                        </m:num>
                        <m:den>
                          <m:r>
                            <a:rPr lang="de-DE" sz="1400" b="0" i="1" smtClean="0">
                              <a:latin typeface="Cambria Math"/>
                            </a:rPr>
                            <m:t>2</m:t>
                          </m:r>
                        </m:den>
                      </m:f>
                      <m:r>
                        <a:rPr lang="de-DE" sz="1400" b="0" i="1" smtClean="0">
                          <a:latin typeface="Cambria Math"/>
                        </a:rPr>
                        <m:t>, </m:t>
                      </m:r>
                      <m:sSub>
                        <m:sSubPr>
                          <m:ctrlPr>
                            <a:rPr lang="de-DE" sz="1400" b="0" i="1" smtClean="0">
                              <a:latin typeface="Cambria Math" panose="02040503050406030204" pitchFamily="18" charset="0"/>
                            </a:rPr>
                          </m:ctrlPr>
                        </m:sSubPr>
                        <m:e>
                          <m:r>
                            <a:rPr lang="de-DE" sz="1400" b="0" i="1" smtClean="0">
                              <a:latin typeface="Cambria Math"/>
                            </a:rPr>
                            <m:t>𝐼</m:t>
                          </m:r>
                        </m:e>
                        <m:sub>
                          <m:r>
                            <a:rPr lang="de-DE" sz="1400" b="0" i="1" smtClean="0">
                              <a:latin typeface="Cambria Math"/>
                            </a:rPr>
                            <m:t>3</m:t>
                          </m:r>
                        </m:sub>
                      </m:sSub>
                      <m:r>
                        <a:rPr lang="de-DE" sz="1400" b="0" i="1" smtClean="0">
                          <a:latin typeface="Cambria Math"/>
                        </a:rPr>
                        <m:t>=−</m:t>
                      </m:r>
                      <m:f>
                        <m:fPr>
                          <m:type m:val="lin"/>
                          <m:ctrlPr>
                            <a:rPr lang="de-DE" sz="1400" b="0" i="1" smtClean="0">
                              <a:latin typeface="Cambria Math" panose="02040503050406030204" pitchFamily="18" charset="0"/>
                            </a:rPr>
                          </m:ctrlPr>
                        </m:fPr>
                        <m:num>
                          <m:r>
                            <a:rPr lang="de-DE" sz="1400" b="0" i="1" smtClean="0">
                              <a:latin typeface="Cambria Math"/>
                            </a:rPr>
                            <m:t>1</m:t>
                          </m:r>
                        </m:num>
                        <m:den>
                          <m:r>
                            <a:rPr lang="de-DE" sz="1400" b="0" i="1" smtClean="0">
                              <a:latin typeface="Cambria Math"/>
                            </a:rPr>
                            <m:t>2</m:t>
                          </m:r>
                        </m:den>
                      </m:f>
                    </m:oMath>
                  </m:oMathPara>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900000" y="5940000"/>
                <a:ext cx="2656048" cy="307777"/>
              </a:xfrm>
              <a:prstGeom prst="rect">
                <a:avLst/>
              </a:prstGeom>
              <a:blipFill rotWithShape="1">
                <a:blip r:embed="rId11"/>
                <a:stretch>
                  <a:fillRect t="-92157" r="-12184" b="-15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900000" y="6228000"/>
                <a:ext cx="2658805" cy="3125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solidFill>
                                <a:srgbClr val="0000CC"/>
                              </a:solidFill>
                              <a:latin typeface="Cambria Math" panose="02040503050406030204" pitchFamily="18" charset="0"/>
                            </a:rPr>
                          </m:ctrlPr>
                        </m:accPr>
                        <m:e>
                          <m:r>
                            <a:rPr lang="de-DE" sz="1400" b="0" i="1" smtClean="0">
                              <a:solidFill>
                                <a:srgbClr val="0000CC"/>
                              </a:solidFill>
                              <a:latin typeface="Cambria Math"/>
                            </a:rPr>
                            <m:t>𝑑</m:t>
                          </m:r>
                        </m:e>
                      </m:acc>
                      <m:r>
                        <a:rPr lang="de-DE" sz="1400" b="0" i="1" smtClean="0">
                          <a:solidFill>
                            <a:srgbClr val="0000CC"/>
                          </a:solidFill>
                          <a:latin typeface="Cambria Math"/>
                        </a:rPr>
                        <m:t>−</m:t>
                      </m:r>
                      <m:r>
                        <a:rPr lang="de-DE" sz="1400" b="0" i="1" smtClean="0">
                          <a:solidFill>
                            <a:srgbClr val="0000CC"/>
                          </a:solidFill>
                          <a:latin typeface="Cambria Math"/>
                        </a:rPr>
                        <m:t>𝑞𝑢𝑎𝑟𝑘</m:t>
                      </m:r>
                      <m:r>
                        <a:rPr lang="de-DE" sz="1400" b="0" i="1" smtClean="0">
                          <a:solidFill>
                            <a:srgbClr val="0000CC"/>
                          </a:solidFill>
                          <a:latin typeface="Cambria Math"/>
                        </a:rPr>
                        <m:t>:</m:t>
                      </m:r>
                      <m:r>
                        <a:rPr lang="de-DE" sz="1400" b="0" i="1" smtClean="0">
                          <a:latin typeface="Cambria Math"/>
                        </a:rPr>
                        <m:t>𝐼</m:t>
                      </m:r>
                      <m:r>
                        <a:rPr lang="de-DE" sz="1400" b="0" i="1" smtClean="0">
                          <a:latin typeface="Cambria Math"/>
                        </a:rPr>
                        <m:t>=</m:t>
                      </m:r>
                      <m:f>
                        <m:fPr>
                          <m:type m:val="lin"/>
                          <m:ctrlPr>
                            <a:rPr lang="de-DE" sz="1400" b="0" i="1" smtClean="0">
                              <a:latin typeface="Cambria Math" panose="02040503050406030204" pitchFamily="18" charset="0"/>
                            </a:rPr>
                          </m:ctrlPr>
                        </m:fPr>
                        <m:num>
                          <m:r>
                            <a:rPr lang="de-DE" sz="1400" b="0" i="1" smtClean="0">
                              <a:latin typeface="Cambria Math"/>
                            </a:rPr>
                            <m:t>1</m:t>
                          </m:r>
                        </m:num>
                        <m:den>
                          <m:r>
                            <a:rPr lang="de-DE" sz="1400" b="0" i="1" smtClean="0">
                              <a:latin typeface="Cambria Math"/>
                            </a:rPr>
                            <m:t>2</m:t>
                          </m:r>
                        </m:den>
                      </m:f>
                      <m:r>
                        <a:rPr lang="de-DE" sz="1400" b="0" i="1" smtClean="0">
                          <a:latin typeface="Cambria Math"/>
                        </a:rPr>
                        <m:t>, </m:t>
                      </m:r>
                      <m:sSub>
                        <m:sSubPr>
                          <m:ctrlPr>
                            <a:rPr lang="de-DE" sz="1400" b="0" i="1" smtClean="0">
                              <a:latin typeface="Cambria Math" panose="02040503050406030204" pitchFamily="18" charset="0"/>
                            </a:rPr>
                          </m:ctrlPr>
                        </m:sSubPr>
                        <m:e>
                          <m:r>
                            <a:rPr lang="de-DE" sz="1400" b="0" i="1" smtClean="0">
                              <a:latin typeface="Cambria Math"/>
                            </a:rPr>
                            <m:t>𝐼</m:t>
                          </m:r>
                        </m:e>
                        <m:sub>
                          <m:r>
                            <a:rPr lang="de-DE" sz="1400" b="0" i="1" smtClean="0">
                              <a:latin typeface="Cambria Math"/>
                            </a:rPr>
                            <m:t>3</m:t>
                          </m:r>
                        </m:sub>
                      </m:sSub>
                      <m:r>
                        <a:rPr lang="de-DE" sz="1400" b="0" i="1" smtClean="0">
                          <a:latin typeface="Cambria Math"/>
                        </a:rPr>
                        <m:t>=+</m:t>
                      </m:r>
                      <m:f>
                        <m:fPr>
                          <m:type m:val="lin"/>
                          <m:ctrlPr>
                            <a:rPr lang="de-DE" sz="1400" b="0" i="1" smtClean="0">
                              <a:latin typeface="Cambria Math" panose="02040503050406030204" pitchFamily="18" charset="0"/>
                            </a:rPr>
                          </m:ctrlPr>
                        </m:fPr>
                        <m:num>
                          <m:r>
                            <a:rPr lang="de-DE" sz="1400" b="0" i="1" smtClean="0">
                              <a:latin typeface="Cambria Math"/>
                            </a:rPr>
                            <m:t>1</m:t>
                          </m:r>
                        </m:num>
                        <m:den>
                          <m:r>
                            <a:rPr lang="de-DE" sz="1400" b="0" i="1" smtClean="0">
                              <a:latin typeface="Cambria Math"/>
                            </a:rPr>
                            <m:t>2</m:t>
                          </m:r>
                        </m:den>
                      </m:f>
                    </m:oMath>
                  </m:oMathPara>
                </a14:m>
                <a:endParaRPr lang="en-US" sz="14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900000" y="6228000"/>
                <a:ext cx="2658805" cy="312521"/>
              </a:xfrm>
              <a:prstGeom prst="rect">
                <a:avLst/>
              </a:prstGeom>
              <a:blipFill rotWithShape="1">
                <a:blip r:embed="rId12"/>
                <a:stretch>
                  <a:fillRect t="-90196" r="-12156" b="-154902"/>
                </a:stretch>
              </a:blipFill>
            </p:spPr>
            <p:txBody>
              <a:bodyPr/>
              <a:lstStyle/>
              <a:p>
                <a:r>
                  <a:rPr lang="en-US">
                    <a:noFill/>
                  </a:rPr>
                  <a:t> </a:t>
                </a:r>
              </a:p>
            </p:txBody>
          </p:sp>
        </mc:Fallback>
      </mc:AlternateContent>
    </p:spTree>
    <p:extLst>
      <p:ext uri="{BB962C8B-B14F-4D97-AF65-F5344CB8AC3E}">
        <p14:creationId xmlns:p14="http://schemas.microsoft.com/office/powerpoint/2010/main" val="65558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9" grpId="0" animBg="1"/>
      <p:bldP spid="20" grpId="0" animBg="1"/>
      <p:bldP spid="18" grpId="0" animBg="1"/>
      <p:bldP spid="6"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 = ½ Baryon Octet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720000"/>
            <a:ext cx="408622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00" y="720000"/>
            <a:ext cx="408622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feld 2"/>
              <p:cNvSpPr txBox="1"/>
              <p:nvPr/>
            </p:nvSpPr>
            <p:spPr>
              <a:xfrm>
                <a:off x="900000" y="4860000"/>
                <a:ext cx="3503780" cy="369332"/>
              </a:xfrm>
              <a:prstGeom prst="rect">
                <a:avLst/>
              </a:prstGeom>
              <a:noFill/>
            </p:spPr>
            <p:txBody>
              <a:bodyPr wrap="none" rtlCol="0">
                <a:spAutoFit/>
              </a:bodyPr>
              <a:lstStyle/>
              <a:p>
                <a:r>
                  <a:rPr lang="en-US" dirty="0"/>
                  <a:t>Strangeness (S):     </a:t>
                </a:r>
                <a14:m>
                  <m:oMath xmlns:m="http://schemas.openxmlformats.org/officeDocument/2006/math">
                    <m:r>
                      <a:rPr lang="de-DE" b="0" i="1" smtClean="0">
                        <a:solidFill>
                          <a:srgbClr val="0000CC"/>
                        </a:solidFill>
                        <a:latin typeface="Cambria Math"/>
                      </a:rPr>
                      <m:t>𝑆</m:t>
                    </m:r>
                    <m:r>
                      <a:rPr lang="de-DE" b="0" i="1" smtClean="0">
                        <a:solidFill>
                          <a:srgbClr val="0000CC"/>
                        </a:solidFill>
                        <a:latin typeface="Cambria Math"/>
                      </a:rPr>
                      <m:t>=−</m:t>
                    </m:r>
                    <m:d>
                      <m:dPr>
                        <m:ctrlPr>
                          <a:rPr lang="de-DE" b="0" i="1" smtClean="0">
                            <a:solidFill>
                              <a:srgbClr val="0000CC"/>
                            </a:solidFill>
                            <a:latin typeface="Cambria Math" panose="02040503050406030204" pitchFamily="18" charset="0"/>
                          </a:rPr>
                        </m:ctrlPr>
                      </m:dPr>
                      <m:e>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𝑛</m:t>
                            </m:r>
                          </m:e>
                          <m:sub>
                            <m:r>
                              <a:rPr lang="de-DE" b="0" i="1" smtClean="0">
                                <a:solidFill>
                                  <a:srgbClr val="0000CC"/>
                                </a:solidFill>
                                <a:latin typeface="Cambria Math"/>
                              </a:rPr>
                              <m:t>𝑠</m:t>
                            </m:r>
                          </m:sub>
                        </m:sSub>
                        <m:r>
                          <a:rPr lang="de-DE" b="0" i="1" smtClean="0">
                            <a:solidFill>
                              <a:srgbClr val="0000CC"/>
                            </a:solidFill>
                            <a:latin typeface="Cambria Math"/>
                          </a:rPr>
                          <m:t>−</m:t>
                        </m:r>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𝑛</m:t>
                            </m:r>
                          </m:e>
                          <m:sub>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𝑠</m:t>
                                </m:r>
                              </m:e>
                            </m:acc>
                          </m:sub>
                        </m:sSub>
                      </m:e>
                    </m:d>
                  </m:oMath>
                </a14:m>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900000" y="4860000"/>
                <a:ext cx="3503780" cy="369332"/>
              </a:xfrm>
              <a:prstGeom prst="rect">
                <a:avLst/>
              </a:prstGeom>
              <a:blipFill rotWithShape="1">
                <a:blip r:embed="rId5"/>
                <a:stretch>
                  <a:fillRect l="-1568" t="-8197" r="-156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900000" y="5220000"/>
                <a:ext cx="3477490" cy="369332"/>
              </a:xfrm>
              <a:prstGeom prst="rect">
                <a:avLst/>
              </a:prstGeom>
              <a:noFill/>
            </p:spPr>
            <p:txBody>
              <a:bodyPr wrap="none" rtlCol="0">
                <a:spAutoFit/>
              </a:bodyPr>
              <a:lstStyle/>
              <a:p>
                <a:r>
                  <a:rPr lang="en-US" dirty="0"/>
                  <a:t>Hypercharge (Y):  </a:t>
                </a:r>
                <a14:m>
                  <m:oMath xmlns:m="http://schemas.openxmlformats.org/officeDocument/2006/math">
                    <m:r>
                      <a:rPr lang="de-DE" b="0" i="1" smtClean="0">
                        <a:solidFill>
                          <a:srgbClr val="0000CC"/>
                        </a:solidFill>
                        <a:latin typeface="Cambria Math"/>
                      </a:rPr>
                      <m:t>𝑌</m:t>
                    </m:r>
                    <m:r>
                      <a:rPr lang="de-DE" b="0" i="1" smtClean="0">
                        <a:solidFill>
                          <a:srgbClr val="0000CC"/>
                        </a:solidFill>
                        <a:latin typeface="Cambria Math"/>
                      </a:rPr>
                      <m:t>=2∙</m:t>
                    </m:r>
                    <m:d>
                      <m:dPr>
                        <m:ctrlPr>
                          <a:rPr lang="de-DE" b="0" i="1" smtClean="0">
                            <a:solidFill>
                              <a:srgbClr val="0000CC"/>
                            </a:solidFill>
                            <a:latin typeface="Cambria Math" panose="02040503050406030204" pitchFamily="18" charset="0"/>
                            <a:ea typeface="Cambria Math"/>
                          </a:rPr>
                        </m:ctrlPr>
                      </m:dPr>
                      <m:e>
                        <m:r>
                          <a:rPr lang="de-DE" b="0" i="1" smtClean="0">
                            <a:solidFill>
                              <a:srgbClr val="0000CC"/>
                            </a:solidFill>
                            <a:latin typeface="Cambria Math"/>
                            <a:ea typeface="Cambria Math"/>
                          </a:rPr>
                          <m:t>𝑄</m:t>
                        </m:r>
                        <m:r>
                          <a:rPr lang="de-DE" b="0" i="1" smtClean="0">
                            <a:solidFill>
                              <a:srgbClr val="0000CC"/>
                            </a:solidFill>
                            <a:latin typeface="Cambria Math"/>
                            <a:ea typeface="Cambria Math"/>
                          </a:rPr>
                          <m:t>−</m:t>
                        </m:r>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𝐼</m:t>
                            </m:r>
                          </m:e>
                          <m:sub>
                            <m:r>
                              <a:rPr lang="de-DE" b="0" i="1" smtClean="0">
                                <a:solidFill>
                                  <a:srgbClr val="0000CC"/>
                                </a:solidFill>
                                <a:latin typeface="Cambria Math"/>
                                <a:ea typeface="Cambria Math"/>
                              </a:rPr>
                              <m:t>3</m:t>
                            </m:r>
                          </m:sub>
                        </m:sSub>
                      </m:e>
                    </m:d>
                  </m:oMath>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900000" y="5220000"/>
                <a:ext cx="3477490" cy="369332"/>
              </a:xfrm>
              <a:prstGeom prst="rect">
                <a:avLst/>
              </a:prstGeom>
              <a:blipFill rotWithShape="1">
                <a:blip r:embed="rId6"/>
                <a:stretch>
                  <a:fillRect l="-1579" t="-8197" b="-24590"/>
                </a:stretch>
              </a:blipFill>
            </p:spPr>
            <p:txBody>
              <a:bodyPr/>
              <a:lstStyle/>
              <a:p>
                <a:r>
                  <a:rPr lang="en-US">
                    <a:noFill/>
                  </a:rPr>
                  <a:t> </a:t>
                </a:r>
              </a:p>
            </p:txBody>
          </p:sp>
        </mc:Fallback>
      </mc:AlternateContent>
      <p:sp>
        <p:nvSpPr>
          <p:cNvPr id="5" name="Textfeld 4"/>
          <p:cNvSpPr txBox="1"/>
          <p:nvPr/>
        </p:nvSpPr>
        <p:spPr>
          <a:xfrm>
            <a:off x="900000" y="5580000"/>
            <a:ext cx="2014334" cy="369332"/>
          </a:xfrm>
          <a:prstGeom prst="rect">
            <a:avLst/>
          </a:prstGeom>
          <a:noFill/>
        </p:spPr>
        <p:txBody>
          <a:bodyPr wrap="none" rtlCol="0">
            <a:spAutoFit/>
          </a:bodyPr>
          <a:lstStyle/>
          <a:p>
            <a:r>
              <a:rPr lang="en-US" dirty="0"/>
              <a:t>Electric charge (Q):</a:t>
            </a:r>
          </a:p>
        </p:txBody>
      </p:sp>
      <mc:AlternateContent xmlns:mc="http://schemas.openxmlformats.org/markup-compatibility/2006" xmlns:a14="http://schemas.microsoft.com/office/drawing/2010/main">
        <mc:Choice Requires="a14">
          <p:sp>
            <p:nvSpPr>
              <p:cNvPr id="6" name="Textfeld 5"/>
              <p:cNvSpPr txBox="1"/>
              <p:nvPr/>
            </p:nvSpPr>
            <p:spPr>
              <a:xfrm>
                <a:off x="900000" y="5940000"/>
                <a:ext cx="3634456" cy="483466"/>
              </a:xfrm>
              <a:prstGeom prst="rect">
                <a:avLst/>
              </a:prstGeom>
              <a:noFill/>
            </p:spPr>
            <p:txBody>
              <a:bodyPr wrap="none" rtlCol="0">
                <a:spAutoFit/>
              </a:bodyPr>
              <a:lstStyle/>
              <a:p>
                <a:r>
                  <a:rPr lang="en-US" dirty="0"/>
                  <a:t>Isospin (I</a:t>
                </a:r>
                <a:r>
                  <a:rPr lang="en-US" baseline="-25000" dirty="0"/>
                  <a:t>3</a:t>
                </a:r>
                <a:r>
                  <a:rPr lang="en-US" dirty="0"/>
                  <a:t>):           </a:t>
                </a:r>
                <a14:m>
                  <m:oMath xmlns:m="http://schemas.openxmlformats.org/officeDocument/2006/math">
                    <m:sSub>
                      <m:sSubPr>
                        <m:ctrlPr>
                          <a:rPr lang="en-US" i="1" smtClean="0">
                            <a:solidFill>
                              <a:srgbClr val="0000CC"/>
                            </a:solidFill>
                            <a:latin typeface="Cambria Math" panose="02040503050406030204" pitchFamily="18" charset="0"/>
                          </a:rPr>
                        </m:ctrlPr>
                      </m:sSubPr>
                      <m:e>
                        <m:r>
                          <a:rPr lang="de-DE" b="0" i="1" smtClean="0">
                            <a:solidFill>
                              <a:srgbClr val="0000CC"/>
                            </a:solidFill>
                            <a:latin typeface="Cambria Math"/>
                          </a:rPr>
                          <m:t>𝐼</m:t>
                        </m:r>
                      </m:e>
                      <m:sub>
                        <m:r>
                          <a:rPr lang="de-DE" b="0" i="1" smtClean="0">
                            <a:solidFill>
                              <a:srgbClr val="0000CC"/>
                            </a:solidFill>
                            <a:latin typeface="Cambria Math"/>
                          </a:rPr>
                          <m:t>3</m:t>
                        </m:r>
                      </m:sub>
                    </m:sSub>
                    <m:r>
                      <a:rPr lang="de-DE" b="0" i="1" smtClean="0">
                        <a:solidFill>
                          <a:srgbClr val="0000CC"/>
                        </a:solidFill>
                        <a:latin typeface="Cambria Math"/>
                      </a:rPr>
                      <m:t>=</m:t>
                    </m:r>
                    <m:f>
                      <m:fPr>
                        <m:ctrlPr>
                          <a:rPr lang="de-DE" b="0" i="1" smtClean="0">
                            <a:solidFill>
                              <a:srgbClr val="0000CC"/>
                            </a:solidFill>
                            <a:latin typeface="Cambria Math" panose="02040503050406030204" pitchFamily="18" charset="0"/>
                          </a:rPr>
                        </m:ctrlPr>
                      </m:fPr>
                      <m:num>
                        <m:r>
                          <a:rPr lang="de-DE" b="0" i="1" smtClean="0">
                            <a:solidFill>
                              <a:srgbClr val="0000CC"/>
                            </a:solidFill>
                            <a:latin typeface="Cambria Math"/>
                          </a:rPr>
                          <m:t>1</m:t>
                        </m:r>
                      </m:num>
                      <m:den>
                        <m:r>
                          <a:rPr lang="de-DE" b="0" i="1" smtClean="0">
                            <a:solidFill>
                              <a:srgbClr val="0000CC"/>
                            </a:solidFill>
                            <a:latin typeface="Cambria Math"/>
                          </a:rPr>
                          <m:t>2</m:t>
                        </m:r>
                      </m:den>
                    </m:f>
                    <m:r>
                      <a:rPr lang="de-DE" b="0" i="1" smtClean="0">
                        <a:solidFill>
                          <a:srgbClr val="0000CC"/>
                        </a:solidFill>
                        <a:latin typeface="Cambria Math"/>
                        <a:ea typeface="Cambria Math"/>
                      </a:rPr>
                      <m:t>∙</m:t>
                    </m:r>
                    <m:d>
                      <m:dPr>
                        <m:ctrlPr>
                          <a:rPr lang="de-DE" b="0" i="1" smtClean="0">
                            <a:solidFill>
                              <a:srgbClr val="0000CC"/>
                            </a:solidFill>
                            <a:latin typeface="Cambria Math" panose="02040503050406030204" pitchFamily="18" charset="0"/>
                            <a:ea typeface="Cambria Math"/>
                          </a:rPr>
                        </m:ctrlPr>
                      </m:dPr>
                      <m:e>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𝑛</m:t>
                            </m:r>
                          </m:e>
                          <m:sub>
                            <m:r>
                              <a:rPr lang="de-DE" b="0" i="1" smtClean="0">
                                <a:solidFill>
                                  <a:srgbClr val="0000CC"/>
                                </a:solidFill>
                                <a:latin typeface="Cambria Math"/>
                                <a:ea typeface="Cambria Math"/>
                              </a:rPr>
                              <m:t>𝑢</m:t>
                            </m:r>
                          </m:sub>
                        </m:sSub>
                        <m:r>
                          <a:rPr lang="de-DE" b="0" i="1" smtClean="0">
                            <a:solidFill>
                              <a:srgbClr val="0000CC"/>
                            </a:solidFill>
                            <a:latin typeface="Cambria Math"/>
                            <a:ea typeface="Cambria Math"/>
                          </a:rPr>
                          <m:t>−</m:t>
                        </m:r>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𝑛</m:t>
                            </m:r>
                          </m:e>
                          <m:sub>
                            <m:r>
                              <a:rPr lang="de-DE" b="0" i="1" smtClean="0">
                                <a:solidFill>
                                  <a:srgbClr val="0000CC"/>
                                </a:solidFill>
                                <a:latin typeface="Cambria Math"/>
                                <a:ea typeface="Cambria Math"/>
                              </a:rPr>
                              <m:t>𝑑</m:t>
                            </m:r>
                          </m:sub>
                        </m:sSub>
                      </m:e>
                    </m:d>
                  </m:oMath>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900000" y="5940000"/>
                <a:ext cx="3634456" cy="483466"/>
              </a:xfrm>
              <a:prstGeom prst="rect">
                <a:avLst/>
              </a:prstGeom>
              <a:blipFill rotWithShape="1">
                <a:blip r:embed="rId7"/>
                <a:stretch>
                  <a:fillRect l="-1510" b="-6250"/>
                </a:stretch>
              </a:blipFill>
            </p:spPr>
            <p:txBody>
              <a:bodyPr/>
              <a:lstStyle/>
              <a:p>
                <a:r>
                  <a:rPr lang="en-US">
                    <a:noFill/>
                  </a:rPr>
                  <a:t> </a:t>
                </a:r>
              </a:p>
            </p:txBody>
          </p:sp>
        </mc:Fallback>
      </mc:AlternateContent>
    </p:spTree>
    <p:extLst>
      <p:ext uri="{BB962C8B-B14F-4D97-AF65-F5344CB8AC3E}">
        <p14:creationId xmlns:p14="http://schemas.microsoft.com/office/powerpoint/2010/main" val="3801564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 = 3/2 Baryon </a:t>
            </a:r>
            <a:r>
              <a:rPr lang="en-US" dirty="0" err="1"/>
              <a:t>Decouplet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066" y="878950"/>
            <a:ext cx="4643438" cy="377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70" y="1023919"/>
            <a:ext cx="416052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3276000" y="900000"/>
            <a:ext cx="972000" cy="972000"/>
          </a:xfrm>
          <a:prstGeom prst="ellipse">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feld 5"/>
              <p:cNvSpPr txBox="1"/>
              <p:nvPr/>
            </p:nvSpPr>
            <p:spPr>
              <a:xfrm>
                <a:off x="900000" y="4860000"/>
                <a:ext cx="3503780" cy="369332"/>
              </a:xfrm>
              <a:prstGeom prst="rect">
                <a:avLst/>
              </a:prstGeom>
              <a:noFill/>
            </p:spPr>
            <p:txBody>
              <a:bodyPr wrap="none" rtlCol="0">
                <a:spAutoFit/>
              </a:bodyPr>
              <a:lstStyle/>
              <a:p>
                <a:r>
                  <a:rPr lang="en-US" dirty="0"/>
                  <a:t>Strangeness (S):     </a:t>
                </a:r>
                <a14:m>
                  <m:oMath xmlns:m="http://schemas.openxmlformats.org/officeDocument/2006/math">
                    <m:r>
                      <a:rPr lang="de-DE" b="0" i="1" smtClean="0">
                        <a:solidFill>
                          <a:srgbClr val="0000CC"/>
                        </a:solidFill>
                        <a:latin typeface="Cambria Math"/>
                      </a:rPr>
                      <m:t>𝑆</m:t>
                    </m:r>
                    <m:r>
                      <a:rPr lang="de-DE" b="0" i="1" smtClean="0">
                        <a:solidFill>
                          <a:srgbClr val="0000CC"/>
                        </a:solidFill>
                        <a:latin typeface="Cambria Math"/>
                      </a:rPr>
                      <m:t>=−</m:t>
                    </m:r>
                    <m:d>
                      <m:dPr>
                        <m:ctrlPr>
                          <a:rPr lang="de-DE" b="0" i="1" smtClean="0">
                            <a:solidFill>
                              <a:srgbClr val="0000CC"/>
                            </a:solidFill>
                            <a:latin typeface="Cambria Math" panose="02040503050406030204" pitchFamily="18" charset="0"/>
                          </a:rPr>
                        </m:ctrlPr>
                      </m:dPr>
                      <m:e>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𝑛</m:t>
                            </m:r>
                          </m:e>
                          <m:sub>
                            <m:r>
                              <a:rPr lang="de-DE" b="0" i="1" smtClean="0">
                                <a:solidFill>
                                  <a:srgbClr val="0000CC"/>
                                </a:solidFill>
                                <a:latin typeface="Cambria Math"/>
                              </a:rPr>
                              <m:t>𝑠</m:t>
                            </m:r>
                          </m:sub>
                        </m:sSub>
                        <m:r>
                          <a:rPr lang="de-DE" b="0" i="1" smtClean="0">
                            <a:solidFill>
                              <a:srgbClr val="0000CC"/>
                            </a:solidFill>
                            <a:latin typeface="Cambria Math"/>
                          </a:rPr>
                          <m:t>−</m:t>
                        </m:r>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𝑛</m:t>
                            </m:r>
                          </m:e>
                          <m:sub>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𝑠</m:t>
                                </m:r>
                              </m:e>
                            </m:acc>
                          </m:sub>
                        </m:sSub>
                      </m:e>
                    </m:d>
                  </m:oMath>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900000" y="4860000"/>
                <a:ext cx="3503780" cy="369332"/>
              </a:xfrm>
              <a:prstGeom prst="rect">
                <a:avLst/>
              </a:prstGeom>
              <a:blipFill rotWithShape="1">
                <a:blip r:embed="rId5"/>
                <a:stretch>
                  <a:fillRect l="-1568" t="-8197" r="-156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900000" y="5220000"/>
                <a:ext cx="3477490" cy="369332"/>
              </a:xfrm>
              <a:prstGeom prst="rect">
                <a:avLst/>
              </a:prstGeom>
              <a:noFill/>
            </p:spPr>
            <p:txBody>
              <a:bodyPr wrap="none" rtlCol="0">
                <a:spAutoFit/>
              </a:bodyPr>
              <a:lstStyle/>
              <a:p>
                <a:r>
                  <a:rPr lang="en-US" dirty="0"/>
                  <a:t>Hypercharge (Y):  </a:t>
                </a:r>
                <a14:m>
                  <m:oMath xmlns:m="http://schemas.openxmlformats.org/officeDocument/2006/math">
                    <m:r>
                      <a:rPr lang="de-DE" b="0" i="1" smtClean="0">
                        <a:solidFill>
                          <a:srgbClr val="0000CC"/>
                        </a:solidFill>
                        <a:latin typeface="Cambria Math"/>
                      </a:rPr>
                      <m:t>𝑌</m:t>
                    </m:r>
                    <m:r>
                      <a:rPr lang="de-DE" b="0" i="1" smtClean="0">
                        <a:solidFill>
                          <a:srgbClr val="0000CC"/>
                        </a:solidFill>
                        <a:latin typeface="Cambria Math"/>
                      </a:rPr>
                      <m:t>=2∙</m:t>
                    </m:r>
                    <m:d>
                      <m:dPr>
                        <m:ctrlPr>
                          <a:rPr lang="de-DE" b="0" i="1" smtClean="0">
                            <a:solidFill>
                              <a:srgbClr val="0000CC"/>
                            </a:solidFill>
                            <a:latin typeface="Cambria Math" panose="02040503050406030204" pitchFamily="18" charset="0"/>
                            <a:ea typeface="Cambria Math"/>
                          </a:rPr>
                        </m:ctrlPr>
                      </m:dPr>
                      <m:e>
                        <m:r>
                          <a:rPr lang="de-DE" b="0" i="1" smtClean="0">
                            <a:solidFill>
                              <a:srgbClr val="0000CC"/>
                            </a:solidFill>
                            <a:latin typeface="Cambria Math"/>
                            <a:ea typeface="Cambria Math"/>
                          </a:rPr>
                          <m:t>𝑄</m:t>
                        </m:r>
                        <m:r>
                          <a:rPr lang="de-DE" b="0" i="1" smtClean="0">
                            <a:solidFill>
                              <a:srgbClr val="0000CC"/>
                            </a:solidFill>
                            <a:latin typeface="Cambria Math"/>
                            <a:ea typeface="Cambria Math"/>
                          </a:rPr>
                          <m:t>−</m:t>
                        </m:r>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𝐼</m:t>
                            </m:r>
                          </m:e>
                          <m:sub>
                            <m:r>
                              <a:rPr lang="de-DE" b="0" i="1" smtClean="0">
                                <a:solidFill>
                                  <a:srgbClr val="0000CC"/>
                                </a:solidFill>
                                <a:latin typeface="Cambria Math"/>
                                <a:ea typeface="Cambria Math"/>
                              </a:rPr>
                              <m:t>3</m:t>
                            </m:r>
                          </m:sub>
                        </m:sSub>
                      </m:e>
                    </m:d>
                  </m:oMath>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900000" y="5220000"/>
                <a:ext cx="3477490" cy="369332"/>
              </a:xfrm>
              <a:prstGeom prst="rect">
                <a:avLst/>
              </a:prstGeom>
              <a:blipFill rotWithShape="1">
                <a:blip r:embed="rId6"/>
                <a:stretch>
                  <a:fillRect l="-1579" t="-8197" b="-24590"/>
                </a:stretch>
              </a:blipFill>
            </p:spPr>
            <p:txBody>
              <a:bodyPr/>
              <a:lstStyle/>
              <a:p>
                <a:r>
                  <a:rPr lang="en-US">
                    <a:noFill/>
                  </a:rPr>
                  <a:t> </a:t>
                </a:r>
              </a:p>
            </p:txBody>
          </p:sp>
        </mc:Fallback>
      </mc:AlternateContent>
      <p:sp>
        <p:nvSpPr>
          <p:cNvPr id="8" name="Textfeld 7"/>
          <p:cNvSpPr txBox="1"/>
          <p:nvPr/>
        </p:nvSpPr>
        <p:spPr>
          <a:xfrm>
            <a:off x="900000" y="5580000"/>
            <a:ext cx="2014334" cy="369332"/>
          </a:xfrm>
          <a:prstGeom prst="rect">
            <a:avLst/>
          </a:prstGeom>
          <a:noFill/>
        </p:spPr>
        <p:txBody>
          <a:bodyPr wrap="none" rtlCol="0">
            <a:spAutoFit/>
          </a:bodyPr>
          <a:lstStyle/>
          <a:p>
            <a:r>
              <a:rPr lang="en-US" dirty="0"/>
              <a:t>Electric charge (Q):</a:t>
            </a:r>
          </a:p>
        </p:txBody>
      </p:sp>
      <mc:AlternateContent xmlns:mc="http://schemas.openxmlformats.org/markup-compatibility/2006" xmlns:a14="http://schemas.microsoft.com/office/drawing/2010/main">
        <mc:Choice Requires="a14">
          <p:sp>
            <p:nvSpPr>
              <p:cNvPr id="9" name="Textfeld 8"/>
              <p:cNvSpPr txBox="1"/>
              <p:nvPr/>
            </p:nvSpPr>
            <p:spPr>
              <a:xfrm>
                <a:off x="900000" y="5940000"/>
                <a:ext cx="3634456" cy="483466"/>
              </a:xfrm>
              <a:prstGeom prst="rect">
                <a:avLst/>
              </a:prstGeom>
              <a:noFill/>
            </p:spPr>
            <p:txBody>
              <a:bodyPr wrap="none" rtlCol="0">
                <a:spAutoFit/>
              </a:bodyPr>
              <a:lstStyle/>
              <a:p>
                <a:r>
                  <a:rPr lang="en-US" dirty="0"/>
                  <a:t>Isospin (I</a:t>
                </a:r>
                <a:r>
                  <a:rPr lang="en-US" baseline="-25000" dirty="0"/>
                  <a:t>3</a:t>
                </a:r>
                <a:r>
                  <a:rPr lang="en-US" dirty="0"/>
                  <a:t>):           </a:t>
                </a:r>
                <a14:m>
                  <m:oMath xmlns:m="http://schemas.openxmlformats.org/officeDocument/2006/math">
                    <m:sSub>
                      <m:sSubPr>
                        <m:ctrlPr>
                          <a:rPr lang="en-US" i="1" smtClean="0">
                            <a:solidFill>
                              <a:srgbClr val="0000CC"/>
                            </a:solidFill>
                            <a:latin typeface="Cambria Math" panose="02040503050406030204" pitchFamily="18" charset="0"/>
                          </a:rPr>
                        </m:ctrlPr>
                      </m:sSubPr>
                      <m:e>
                        <m:r>
                          <a:rPr lang="de-DE" b="0" i="1" smtClean="0">
                            <a:solidFill>
                              <a:srgbClr val="0000CC"/>
                            </a:solidFill>
                            <a:latin typeface="Cambria Math"/>
                          </a:rPr>
                          <m:t>𝐼</m:t>
                        </m:r>
                      </m:e>
                      <m:sub>
                        <m:r>
                          <a:rPr lang="de-DE" b="0" i="1" smtClean="0">
                            <a:solidFill>
                              <a:srgbClr val="0000CC"/>
                            </a:solidFill>
                            <a:latin typeface="Cambria Math"/>
                          </a:rPr>
                          <m:t>3</m:t>
                        </m:r>
                      </m:sub>
                    </m:sSub>
                    <m:r>
                      <a:rPr lang="de-DE" b="0" i="1" smtClean="0">
                        <a:solidFill>
                          <a:srgbClr val="0000CC"/>
                        </a:solidFill>
                        <a:latin typeface="Cambria Math"/>
                      </a:rPr>
                      <m:t>=</m:t>
                    </m:r>
                    <m:f>
                      <m:fPr>
                        <m:ctrlPr>
                          <a:rPr lang="de-DE" b="0" i="1" smtClean="0">
                            <a:solidFill>
                              <a:srgbClr val="0000CC"/>
                            </a:solidFill>
                            <a:latin typeface="Cambria Math" panose="02040503050406030204" pitchFamily="18" charset="0"/>
                          </a:rPr>
                        </m:ctrlPr>
                      </m:fPr>
                      <m:num>
                        <m:r>
                          <a:rPr lang="de-DE" b="0" i="1" smtClean="0">
                            <a:solidFill>
                              <a:srgbClr val="0000CC"/>
                            </a:solidFill>
                            <a:latin typeface="Cambria Math"/>
                          </a:rPr>
                          <m:t>1</m:t>
                        </m:r>
                      </m:num>
                      <m:den>
                        <m:r>
                          <a:rPr lang="de-DE" b="0" i="1" smtClean="0">
                            <a:solidFill>
                              <a:srgbClr val="0000CC"/>
                            </a:solidFill>
                            <a:latin typeface="Cambria Math"/>
                          </a:rPr>
                          <m:t>2</m:t>
                        </m:r>
                      </m:den>
                    </m:f>
                    <m:r>
                      <a:rPr lang="de-DE" b="0" i="1" smtClean="0">
                        <a:solidFill>
                          <a:srgbClr val="0000CC"/>
                        </a:solidFill>
                        <a:latin typeface="Cambria Math"/>
                        <a:ea typeface="Cambria Math"/>
                      </a:rPr>
                      <m:t>∙</m:t>
                    </m:r>
                    <m:d>
                      <m:dPr>
                        <m:ctrlPr>
                          <a:rPr lang="de-DE" b="0" i="1" smtClean="0">
                            <a:solidFill>
                              <a:srgbClr val="0000CC"/>
                            </a:solidFill>
                            <a:latin typeface="Cambria Math" panose="02040503050406030204" pitchFamily="18" charset="0"/>
                            <a:ea typeface="Cambria Math"/>
                          </a:rPr>
                        </m:ctrlPr>
                      </m:dPr>
                      <m:e>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𝑛</m:t>
                            </m:r>
                          </m:e>
                          <m:sub>
                            <m:r>
                              <a:rPr lang="de-DE" b="0" i="1" smtClean="0">
                                <a:solidFill>
                                  <a:srgbClr val="0000CC"/>
                                </a:solidFill>
                                <a:latin typeface="Cambria Math"/>
                                <a:ea typeface="Cambria Math"/>
                              </a:rPr>
                              <m:t>𝑢</m:t>
                            </m:r>
                          </m:sub>
                        </m:sSub>
                        <m:r>
                          <a:rPr lang="de-DE" b="0" i="1" smtClean="0">
                            <a:solidFill>
                              <a:srgbClr val="0000CC"/>
                            </a:solidFill>
                            <a:latin typeface="Cambria Math"/>
                            <a:ea typeface="Cambria Math"/>
                          </a:rPr>
                          <m:t>−</m:t>
                        </m:r>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𝑛</m:t>
                            </m:r>
                          </m:e>
                          <m:sub>
                            <m:r>
                              <a:rPr lang="de-DE" b="0" i="1" smtClean="0">
                                <a:solidFill>
                                  <a:srgbClr val="0000CC"/>
                                </a:solidFill>
                                <a:latin typeface="Cambria Math"/>
                                <a:ea typeface="Cambria Math"/>
                              </a:rPr>
                              <m:t>𝑑</m:t>
                            </m:r>
                          </m:sub>
                        </m:sSub>
                      </m:e>
                    </m:d>
                  </m:oMath>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900000" y="5940000"/>
                <a:ext cx="3634456" cy="483466"/>
              </a:xfrm>
              <a:prstGeom prst="rect">
                <a:avLst/>
              </a:prstGeom>
              <a:blipFill rotWithShape="1">
                <a:blip r:embed="rId7"/>
                <a:stretch>
                  <a:fillRect l="-1510" b="-6250"/>
                </a:stretch>
              </a:blipFill>
            </p:spPr>
            <p:txBody>
              <a:bodyPr/>
              <a:lstStyle/>
              <a:p>
                <a:r>
                  <a:rPr lang="en-US">
                    <a:noFill/>
                  </a:rPr>
                  <a:t> </a:t>
                </a:r>
              </a:p>
            </p:txBody>
          </p:sp>
        </mc:Fallback>
      </mc:AlternateContent>
    </p:spTree>
    <p:extLst>
      <p:ext uri="{BB962C8B-B14F-4D97-AF65-F5344CB8AC3E}">
        <p14:creationId xmlns:p14="http://schemas.microsoft.com/office/powerpoint/2010/main" val="273689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Why colored Quarks?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00" y="1080000"/>
            <a:ext cx="2935725" cy="22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a:spLocks noChangeAspect="1"/>
          </p:cNvSpPr>
          <p:nvPr/>
        </p:nvSpPr>
        <p:spPr>
          <a:xfrm>
            <a:off x="3114000" y="1134000"/>
            <a:ext cx="54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2520000" y="720000"/>
            <a:ext cx="636713" cy="430887"/>
          </a:xfrm>
          <a:prstGeom prst="rect">
            <a:avLst/>
          </a:prstGeom>
          <a:noFill/>
        </p:spPr>
        <p:txBody>
          <a:bodyPr wrap="none" rtlCol="0">
            <a:spAutoFit/>
          </a:bodyPr>
          <a:lstStyle/>
          <a:p>
            <a:pPr algn="ctr"/>
            <a:r>
              <a:rPr lang="en-US" sz="1100" dirty="0"/>
              <a:t>Force </a:t>
            </a:r>
          </a:p>
          <a:p>
            <a:pPr algn="ctr"/>
            <a:r>
              <a:rPr lang="en-US" sz="1100" dirty="0"/>
              <a:t>Carriers</a:t>
            </a:r>
          </a:p>
        </p:txBody>
      </p:sp>
      <p:sp>
        <p:nvSpPr>
          <p:cNvPr id="5" name="Textfeld 4"/>
          <p:cNvSpPr txBox="1"/>
          <p:nvPr/>
        </p:nvSpPr>
        <p:spPr>
          <a:xfrm>
            <a:off x="971600" y="720000"/>
            <a:ext cx="1582142" cy="430887"/>
          </a:xfrm>
          <a:prstGeom prst="rect">
            <a:avLst/>
          </a:prstGeom>
          <a:noFill/>
        </p:spPr>
        <p:txBody>
          <a:bodyPr wrap="square" rtlCol="0">
            <a:spAutoFit/>
          </a:bodyPr>
          <a:lstStyle/>
          <a:p>
            <a:r>
              <a:rPr lang="en-US" sz="1100" dirty="0"/>
              <a:t>      Three Generations</a:t>
            </a:r>
          </a:p>
          <a:p>
            <a:r>
              <a:rPr lang="en-US" sz="1100" b="1" dirty="0"/>
              <a:t>    I            II             III</a:t>
            </a:r>
          </a:p>
        </p:txBody>
      </p:sp>
      <p:sp>
        <p:nvSpPr>
          <p:cNvPr id="9" name="Textfeld 8"/>
          <p:cNvSpPr txBox="1"/>
          <p:nvPr/>
        </p:nvSpPr>
        <p:spPr>
          <a:xfrm>
            <a:off x="3654072" y="1165394"/>
            <a:ext cx="1353256" cy="1615827"/>
          </a:xfrm>
          <a:prstGeom prst="rect">
            <a:avLst/>
          </a:prstGeom>
          <a:noFill/>
        </p:spPr>
        <p:txBody>
          <a:bodyPr wrap="none" rtlCol="0">
            <a:spAutoFit/>
          </a:bodyPr>
          <a:lstStyle/>
          <a:p>
            <a:pPr algn="ctr"/>
            <a:r>
              <a:rPr lang="en-US" sz="1100" b="1" dirty="0"/>
              <a:t>Strong Interactions</a:t>
            </a:r>
          </a:p>
          <a:p>
            <a:pPr algn="ctr"/>
            <a:endParaRPr lang="en-US" sz="1100" b="1" dirty="0"/>
          </a:p>
          <a:p>
            <a:pPr algn="ctr"/>
            <a:endParaRPr lang="en-US" sz="1100" b="1" dirty="0"/>
          </a:p>
          <a:p>
            <a:pPr algn="ctr"/>
            <a:endParaRPr lang="en-US" sz="1100" b="1" dirty="0"/>
          </a:p>
          <a:p>
            <a:r>
              <a:rPr lang="en-US" sz="1100" b="1" dirty="0"/>
              <a:t>Electromagnetism</a:t>
            </a:r>
          </a:p>
          <a:p>
            <a:endParaRPr lang="en-US" sz="1100" b="1" dirty="0"/>
          </a:p>
          <a:p>
            <a:endParaRPr lang="en-US" sz="1100" b="1" dirty="0"/>
          </a:p>
          <a:p>
            <a:endParaRPr lang="en-US" sz="1100" b="1" dirty="0"/>
          </a:p>
          <a:p>
            <a:r>
              <a:rPr lang="en-US" sz="1100" b="1" dirty="0"/>
              <a:t>Weak Interactions</a:t>
            </a:r>
          </a:p>
        </p:txBody>
      </p:sp>
      <p:grpSp>
        <p:nvGrpSpPr>
          <p:cNvPr id="21" name="Gruppieren 20"/>
          <p:cNvGrpSpPr/>
          <p:nvPr/>
        </p:nvGrpSpPr>
        <p:grpSpPr>
          <a:xfrm>
            <a:off x="720000" y="4320000"/>
            <a:ext cx="4655442" cy="1864219"/>
            <a:chOff x="900000" y="3780000"/>
            <a:chExt cx="4655442" cy="1864219"/>
          </a:xfrm>
        </p:grpSpPr>
        <mc:AlternateContent xmlns:mc="http://schemas.openxmlformats.org/markup-compatibility/2006" xmlns:a14="http://schemas.microsoft.com/office/drawing/2010/main">
          <mc:Choice Requires="a14">
            <p:sp>
              <p:nvSpPr>
                <p:cNvPr id="3" name="Textfeld 2"/>
                <p:cNvSpPr txBox="1"/>
                <p:nvPr/>
              </p:nvSpPr>
              <p:spPr>
                <a:xfrm>
                  <a:off x="1080000" y="4140000"/>
                  <a:ext cx="1621406"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latin typeface="Cambria Math" panose="02040503050406030204" pitchFamily="18" charset="0"/>
                                      </a:rPr>
                                    </m:ctrlPr>
                                  </m:accPr>
                                  <m:e>
                                    <m:r>
                                      <a:rPr lang="de-DE" b="0" i="1" smtClean="0">
                                        <a:solidFill>
                                          <a:srgbClr val="0000CC"/>
                                        </a:solidFill>
                                        <a:latin typeface="Cambria Math"/>
                                      </a:rPr>
                                      <m:t>𝑏</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𝑟</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1080000" y="4140000"/>
                  <a:ext cx="1621406" cy="424219"/>
                </a:xfrm>
                <a:prstGeom prst="rect">
                  <a:avLst/>
                </a:prstGeom>
                <a:blipFill rotWithShape="1">
                  <a:blip r:embed="rId3"/>
                  <a:stretch>
                    <a:fillRect t="-92754" r="-19925" b="-153623"/>
                  </a:stretch>
                </a:blipFill>
              </p:spPr>
              <p:txBody>
                <a:bodyPr/>
                <a:lstStyle/>
                <a:p>
                  <a:r>
                    <a:rPr lang="en-US">
                      <a:noFill/>
                    </a:rPr>
                    <a:t> </a:t>
                  </a:r>
                </a:p>
              </p:txBody>
            </p:sp>
          </mc:Fallback>
        </mc:AlternateContent>
        <p:sp>
          <p:nvSpPr>
            <p:cNvPr id="11" name="Textfeld 10"/>
            <p:cNvSpPr txBox="1"/>
            <p:nvPr/>
          </p:nvSpPr>
          <p:spPr>
            <a:xfrm>
              <a:off x="900000" y="3780000"/>
              <a:ext cx="1890261" cy="369332"/>
            </a:xfrm>
            <a:prstGeom prst="rect">
              <a:avLst/>
            </a:prstGeom>
            <a:noFill/>
          </p:spPr>
          <p:txBody>
            <a:bodyPr wrap="none" rtlCol="0">
              <a:spAutoFit/>
            </a:bodyPr>
            <a:lstStyle/>
            <a:p>
              <a:r>
                <a:rPr lang="en-US" dirty="0"/>
                <a:t>Eight gluon colors</a:t>
              </a:r>
            </a:p>
          </p:txBody>
        </p:sp>
        <mc:AlternateContent xmlns:mc="http://schemas.openxmlformats.org/markup-compatibility/2006" xmlns:a14="http://schemas.microsoft.com/office/drawing/2010/main">
          <mc:Choice Requires="a14">
            <p:sp>
              <p:nvSpPr>
                <p:cNvPr id="12" name="Textfeld 11"/>
                <p:cNvSpPr txBox="1"/>
                <p:nvPr/>
              </p:nvSpPr>
              <p:spPr>
                <a:xfrm>
                  <a:off x="1080000" y="4500000"/>
                  <a:ext cx="1635512"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latin typeface="Cambria Math" panose="02040503050406030204" pitchFamily="18" charset="0"/>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𝑟</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1080000" y="4500000"/>
                  <a:ext cx="1635512" cy="401970"/>
                </a:xfrm>
                <a:prstGeom prst="rect">
                  <a:avLst/>
                </a:prstGeom>
                <a:blipFill rotWithShape="1">
                  <a:blip r:embed="rId4"/>
                  <a:stretch>
                    <a:fillRect t="-96970" r="-19776"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1080000" y="4860000"/>
                  <a:ext cx="168334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solidFill>
                                      <a:srgbClr val="0000CC"/>
                                    </a:solidFill>
                                    <a:latin typeface="Cambria Math"/>
                                  </a:rPr>
                                  <m:t>𝑏</m:t>
                                </m:r>
                                <m:acc>
                                  <m:accPr>
                                    <m:chr m:val="̅"/>
                                    <m:ctrlPr>
                                      <a:rPr lang="de-DE" b="0" i="1" smtClean="0">
                                        <a:latin typeface="Cambria Math" panose="02040503050406030204" pitchFamily="18" charset="0"/>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panose="02040503050406030204" pitchFamily="18" charset="0"/>
                                      </a:rPr>
                                    </m:ctrlPr>
                                  </m:accPr>
                                  <m:e>
                                    <m:r>
                                      <a:rPr lang="de-DE" b="0" i="1" smtClean="0">
                                        <a:solidFill>
                                          <a:srgbClr val="0000CC"/>
                                        </a:solidFill>
                                        <a:latin typeface="Cambria Math"/>
                                      </a:rPr>
                                      <m:t>𝑏</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3" name="Textfeld 12"/>
                <p:cNvSpPr txBox="1">
                  <a:spLocks noRot="1" noChangeAspect="1" noMove="1" noResize="1" noEditPoints="1" noAdjustHandles="1" noChangeArrowheads="1" noChangeShapeType="1" noTextEdit="1"/>
                </p:cNvSpPr>
                <p:nvPr/>
              </p:nvSpPr>
              <p:spPr>
                <a:xfrm>
                  <a:off x="1080000" y="4860000"/>
                  <a:ext cx="1683345" cy="424219"/>
                </a:xfrm>
                <a:prstGeom prst="rect">
                  <a:avLst/>
                </a:prstGeom>
                <a:blipFill rotWithShape="1">
                  <a:blip r:embed="rId5"/>
                  <a:stretch>
                    <a:fillRect t="-92754" r="-19203"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1080000" y="5220000"/>
                  <a:ext cx="162140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latin typeface="Cambria Math" panose="02040503050406030204" pitchFamily="18" charset="0"/>
                                      </a:rPr>
                                    </m:ctrlPr>
                                  </m:accPr>
                                  <m:e>
                                    <m:r>
                                      <a:rPr lang="de-DE" b="0" i="1" smtClean="0">
                                        <a:solidFill>
                                          <a:srgbClr val="FF0000"/>
                                        </a:solidFill>
                                        <a:latin typeface="Cambria Math"/>
                                      </a:rPr>
                                      <m:t>𝑟</m:t>
                                    </m:r>
                                  </m:e>
                                </m:acc>
                                <m:r>
                                  <a:rPr lang="de-DE" b="0" i="1" smtClean="0">
                                    <a:latin typeface="Cambria Math"/>
                                  </a:rPr>
                                  <m:t>+</m:t>
                                </m:r>
                                <m:r>
                                  <a:rPr lang="de-DE" b="0" i="1" smtClean="0">
                                    <a:solidFill>
                                      <a:srgbClr val="0000CC"/>
                                    </a:solidFill>
                                    <a:latin typeface="Cambria Math"/>
                                  </a:rPr>
                                  <m:t>𝑏</m:t>
                                </m:r>
                                <m:acc>
                                  <m:accPr>
                                    <m:chr m:val="̅"/>
                                    <m:ctrlPr>
                                      <a:rPr lang="de-DE" b="0" i="1" smtClean="0">
                                        <a:latin typeface="Cambria Math" panose="02040503050406030204" pitchFamily="18" charset="0"/>
                                      </a:rPr>
                                    </m:ctrlPr>
                                  </m:accPr>
                                  <m:e>
                                    <m:r>
                                      <a:rPr lang="de-DE" b="0" i="1" smtClean="0">
                                        <a:solidFill>
                                          <a:srgbClr val="0000CC"/>
                                        </a:solidFill>
                                        <a:latin typeface="Cambria Math"/>
                                      </a:rPr>
                                      <m:t>𝑏</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4" name="Textfeld 13"/>
                <p:cNvSpPr txBox="1">
                  <a:spLocks noRot="1" noChangeAspect="1" noMove="1" noResize="1" noEditPoints="1" noAdjustHandles="1" noChangeArrowheads="1" noChangeShapeType="1" noTextEdit="1"/>
                </p:cNvSpPr>
                <p:nvPr/>
              </p:nvSpPr>
              <p:spPr>
                <a:xfrm>
                  <a:off x="1080000" y="5220000"/>
                  <a:ext cx="1621405" cy="424219"/>
                </a:xfrm>
                <a:prstGeom prst="rect">
                  <a:avLst/>
                </a:prstGeom>
                <a:blipFill rotWithShape="1">
                  <a:blip r:embed="rId6"/>
                  <a:stretch>
                    <a:fillRect t="-92754" r="-19925"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3240000" y="4140000"/>
                  <a:ext cx="1875578"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de-DE" b="0" i="1" smtClean="0">
                                <a:latin typeface="Cambria Math"/>
                              </a:rPr>
                              <m:t>−</m:t>
                            </m:r>
                            <m:r>
                              <a:rPr lang="de-DE" b="0" i="1" smtClean="0">
                                <a:latin typeface="Cambria Math"/>
                              </a:rPr>
                              <m:t>𝑖</m:t>
                            </m:r>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latin typeface="Cambria Math" panose="02040503050406030204" pitchFamily="18" charset="0"/>
                                      </a:rPr>
                                    </m:ctrlPr>
                                  </m:accPr>
                                  <m:e>
                                    <m:r>
                                      <a:rPr lang="de-DE" b="0" i="1" smtClean="0">
                                        <a:solidFill>
                                          <a:srgbClr val="0000CC"/>
                                        </a:solidFill>
                                        <a:latin typeface="Cambria Math"/>
                                      </a:rPr>
                                      <m:t>𝑏</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𝑟</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5" name="Textfeld 14"/>
                <p:cNvSpPr txBox="1">
                  <a:spLocks noRot="1" noChangeAspect="1" noMove="1" noResize="1" noEditPoints="1" noAdjustHandles="1" noChangeArrowheads="1" noChangeShapeType="1" noTextEdit="1"/>
                </p:cNvSpPr>
                <p:nvPr/>
              </p:nvSpPr>
              <p:spPr>
                <a:xfrm>
                  <a:off x="3240000" y="4140000"/>
                  <a:ext cx="1875578" cy="424219"/>
                </a:xfrm>
                <a:prstGeom prst="rect">
                  <a:avLst/>
                </a:prstGeom>
                <a:blipFill rotWithShape="1">
                  <a:blip r:embed="rId7"/>
                  <a:stretch>
                    <a:fillRect t="-92754" r="-16883"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3240000" y="4500000"/>
                  <a:ext cx="1889684"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de-DE" b="0" i="1" smtClean="0">
                                <a:latin typeface="Cambria Math"/>
                              </a:rPr>
                              <m:t>−</m:t>
                            </m:r>
                            <m:r>
                              <a:rPr lang="de-DE" b="0" i="1" smtClean="0">
                                <a:latin typeface="Cambria Math"/>
                              </a:rPr>
                              <m:t>𝑖</m:t>
                            </m:r>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latin typeface="Cambria Math" panose="02040503050406030204" pitchFamily="18" charset="0"/>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panose="02040503050406030204" pitchFamily="18" charset="0"/>
                                      </a:rPr>
                                    </m:ctrlPr>
                                  </m:accPr>
                                  <m:e>
                                    <m:r>
                                      <a:rPr lang="de-DE" b="0" i="1" smtClean="0">
                                        <a:solidFill>
                                          <a:srgbClr val="FF0000"/>
                                        </a:solidFill>
                                        <a:latin typeface="Cambria Math"/>
                                      </a:rPr>
                                      <m:t>𝑟</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6" name="Textfeld 15"/>
                <p:cNvSpPr txBox="1">
                  <a:spLocks noRot="1" noChangeAspect="1" noMove="1" noResize="1" noEditPoints="1" noAdjustHandles="1" noChangeArrowheads="1" noChangeShapeType="1" noTextEdit="1"/>
                </p:cNvSpPr>
                <p:nvPr/>
              </p:nvSpPr>
              <p:spPr>
                <a:xfrm>
                  <a:off x="3240000" y="4500000"/>
                  <a:ext cx="1889684" cy="401970"/>
                </a:xfrm>
                <a:prstGeom prst="rect">
                  <a:avLst/>
                </a:prstGeom>
                <a:blipFill rotWithShape="1">
                  <a:blip r:embed="rId8"/>
                  <a:stretch>
                    <a:fillRect t="-96970" r="-16774"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3240000" y="4860000"/>
                  <a:ext cx="1937518"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de-DE" b="0" i="1" smtClean="0">
                                <a:latin typeface="Cambria Math"/>
                              </a:rPr>
                              <m:t>−</m:t>
                            </m:r>
                            <m:r>
                              <a:rPr lang="de-DE" b="0" i="1" smtClean="0">
                                <a:latin typeface="Cambria Math"/>
                              </a:rPr>
                              <m:t>𝑖</m:t>
                            </m:r>
                            <m:d>
                              <m:dPr>
                                <m:ctrlPr>
                                  <a:rPr lang="en-US" i="1" smtClean="0">
                                    <a:latin typeface="Cambria Math" panose="02040503050406030204" pitchFamily="18" charset="0"/>
                                  </a:rPr>
                                </m:ctrlPr>
                              </m:dPr>
                              <m:e>
                                <m:r>
                                  <a:rPr lang="de-DE" b="0" i="1" smtClean="0">
                                    <a:solidFill>
                                      <a:srgbClr val="0000CC"/>
                                    </a:solidFill>
                                    <a:latin typeface="Cambria Math"/>
                                  </a:rPr>
                                  <m:t>𝑏</m:t>
                                </m:r>
                                <m:acc>
                                  <m:accPr>
                                    <m:chr m:val="̅"/>
                                    <m:ctrlPr>
                                      <a:rPr lang="de-DE" b="0" i="1" smtClean="0">
                                        <a:solidFill>
                                          <a:srgbClr val="339933"/>
                                        </a:solidFill>
                                        <a:latin typeface="Cambria Math" panose="02040503050406030204" pitchFamily="18" charset="0"/>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panose="02040503050406030204" pitchFamily="18" charset="0"/>
                                      </a:rPr>
                                    </m:ctrlPr>
                                  </m:accPr>
                                  <m:e>
                                    <m:r>
                                      <a:rPr lang="de-DE" b="0" i="1" smtClean="0">
                                        <a:solidFill>
                                          <a:srgbClr val="0000CC"/>
                                        </a:solidFill>
                                        <a:latin typeface="Cambria Math"/>
                                      </a:rPr>
                                      <m:t>𝑏</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7" name="Textfeld 16"/>
                <p:cNvSpPr txBox="1">
                  <a:spLocks noRot="1" noChangeAspect="1" noMove="1" noResize="1" noEditPoints="1" noAdjustHandles="1" noChangeArrowheads="1" noChangeShapeType="1" noTextEdit="1"/>
                </p:cNvSpPr>
                <p:nvPr/>
              </p:nvSpPr>
              <p:spPr>
                <a:xfrm>
                  <a:off x="3240000" y="4860000"/>
                  <a:ext cx="1937518" cy="424219"/>
                </a:xfrm>
                <a:prstGeom prst="rect">
                  <a:avLst/>
                </a:prstGeom>
                <a:blipFill rotWithShape="1">
                  <a:blip r:embed="rId9"/>
                  <a:stretch>
                    <a:fillRect t="-92754" r="-16352"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3240000" y="5220000"/>
                  <a:ext cx="2315442"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𝑟</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𝑏</m:t>
                                    </m:r>
                                  </m:e>
                                </m:acc>
                                <m:r>
                                  <a:rPr lang="de-DE" b="0" i="1" smtClean="0">
                                    <a:latin typeface="Cambria Math"/>
                                  </a:rPr>
                                  <m:t>−2</m:t>
                                </m:r>
                                <m:r>
                                  <a:rPr lang="de-DE" b="0" i="1" smtClean="0">
                                    <a:solidFill>
                                      <a:srgbClr val="339933"/>
                                    </a:solidFill>
                                    <a:latin typeface="Cambria Math"/>
                                  </a:rPr>
                                  <m:t>𝑔</m:t>
                                </m:r>
                                <m:acc>
                                  <m:accPr>
                                    <m:chr m:val="̅"/>
                                    <m:ctrlPr>
                                      <a:rPr lang="de-DE" b="0" i="1" smtClean="0">
                                        <a:solidFill>
                                          <a:srgbClr val="339933"/>
                                        </a:solidFill>
                                        <a:latin typeface="Cambria Math" panose="02040503050406030204" pitchFamily="18" charset="0"/>
                                      </a:rPr>
                                    </m:ctrlPr>
                                  </m:accPr>
                                  <m:e>
                                    <m:r>
                                      <a:rPr lang="de-DE" b="0" i="1" smtClean="0">
                                        <a:solidFill>
                                          <a:srgbClr val="339933"/>
                                        </a:solidFill>
                                        <a:latin typeface="Cambria Math"/>
                                      </a:rPr>
                                      <m:t>𝑔</m:t>
                                    </m:r>
                                  </m:e>
                                </m:acc>
                              </m:e>
                            </m:d>
                          </m:num>
                          <m:den>
                            <m:rad>
                              <m:radPr>
                                <m:degHide m:val="on"/>
                                <m:ctrlPr>
                                  <a:rPr lang="en-US" i="1" smtClean="0">
                                    <a:latin typeface="Cambria Math" panose="02040503050406030204" pitchFamily="18" charset="0"/>
                                  </a:rPr>
                                </m:ctrlPr>
                              </m:radPr>
                              <m:deg/>
                              <m:e>
                                <m:r>
                                  <a:rPr lang="de-DE" b="0" i="1" smtClean="0">
                                    <a:latin typeface="Cambria Math"/>
                                  </a:rPr>
                                  <m:t>6</m:t>
                                </m:r>
                              </m:e>
                            </m:rad>
                          </m:den>
                        </m:f>
                      </m:oMath>
                    </m:oMathPara>
                  </a14:m>
                  <a:endParaRPr lang="en-US" dirty="0"/>
                </a:p>
              </p:txBody>
            </p:sp>
          </mc:Choice>
          <mc:Fallback xmlns="">
            <p:sp>
              <p:nvSpPr>
                <p:cNvPr id="18" name="Textfeld 17"/>
                <p:cNvSpPr txBox="1">
                  <a:spLocks noRot="1" noChangeAspect="1" noMove="1" noResize="1" noEditPoints="1" noAdjustHandles="1" noChangeArrowheads="1" noChangeShapeType="1" noTextEdit="1"/>
                </p:cNvSpPr>
                <p:nvPr/>
              </p:nvSpPr>
              <p:spPr>
                <a:xfrm>
                  <a:off x="3240000" y="5220000"/>
                  <a:ext cx="2315442" cy="424219"/>
                </a:xfrm>
                <a:prstGeom prst="rect">
                  <a:avLst/>
                </a:prstGeom>
                <a:blipFill rotWithShape="1">
                  <a:blip r:embed="rId10"/>
                  <a:stretch>
                    <a:fillRect t="-92754" r="-13684" b="-153623"/>
                  </a:stretch>
                </a:blipFill>
              </p:spPr>
              <p:txBody>
                <a:bodyPr/>
                <a:lstStyle/>
                <a:p>
                  <a:r>
                    <a:rPr lang="en-US">
                      <a:noFill/>
                    </a:rPr>
                    <a:t> </a:t>
                  </a:r>
                </a:p>
              </p:txBody>
            </p:sp>
          </mc:Fallback>
        </mc:AlternateContent>
      </p:gr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0000" y="1260002"/>
            <a:ext cx="3118374" cy="278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9" name="Textfeld 18"/>
              <p:cNvSpPr txBox="1"/>
              <p:nvPr/>
            </p:nvSpPr>
            <p:spPr>
              <a:xfrm>
                <a:off x="5760000" y="720000"/>
                <a:ext cx="2624774" cy="615553"/>
              </a:xfrm>
              <a:prstGeom prst="rect">
                <a:avLst/>
              </a:prstGeom>
              <a:noFill/>
            </p:spPr>
            <p:txBody>
              <a:bodyPr wrap="square" rtlCol="0">
                <a:spAutoFit/>
              </a:bodyPr>
              <a:lstStyle/>
              <a:p>
                <a14:m>
                  <m:oMath xmlns:m="http://schemas.openxmlformats.org/officeDocument/2006/math">
                    <m:sSup>
                      <m:sSupPr>
                        <m:ctrlPr>
                          <a:rPr lang="en-US" b="1" i="1" smtClean="0">
                            <a:solidFill>
                              <a:srgbClr val="0000CC"/>
                            </a:solidFill>
                            <a:latin typeface="Cambria Math" panose="02040503050406030204" pitchFamily="18" charset="0"/>
                          </a:rPr>
                        </m:ctrlPr>
                      </m:sSupPr>
                      <m:e>
                        <m:r>
                          <a:rPr lang="en-US" b="1" i="1" smtClean="0">
                            <a:solidFill>
                              <a:srgbClr val="0000CC"/>
                            </a:solidFill>
                            <a:latin typeface="Cambria Math"/>
                            <a:ea typeface="Cambria Math"/>
                          </a:rPr>
                          <m:t>∆</m:t>
                        </m:r>
                      </m:e>
                      <m:sup>
                        <m:r>
                          <a:rPr lang="de-DE" b="1" i="1" smtClean="0">
                            <a:solidFill>
                              <a:srgbClr val="0000CC"/>
                            </a:solidFill>
                            <a:latin typeface="Cambria Math"/>
                          </a:rPr>
                          <m:t>++</m:t>
                        </m:r>
                      </m:sup>
                    </m:sSup>
                  </m:oMath>
                </a14:m>
                <a:r>
                  <a:rPr lang="en-US" dirty="0"/>
                  <a:t> </a:t>
                </a:r>
                <a:r>
                  <a:rPr lang="en-US" sz="1600" dirty="0"/>
                  <a:t>is a isospin </a:t>
                </a:r>
                <a:r>
                  <a:rPr lang="en-US" sz="1600" b="1" dirty="0">
                    <a:solidFill>
                      <a:srgbClr val="0000CC"/>
                    </a:solidFill>
                  </a:rPr>
                  <a:t>3/2</a:t>
                </a:r>
                <a:r>
                  <a:rPr lang="en-US" sz="1600" dirty="0"/>
                  <a:t> particle with 3 “identical” up quarks!</a:t>
                </a:r>
              </a:p>
            </p:txBody>
          </p:sp>
        </mc:Choice>
        <mc:Fallback xmlns="">
          <p:sp>
            <p:nvSpPr>
              <p:cNvPr id="19" name="Textfeld 18"/>
              <p:cNvSpPr txBox="1">
                <a:spLocks noRot="1" noChangeAspect="1" noMove="1" noResize="1" noEditPoints="1" noAdjustHandles="1" noChangeArrowheads="1" noChangeShapeType="1" noTextEdit="1"/>
              </p:cNvSpPr>
              <p:nvPr/>
            </p:nvSpPr>
            <p:spPr>
              <a:xfrm>
                <a:off x="5760000" y="720000"/>
                <a:ext cx="2624774" cy="615553"/>
              </a:xfrm>
              <a:prstGeom prst="rect">
                <a:avLst/>
              </a:prstGeom>
              <a:blipFill rotWithShape="1">
                <a:blip r:embed="rId12"/>
                <a:stretch>
                  <a:fillRect l="-1395" b="-11881"/>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0000" y="3960000"/>
            <a:ext cx="1251428" cy="115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a:off x="6120000" y="4392000"/>
            <a:ext cx="1537600" cy="369332"/>
          </a:xfrm>
          <a:prstGeom prst="rect">
            <a:avLst/>
          </a:prstGeom>
          <a:noFill/>
        </p:spPr>
        <p:txBody>
          <a:bodyPr wrap="none" rtlCol="0">
            <a:spAutoFit/>
          </a:bodyPr>
          <a:lstStyle/>
          <a:p>
            <a:r>
              <a:rPr lang="en-US" dirty="0"/>
              <a:t>Pauli principle</a:t>
            </a:r>
          </a:p>
        </p:txBody>
      </p:sp>
    </p:spTree>
    <p:extLst>
      <p:ext uri="{BB962C8B-B14F-4D97-AF65-F5344CB8AC3E}">
        <p14:creationId xmlns:p14="http://schemas.microsoft.com/office/powerpoint/2010/main" val="92344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Why Quarks need Color?</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104034"/>
            <a:ext cx="31051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feld 2"/>
              <p:cNvSpPr txBox="1"/>
              <p:nvPr/>
            </p:nvSpPr>
            <p:spPr>
              <a:xfrm>
                <a:off x="540000" y="720000"/>
                <a:ext cx="5202322" cy="369332"/>
              </a:xfrm>
              <a:prstGeom prst="rect">
                <a:avLst/>
              </a:prstGeom>
              <a:noFill/>
            </p:spPr>
            <p:txBody>
              <a:bodyPr wrap="none" rtlCol="0">
                <a:spAutoFit/>
              </a:bodyPr>
              <a:lstStyle/>
              <a:p>
                <a:pPr marL="285750" indent="-285750">
                  <a:buFont typeface="Wingdings" panose="05000000000000000000" pitchFamily="2" charset="2"/>
                  <a:buChar char="v"/>
                </a:pPr>
                <a:r>
                  <a:rPr lang="en-US" dirty="0">
                    <a:solidFill>
                      <a:srgbClr val="0000CC"/>
                    </a:solidFill>
                  </a:rPr>
                  <a:t> </a:t>
                </a:r>
                <a:r>
                  <a:rPr lang="en-US" dirty="0"/>
                  <a:t>Combinations as proton </a:t>
                </a:r>
                <a14:m>
                  <m:oMath xmlns:m="http://schemas.openxmlformats.org/officeDocument/2006/math">
                    <m:d>
                      <m:dPr>
                        <m:ctrlPr>
                          <a:rPr lang="en-US" i="1" smtClean="0">
                            <a:solidFill>
                              <a:schemeClr val="tx1"/>
                            </a:solidFill>
                            <a:latin typeface="Cambria Math" panose="02040503050406030204" pitchFamily="18" charset="0"/>
                          </a:rPr>
                        </m:ctrlPr>
                      </m:dPr>
                      <m:e>
                        <m:r>
                          <a:rPr lang="de-DE" b="0" i="1" smtClean="0">
                            <a:solidFill>
                              <a:schemeClr val="tx1"/>
                            </a:solidFill>
                            <a:latin typeface="Cambria Math"/>
                          </a:rPr>
                          <m:t>𝑢𝑢𝑑</m:t>
                        </m:r>
                      </m:e>
                    </m:d>
                  </m:oMath>
                </a14:m>
                <a:r>
                  <a:rPr lang="en-US" dirty="0">
                    <a:solidFill>
                      <a:schemeClr val="tx1"/>
                    </a:solidFill>
                  </a:rPr>
                  <a:t> and neutron </a:t>
                </a:r>
                <a14:m>
                  <m:oMath xmlns:m="http://schemas.openxmlformats.org/officeDocument/2006/math">
                    <m:d>
                      <m:dPr>
                        <m:ctrlPr>
                          <a:rPr lang="en-US" i="1" smtClean="0">
                            <a:solidFill>
                              <a:schemeClr val="tx1"/>
                            </a:solidFill>
                            <a:latin typeface="Cambria Math" panose="02040503050406030204" pitchFamily="18" charset="0"/>
                          </a:rPr>
                        </m:ctrlPr>
                      </m:dPr>
                      <m:e>
                        <m:r>
                          <a:rPr lang="de-DE" b="0" i="1" smtClean="0">
                            <a:solidFill>
                              <a:schemeClr val="tx1"/>
                            </a:solidFill>
                            <a:latin typeface="Cambria Math"/>
                          </a:rPr>
                          <m:t>𝑢𝑑𝑑</m:t>
                        </m:r>
                      </m:e>
                    </m:d>
                  </m:oMath>
                </a14:m>
                <a:endParaRPr lang="en-US"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40000" y="720000"/>
                <a:ext cx="5202322" cy="369332"/>
              </a:xfrm>
              <a:prstGeom prst="rect">
                <a:avLst/>
              </a:prstGeom>
              <a:blipFill rotWithShape="1">
                <a:blip r:embed="rId4"/>
                <a:stretch>
                  <a:fillRect l="-821"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540000" y="2880000"/>
                <a:ext cx="8352479" cy="923330"/>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0000CC"/>
                    </a:solidFill>
                  </a:rPr>
                  <a:t> </a:t>
                </a:r>
                <a14:m>
                  <m:oMath xmlns:m="http://schemas.openxmlformats.org/officeDocument/2006/math">
                    <m:r>
                      <a:rPr lang="de-DE" b="0" i="0" smtClean="0">
                        <a:solidFill>
                          <a:schemeClr val="tx1"/>
                        </a:solidFill>
                        <a:latin typeface="Cambria Math"/>
                      </a:rPr>
                      <m:t> </m:t>
                    </m:r>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a:ea typeface="Cambria Math"/>
                          </a:rPr>
                          <m:t>∆</m:t>
                        </m:r>
                      </m:e>
                      <m:sup>
                        <m:r>
                          <a:rPr lang="de-DE" b="1" i="1" smtClean="0">
                            <a:solidFill>
                              <a:schemeClr val="tx1"/>
                            </a:solidFill>
                            <a:latin typeface="Cambria Math"/>
                          </a:rPr>
                          <m:t>++</m:t>
                        </m:r>
                      </m:sup>
                    </m:sSup>
                    <m:r>
                      <a:rPr lang="de-DE" b="1" i="1" smtClean="0">
                        <a:solidFill>
                          <a:schemeClr val="tx1"/>
                        </a:solidFill>
                        <a:latin typeface="Cambria Math"/>
                      </a:rPr>
                      <m:t>=</m:t>
                    </m:r>
                    <m:r>
                      <a:rPr lang="de-DE" b="1" i="1" smtClean="0">
                        <a:solidFill>
                          <a:schemeClr val="tx1"/>
                        </a:solidFill>
                        <a:latin typeface="Cambria Math"/>
                      </a:rPr>
                      <m:t>𝒖𝒖𝒖</m:t>
                    </m:r>
                  </m:oMath>
                </a14:m>
                <a:r>
                  <a:rPr lang="en-US" b="1" dirty="0">
                    <a:solidFill>
                      <a:schemeClr val="tx1"/>
                    </a:solidFill>
                  </a:rPr>
                  <a:t> </a:t>
                </a:r>
                <a:r>
                  <a:rPr lang="en-US" dirty="0">
                    <a:solidFill>
                      <a:schemeClr val="tx1"/>
                    </a:solidFill>
                  </a:rPr>
                  <a:t>with </a:t>
                </a:r>
                <a:r>
                  <a:rPr lang="en-US" b="1" i="1" dirty="0"/>
                  <a:t>I</a:t>
                </a:r>
                <a:r>
                  <a:rPr lang="en-US" b="1" i="1" dirty="0">
                    <a:solidFill>
                      <a:schemeClr val="tx1"/>
                    </a:solidFill>
                  </a:rPr>
                  <a:t>= </a:t>
                </a:r>
                <a:r>
                  <a:rPr lang="en-US" b="1" i="1" dirty="0"/>
                  <a:t>I</a:t>
                </a:r>
                <a:r>
                  <a:rPr lang="en-US" b="1" i="1" baseline="-25000" dirty="0"/>
                  <a:t>3</a:t>
                </a:r>
                <a:r>
                  <a:rPr lang="en-US" b="1" i="1" dirty="0">
                    <a:solidFill>
                      <a:schemeClr val="tx1"/>
                    </a:solidFill>
                  </a:rPr>
                  <a:t> = 3/2 </a:t>
                </a:r>
                <a:r>
                  <a:rPr lang="en-US" dirty="0">
                    <a:solidFill>
                      <a:schemeClr val="tx1"/>
                    </a:solidFill>
                  </a:rPr>
                  <a:t>would have three identical fermions </a:t>
                </a:r>
                <a:r>
                  <a:rPr lang="en-US" b="1" i="1" dirty="0">
                    <a:solidFill>
                      <a:schemeClr val="tx1"/>
                    </a:solidFill>
                  </a:rPr>
                  <a:t>u</a:t>
                </a:r>
                <a:r>
                  <a:rPr lang="en-US" dirty="0">
                    <a:solidFill>
                      <a:schemeClr val="tx1"/>
                    </a:solidFill>
                  </a:rPr>
                  <a:t> in a completely symmetric ground state</a:t>
                </a:r>
              </a:p>
              <a:p>
                <a:r>
                  <a:rPr lang="en-US" dirty="0"/>
                  <a:t>     </a:t>
                </a:r>
                <a14:m>
                  <m:oMath xmlns:m="http://schemas.openxmlformats.org/officeDocument/2006/math">
                    <m:r>
                      <a:rPr lang="en-US" b="1" i="1" smtClean="0">
                        <a:solidFill>
                          <a:srgbClr val="FF0000"/>
                        </a:solidFill>
                        <a:latin typeface="Cambria Math"/>
                        <a:ea typeface="Cambria Math"/>
                      </a:rPr>
                      <m:t>⇒</m:t>
                    </m:r>
                  </m:oMath>
                </a14:m>
                <a:r>
                  <a:rPr lang="en-US" b="1" dirty="0">
                    <a:solidFill>
                      <a:srgbClr val="FF0000"/>
                    </a:solidFill>
                  </a:rPr>
                  <a:t> forbidden by the Pauli exclusion principle</a:t>
                </a:r>
              </a:p>
            </p:txBody>
          </p:sp>
        </mc:Choice>
        <mc:Fallback xmlns="">
          <p:sp>
            <p:nvSpPr>
              <p:cNvPr id="4" name="Textfeld 3"/>
              <p:cNvSpPr txBox="1">
                <a:spLocks noRot="1" noChangeAspect="1" noMove="1" noResize="1" noEditPoints="1" noAdjustHandles="1" noChangeArrowheads="1" noChangeShapeType="1" noTextEdit="1"/>
              </p:cNvSpPr>
              <p:nvPr/>
            </p:nvSpPr>
            <p:spPr>
              <a:xfrm>
                <a:off x="540000" y="2880000"/>
                <a:ext cx="8352479" cy="923330"/>
              </a:xfrm>
              <a:prstGeom prst="rect">
                <a:avLst/>
              </a:prstGeom>
              <a:blipFill rotWithShape="1">
                <a:blip r:embed="rId5"/>
                <a:stretch>
                  <a:fillRect l="-511"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0" y="5040000"/>
                <a:ext cx="6819239" cy="369332"/>
              </a:xfrm>
              <a:prstGeom prst="rect">
                <a:avLst/>
              </a:prstGeom>
              <a:noFill/>
            </p:spPr>
            <p:txBody>
              <a:bodyPr wrap="none" rtlCol="0">
                <a:spAutoFit/>
              </a:bodyPr>
              <a:lstStyle/>
              <a:p>
                <a:pPr marL="285750" indent="-285750">
                  <a:buFont typeface="Wingdings" panose="05000000000000000000" pitchFamily="2" charset="2"/>
                  <a:buChar char="v"/>
                </a:pPr>
                <a:r>
                  <a:rPr lang="en-US" dirty="0">
                    <a:solidFill>
                      <a:srgbClr val="0000CC"/>
                    </a:solidFill>
                  </a:rPr>
                  <a:t> </a:t>
                </a:r>
                <a:r>
                  <a:rPr lang="en-US" dirty="0"/>
                  <a:t>What about the other possibilities such as </a:t>
                </a:r>
                <a14:m>
                  <m:oMath xmlns:m="http://schemas.openxmlformats.org/officeDocument/2006/math">
                    <m:r>
                      <a:rPr lang="de-DE" b="0" i="1" smtClean="0">
                        <a:solidFill>
                          <a:srgbClr val="0000CC"/>
                        </a:solidFill>
                        <a:latin typeface="Cambria Math"/>
                      </a:rPr>
                      <m:t>𝑞𝑞</m:t>
                    </m:r>
                    <m:r>
                      <a:rPr lang="de-DE" b="0" i="1" smtClean="0">
                        <a:solidFill>
                          <a:srgbClr val="0000CC"/>
                        </a:solidFill>
                        <a:latin typeface="Cambria Math"/>
                      </a:rPr>
                      <m:t>, </m:t>
                    </m:r>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𝑞</m:t>
                        </m:r>
                      </m:e>
                    </m:acc>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𝑞</m:t>
                        </m:r>
                      </m:e>
                    </m:acc>
                  </m:oMath>
                </a14:m>
                <a:r>
                  <a:rPr lang="en-US" dirty="0">
                    <a:solidFill>
                      <a:srgbClr val="0000CC"/>
                    </a:solidFill>
                  </a:rPr>
                  <a:t> </a:t>
                </a:r>
                <a:r>
                  <a:rPr lang="en-US" dirty="0"/>
                  <a:t>or a single quark </a:t>
                </a:r>
                <a14:m>
                  <m:oMath xmlns:m="http://schemas.openxmlformats.org/officeDocument/2006/math">
                    <m:r>
                      <a:rPr lang="de-DE" b="0" i="1" smtClean="0">
                        <a:solidFill>
                          <a:srgbClr val="0000CC"/>
                        </a:solidFill>
                        <a:latin typeface="Cambria Math"/>
                      </a:rPr>
                      <m:t>𝑞</m:t>
                    </m:r>
                  </m:oMath>
                </a14:m>
                <a:endParaRPr lang="en-US"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540000" y="5040000"/>
                <a:ext cx="6819239" cy="369332"/>
              </a:xfrm>
              <a:prstGeom prst="rect">
                <a:avLst/>
              </a:prstGeom>
              <a:blipFill rotWithShape="1">
                <a:blip r:embed="rId6"/>
                <a:stretch>
                  <a:fillRect l="-626"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900000" y="3960000"/>
                <a:ext cx="5982728" cy="369332"/>
              </a:xfrm>
              <a:prstGeom prst="rect">
                <a:avLst/>
              </a:prstGeom>
              <a:noFill/>
              <a:ln>
                <a:solidFill>
                  <a:srgbClr val="FF0000"/>
                </a:solidFill>
              </a:ln>
            </p:spPr>
            <p:txBody>
              <a:bodyPr wrap="none" rtlCol="0">
                <a:spAutoFit/>
              </a:bodyPr>
              <a:lstStyle/>
              <a:p>
                <a14:m>
                  <m:oMath xmlns:m="http://schemas.openxmlformats.org/officeDocument/2006/math">
                    <m:r>
                      <a:rPr lang="en-US" i="1" smtClean="0">
                        <a:latin typeface="Cambria Math"/>
                        <a:ea typeface="Cambria Math"/>
                      </a:rPr>
                      <m:t>⇒</m:t>
                    </m:r>
                  </m:oMath>
                </a14:m>
                <a:r>
                  <a:rPr lang="en-US" dirty="0"/>
                  <a:t> Introduction of a new quantum number for quarks: </a:t>
                </a:r>
                <a:r>
                  <a:rPr lang="en-US" b="1" i="1" dirty="0">
                    <a:solidFill>
                      <a:srgbClr val="0000CC"/>
                    </a:solidFill>
                  </a:rPr>
                  <a:t>“Color”</a:t>
                </a:r>
              </a:p>
            </p:txBody>
          </p:sp>
        </mc:Choice>
        <mc:Fallback xmlns="">
          <p:sp>
            <p:nvSpPr>
              <p:cNvPr id="9" name="Textfeld 8"/>
              <p:cNvSpPr txBox="1">
                <a:spLocks noRot="1" noChangeAspect="1" noMove="1" noResize="1" noEditPoints="1" noAdjustHandles="1" noChangeArrowheads="1" noChangeShapeType="1" noTextEdit="1"/>
              </p:cNvSpPr>
              <p:nvPr/>
            </p:nvSpPr>
            <p:spPr>
              <a:xfrm>
                <a:off x="900000" y="3960000"/>
                <a:ext cx="5982728" cy="369332"/>
              </a:xfrm>
              <a:prstGeom prst="rect">
                <a:avLst/>
              </a:prstGeom>
              <a:blipFill rotWithShape="1">
                <a:blip r:embed="rId7"/>
                <a:stretch>
                  <a:fillRect t="-6452" b="-24194"/>
                </a:stretch>
              </a:blipFill>
              <a:ln>
                <a:solidFill>
                  <a:srgbClr val="FF0000"/>
                </a:solidFill>
              </a:ln>
            </p:spPr>
            <p:txBody>
              <a:bodyPr/>
              <a:lstStyle/>
              <a:p>
                <a:r>
                  <a:rPr lang="en-US">
                    <a:noFill/>
                  </a:rPr>
                  <a:t> </a:t>
                </a:r>
              </a:p>
            </p:txBody>
          </p:sp>
        </mc:Fallback>
      </mc:AlternateContent>
      <p:sp>
        <p:nvSpPr>
          <p:cNvPr id="5" name="Textfeld 4"/>
          <p:cNvSpPr txBox="1"/>
          <p:nvPr/>
        </p:nvSpPr>
        <p:spPr>
          <a:xfrm>
            <a:off x="900000" y="4500000"/>
            <a:ext cx="7992479" cy="461665"/>
          </a:xfrm>
          <a:prstGeom prst="rect">
            <a:avLst/>
          </a:prstGeom>
          <a:noFill/>
        </p:spPr>
        <p:txBody>
          <a:bodyPr wrap="square" rtlCol="0">
            <a:spAutoFit/>
          </a:bodyPr>
          <a:lstStyle/>
          <a:p>
            <a:r>
              <a:rPr lang="en-US" sz="1200" dirty="0"/>
              <a:t>“Color charge” has nothing to do with visible colors, it is just a convenient naming convention for a mathematical system physicists developed to explain their observations about quarks in hadrons.</a:t>
            </a:r>
          </a:p>
        </p:txBody>
      </p:sp>
    </p:spTree>
    <p:extLst>
      <p:ext uri="{BB962C8B-B14F-4D97-AF65-F5344CB8AC3E}">
        <p14:creationId xmlns:p14="http://schemas.microsoft.com/office/powerpoint/2010/main" val="136341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Quarks</a:t>
            </a:r>
          </a:p>
        </p:txBody>
      </p:sp>
      <p:sp>
        <p:nvSpPr>
          <p:cNvPr id="6" name="Textfeld 5"/>
          <p:cNvSpPr txBox="1"/>
          <p:nvPr/>
        </p:nvSpPr>
        <p:spPr>
          <a:xfrm>
            <a:off x="540000" y="720000"/>
            <a:ext cx="7848424" cy="369332"/>
          </a:xfrm>
          <a:prstGeom prst="rect">
            <a:avLst/>
          </a:prstGeom>
          <a:noFill/>
        </p:spPr>
        <p:txBody>
          <a:bodyPr wrap="square" rtlCol="0">
            <a:spAutoFit/>
          </a:bodyPr>
          <a:lstStyle/>
          <a:p>
            <a:pPr marL="285750" indent="-285750">
              <a:buFont typeface="Wingdings" panose="05000000000000000000" pitchFamily="2" charset="2"/>
              <a:buChar char="Ø"/>
            </a:pPr>
            <a:r>
              <a:rPr lang="en-US" b="1" i="1" dirty="0">
                <a:solidFill>
                  <a:srgbClr val="FF0000"/>
                </a:solidFill>
              </a:rPr>
              <a:t>Free quarks are not observed </a:t>
            </a:r>
            <a:r>
              <a:rPr lang="en-US" b="1" i="1" dirty="0">
                <a:solidFill>
                  <a:srgbClr val="0000CC"/>
                </a:solidFill>
              </a:rPr>
              <a:t> </a:t>
            </a:r>
            <a:endParaRPr lang="en-US" b="1" i="1" dirty="0">
              <a:solidFill>
                <a:srgbClr val="FF0000"/>
              </a:solidFill>
            </a:endParaRPr>
          </a:p>
        </p:txBody>
      </p:sp>
      <p:sp>
        <p:nvSpPr>
          <p:cNvPr id="3" name="Textfeld 2"/>
          <p:cNvSpPr txBox="1"/>
          <p:nvPr/>
        </p:nvSpPr>
        <p:spPr>
          <a:xfrm>
            <a:off x="540000" y="1260000"/>
            <a:ext cx="8064448" cy="2000548"/>
          </a:xfrm>
          <a:prstGeom prst="rect">
            <a:avLst/>
          </a:prstGeom>
          <a:noFill/>
        </p:spPr>
        <p:txBody>
          <a:bodyPr wrap="square" rtlCol="0">
            <a:spAutoFit/>
          </a:bodyPr>
          <a:lstStyle/>
          <a:p>
            <a:r>
              <a:rPr lang="en-US" dirty="0"/>
              <a:t>There is an elegant explanation for this:</a:t>
            </a:r>
          </a:p>
          <a:p>
            <a:endParaRPr lang="en-US" dirty="0"/>
          </a:p>
          <a:p>
            <a:pPr marL="285750" indent="-285750">
              <a:buFont typeface="Wingdings" panose="05000000000000000000" pitchFamily="2" charset="2"/>
              <a:buChar char="Ø"/>
            </a:pPr>
            <a:r>
              <a:rPr lang="en-US" dirty="0">
                <a:solidFill>
                  <a:srgbClr val="0000CC"/>
                </a:solidFill>
              </a:rPr>
              <a:t> </a:t>
            </a:r>
            <a:r>
              <a:rPr lang="en-US" dirty="0"/>
              <a:t>Every quark possesses a new quantum number: the </a:t>
            </a:r>
            <a:r>
              <a:rPr lang="en-US" b="1" i="1" dirty="0">
                <a:solidFill>
                  <a:srgbClr val="0000CC"/>
                </a:solidFill>
              </a:rPr>
              <a:t>color</a:t>
            </a:r>
            <a:r>
              <a:rPr lang="en-US" dirty="0"/>
              <a:t>.  There are three different colors, thus each quark can have three distinct color states.</a:t>
            </a:r>
          </a:p>
          <a:p>
            <a:endParaRPr lang="en-US" sz="800" dirty="0"/>
          </a:p>
          <a:p>
            <a:pPr marL="285750" indent="-285750">
              <a:buFont typeface="Wingdings" panose="05000000000000000000" pitchFamily="2" charset="2"/>
              <a:buChar char="Ø"/>
            </a:pPr>
            <a:r>
              <a:rPr lang="en-US" dirty="0">
                <a:solidFill>
                  <a:srgbClr val="0000CC"/>
                </a:solidFill>
              </a:rPr>
              <a:t> </a:t>
            </a:r>
            <a:r>
              <a:rPr lang="en-US" dirty="0"/>
              <a:t>Colored objects can not be observed.</a:t>
            </a:r>
          </a:p>
          <a:p>
            <a:endParaRPr lang="en-US" sz="800" dirty="0"/>
          </a:p>
          <a:p>
            <a:pPr marL="285750" indent="-285750">
              <a:buFont typeface="Wingdings" panose="05000000000000000000" pitchFamily="2" charset="2"/>
              <a:buChar char="Ø"/>
            </a:pPr>
            <a:r>
              <a:rPr lang="en-US" dirty="0">
                <a:solidFill>
                  <a:srgbClr val="0000CC"/>
                </a:solidFill>
              </a:rPr>
              <a:t> </a:t>
            </a:r>
            <a:r>
              <a:rPr lang="en-US" dirty="0"/>
              <a:t>Therefore quarks must confine into hadrons immediately upon appearance.</a:t>
            </a:r>
            <a:endParaRPr lang="en-US" dirty="0">
              <a:solidFill>
                <a:srgbClr val="0000CC"/>
              </a:solidFill>
            </a:endParaRPr>
          </a:p>
        </p:txBody>
      </p:sp>
      <mc:AlternateContent xmlns:mc="http://schemas.openxmlformats.org/markup-compatibility/2006" xmlns:a14="http://schemas.microsoft.com/office/drawing/2010/main">
        <mc:Choice Requires="a14">
          <p:sp>
            <p:nvSpPr>
              <p:cNvPr id="4" name="Textfeld 3"/>
              <p:cNvSpPr txBox="1"/>
              <p:nvPr/>
            </p:nvSpPr>
            <p:spPr>
              <a:xfrm>
                <a:off x="755577" y="3573016"/>
                <a:ext cx="7632848" cy="1205266"/>
              </a:xfrm>
              <a:prstGeom prst="rect">
                <a:avLst/>
              </a:prstGeom>
              <a:noFill/>
            </p:spPr>
            <p:txBody>
              <a:bodyPr wrap="square" rtlCol="0">
                <a:spAutoFit/>
              </a:bodyPr>
              <a:lstStyle/>
              <a:p>
                <a:r>
                  <a:rPr lang="en-US" dirty="0"/>
                  <a:t>Strange, charmed, bottom and top quarks each have an additional quantum number: </a:t>
                </a:r>
                <a:r>
                  <a:rPr lang="en-US" b="1" i="1" dirty="0">
                    <a:solidFill>
                      <a:srgbClr val="0000CC"/>
                    </a:solidFill>
                  </a:rPr>
                  <a:t>strangeness</a:t>
                </a:r>
                <a:r>
                  <a:rPr lang="en-US" dirty="0"/>
                  <a:t> S, </a:t>
                </a:r>
                <a:r>
                  <a:rPr lang="en-US" b="1" i="1" dirty="0">
                    <a:solidFill>
                      <a:srgbClr val="0000CC"/>
                    </a:solidFill>
                  </a:rPr>
                  <a:t>charm</a:t>
                </a:r>
                <a:r>
                  <a:rPr lang="en-US" dirty="0"/>
                  <a:t> C, </a:t>
                </a:r>
                <a:r>
                  <a:rPr lang="en-US" b="1" i="1" dirty="0" err="1">
                    <a:solidFill>
                      <a:srgbClr val="0000CC"/>
                    </a:solidFill>
                  </a:rPr>
                  <a:t>bottomness</a:t>
                </a:r>
                <a:r>
                  <a:rPr lang="en-US" dirty="0"/>
                  <a:t> </a:t>
                </a:r>
                <a14:m>
                  <m:oMath xmlns:m="http://schemas.openxmlformats.org/officeDocument/2006/math">
                    <m:acc>
                      <m:accPr>
                        <m:chr m:val="̃"/>
                        <m:ctrlPr>
                          <a:rPr lang="en-US" i="1" smtClean="0">
                            <a:latin typeface="Cambria Math" panose="02040503050406030204" pitchFamily="18" charset="0"/>
                          </a:rPr>
                        </m:ctrlPr>
                      </m:accPr>
                      <m:e>
                        <m:r>
                          <a:rPr lang="de-DE" b="0" i="1" smtClean="0">
                            <a:latin typeface="Cambria Math"/>
                          </a:rPr>
                          <m:t>𝐵</m:t>
                        </m:r>
                      </m:e>
                    </m:acc>
                  </m:oMath>
                </a14:m>
                <a:r>
                  <a:rPr lang="en-US" dirty="0"/>
                  <a:t> and </a:t>
                </a:r>
                <a:r>
                  <a:rPr lang="en-US" b="1" i="1" dirty="0" err="1">
                    <a:solidFill>
                      <a:srgbClr val="0000CC"/>
                    </a:solidFill>
                  </a:rPr>
                  <a:t>topness</a:t>
                </a:r>
                <a:r>
                  <a:rPr lang="en-US" dirty="0"/>
                  <a:t> T respectively. All these quantum numbers are conserved in strong interactions, but not in weak ones.</a:t>
                </a:r>
              </a:p>
            </p:txBody>
          </p:sp>
        </mc:Choice>
        <mc:Fallback xmlns="">
          <p:sp>
            <p:nvSpPr>
              <p:cNvPr id="4" name="Textfeld 3"/>
              <p:cNvSpPr txBox="1">
                <a:spLocks noRot="1" noChangeAspect="1" noMove="1" noResize="1" noEditPoints="1" noAdjustHandles="1" noChangeArrowheads="1" noChangeShapeType="1" noTextEdit="1"/>
              </p:cNvSpPr>
              <p:nvPr/>
            </p:nvSpPr>
            <p:spPr>
              <a:xfrm>
                <a:off x="755577" y="3573016"/>
                <a:ext cx="7632848" cy="1205266"/>
              </a:xfrm>
              <a:prstGeom prst="rect">
                <a:avLst/>
              </a:prstGeom>
              <a:blipFill rotWithShape="1">
                <a:blip r:embed="rId3"/>
                <a:stretch>
                  <a:fillRect l="-719" t="-2525" b="-7071"/>
                </a:stretch>
              </a:blipFill>
            </p:spPr>
            <p:txBody>
              <a:bodyPr/>
              <a:lstStyle/>
              <a:p>
                <a:r>
                  <a:rPr lang="en-US">
                    <a:noFill/>
                  </a:rPr>
                  <a:t> </a:t>
                </a:r>
              </a:p>
            </p:txBody>
          </p:sp>
        </mc:Fallback>
      </mc:AlternateContent>
    </p:spTree>
    <p:extLst>
      <p:ext uri="{BB962C8B-B14F-4D97-AF65-F5344CB8AC3E}">
        <p14:creationId xmlns:p14="http://schemas.microsoft.com/office/powerpoint/2010/main" val="38638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Fractional Charges and Unseen Quarks</a:t>
            </a:r>
          </a:p>
        </p:txBody>
      </p:sp>
      <p:sp>
        <p:nvSpPr>
          <p:cNvPr id="5" name="Textfeld 4"/>
          <p:cNvSpPr txBox="1"/>
          <p:nvPr/>
        </p:nvSpPr>
        <p:spPr>
          <a:xfrm>
            <a:off x="540000" y="720000"/>
            <a:ext cx="8064448"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CC"/>
                </a:solidFill>
              </a:rPr>
              <a:t> Problems arose with introducing quarks:</a:t>
            </a:r>
          </a:p>
          <a:p>
            <a:pPr marL="742950" lvl="1" indent="-285750">
              <a:buFont typeface="Wingdings" panose="05000000000000000000" pitchFamily="2" charset="2"/>
              <a:buChar char="v"/>
            </a:pPr>
            <a:r>
              <a:rPr lang="en-US" dirty="0">
                <a:solidFill>
                  <a:srgbClr val="0000CC"/>
                </a:solidFill>
              </a:rPr>
              <a:t> </a:t>
            </a:r>
            <a:r>
              <a:rPr lang="en-US" dirty="0"/>
              <a:t>Fractional charge – never seen before</a:t>
            </a:r>
          </a:p>
          <a:p>
            <a:pPr marL="742950" lvl="1" indent="-285750">
              <a:buFont typeface="Wingdings" panose="05000000000000000000" pitchFamily="2" charset="2"/>
              <a:buChar char="v"/>
            </a:pPr>
            <a:r>
              <a:rPr lang="en-US" dirty="0">
                <a:solidFill>
                  <a:srgbClr val="0000CC"/>
                </a:solidFill>
              </a:rPr>
              <a:t> </a:t>
            </a:r>
            <a:r>
              <a:rPr lang="en-US" dirty="0"/>
              <a:t>Quarks are not observable</a:t>
            </a:r>
          </a:p>
          <a:p>
            <a:pPr marL="742950" lvl="1" indent="-285750">
              <a:buFont typeface="Wingdings" panose="05000000000000000000" pitchFamily="2" charset="2"/>
              <a:buChar char="v"/>
            </a:pPr>
            <a:r>
              <a:rPr lang="en-US" dirty="0">
                <a:solidFill>
                  <a:srgbClr val="0000CC"/>
                </a:solidFill>
              </a:rPr>
              <a:t> </a:t>
            </a:r>
            <a:r>
              <a:rPr lang="en-US" dirty="0"/>
              <a:t>Not all quark combinations exist in nature</a:t>
            </a:r>
            <a:endParaRPr lang="en-US" dirty="0">
              <a:solidFill>
                <a:srgbClr val="0000CC"/>
              </a:solidFill>
            </a:endParaRPr>
          </a:p>
        </p:txBody>
      </p:sp>
      <mc:AlternateContent xmlns:mc="http://schemas.openxmlformats.org/markup-compatibility/2006" xmlns:a14="http://schemas.microsoft.com/office/drawing/2010/main">
        <mc:Choice Requires="a14">
          <p:sp>
            <p:nvSpPr>
              <p:cNvPr id="6" name="Textfeld 5"/>
              <p:cNvSpPr txBox="1"/>
              <p:nvPr/>
            </p:nvSpPr>
            <p:spPr>
              <a:xfrm>
                <a:off x="540000" y="2160000"/>
                <a:ext cx="8064448"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CC"/>
                    </a:solidFill>
                  </a:rPr>
                  <a:t> It appears to violate the Pauli exclusion principle</a:t>
                </a:r>
              </a:p>
              <a:p>
                <a:pPr marL="742950" lvl="1" indent="-285750">
                  <a:buFont typeface="Wingdings" panose="05000000000000000000" pitchFamily="2" charset="2"/>
                  <a:buChar char="v"/>
                </a:pPr>
                <a:r>
                  <a:rPr lang="en-US" dirty="0">
                    <a:solidFill>
                      <a:srgbClr val="0000CC"/>
                    </a:solidFill>
                  </a:rPr>
                  <a:t> </a:t>
                </a:r>
                <a:r>
                  <a:rPr lang="en-US" dirty="0"/>
                  <a:t>Originally was formulated for two electrons.</a:t>
                </a:r>
              </a:p>
              <a:p>
                <a:pPr marL="742950" lvl="1" indent="-285750">
                  <a:buFont typeface="Wingdings" panose="05000000000000000000" pitchFamily="2" charset="2"/>
                  <a:buChar char="v"/>
                </a:pPr>
                <a:r>
                  <a:rPr lang="en-US" dirty="0">
                    <a:solidFill>
                      <a:srgbClr val="0000CC"/>
                    </a:solidFill>
                  </a:rPr>
                  <a:t> </a:t>
                </a:r>
                <a:r>
                  <a:rPr lang="en-US" dirty="0"/>
                  <a:t>Later realized that the same rule applies to all particles with spin ½.</a:t>
                </a:r>
              </a:p>
              <a:p>
                <a:pPr marL="742950" lvl="1" indent="-285750">
                  <a:buFont typeface="Wingdings" panose="05000000000000000000" pitchFamily="2" charset="2"/>
                  <a:buChar char="v"/>
                </a:pPr>
                <a:r>
                  <a:rPr lang="en-US" dirty="0">
                    <a:solidFill>
                      <a:srgbClr val="0000CC"/>
                    </a:solidFill>
                  </a:rPr>
                  <a:t> </a:t>
                </a:r>
                <a:r>
                  <a:rPr lang="en-US" dirty="0"/>
                  <a:t>Consider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a:ea typeface="Cambria Math"/>
                          </a:rPr>
                          <m:t>∆</m:t>
                        </m:r>
                      </m:e>
                      <m:sup>
                        <m:r>
                          <a:rPr lang="de-DE" b="0" i="1" smtClean="0">
                            <a:latin typeface="Cambria Math"/>
                          </a:rPr>
                          <m:t>++</m:t>
                        </m:r>
                      </m:sup>
                    </m:sSup>
                    <m:r>
                      <a:rPr lang="de-DE" b="0" i="1" smtClean="0">
                        <a:latin typeface="Cambria Math"/>
                      </a:rPr>
                      <m:t> </m:t>
                    </m:r>
                    <m:d>
                      <m:dPr>
                        <m:ctrlPr>
                          <a:rPr lang="de-DE" b="0" i="1" smtClean="0">
                            <a:latin typeface="Cambria Math" panose="02040503050406030204" pitchFamily="18" charset="0"/>
                          </a:rPr>
                        </m:ctrlPr>
                      </m:dPr>
                      <m:e>
                        <m:r>
                          <a:rPr lang="de-DE" b="0" i="1" smtClean="0">
                            <a:latin typeface="Cambria Math"/>
                          </a:rPr>
                          <m:t>𝑢𝑢𝑢</m:t>
                        </m:r>
                      </m:e>
                    </m:d>
                    <m:r>
                      <a:rPr lang="de-DE" b="0" i="1" smtClean="0">
                        <a:latin typeface="Cambria Math"/>
                      </a:rPr>
                      <m:t>:</m:t>
                    </m:r>
                  </m:oMath>
                </a14:m>
                <a:r>
                  <a:rPr lang="en-US" dirty="0">
                    <a:solidFill>
                      <a:srgbClr val="0000CC"/>
                    </a:solidFill>
                  </a:rPr>
                  <a:t> </a:t>
                </a:r>
                <a:r>
                  <a:rPr lang="en-US" dirty="0"/>
                  <a:t>is suppose to consist of three u quarks in the same state – inconsistent with Pauli principle!</a:t>
                </a:r>
              </a:p>
            </p:txBody>
          </p:sp>
        </mc:Choice>
        <mc:Fallback xmlns="">
          <p:sp>
            <p:nvSpPr>
              <p:cNvPr id="6" name="Textfeld 5"/>
              <p:cNvSpPr txBox="1">
                <a:spLocks noRot="1" noChangeAspect="1" noMove="1" noResize="1" noEditPoints="1" noAdjustHandles="1" noChangeArrowheads="1" noChangeShapeType="1" noTextEdit="1"/>
              </p:cNvSpPr>
              <p:nvPr/>
            </p:nvSpPr>
            <p:spPr>
              <a:xfrm>
                <a:off x="540000" y="2160000"/>
                <a:ext cx="8064448" cy="1477328"/>
              </a:xfrm>
              <a:prstGeom prst="rect">
                <a:avLst/>
              </a:prstGeom>
              <a:blipFill rotWithShape="1">
                <a:blip r:embed="rId3"/>
                <a:stretch>
                  <a:fillRect l="-530" t="-2058" r="-1210" b="-5350"/>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000" y="3960000"/>
            <a:ext cx="54292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3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Color charge of quarks</a:t>
            </a:r>
          </a:p>
        </p:txBody>
      </p:sp>
      <mc:AlternateContent xmlns:mc="http://schemas.openxmlformats.org/markup-compatibility/2006" xmlns:a14="http://schemas.microsoft.com/office/drawing/2010/main">
        <mc:Choice Requires="a14">
          <p:sp>
            <p:nvSpPr>
              <p:cNvPr id="5" name="Textfeld 4"/>
              <p:cNvSpPr txBox="1"/>
              <p:nvPr/>
            </p:nvSpPr>
            <p:spPr>
              <a:xfrm>
                <a:off x="540000" y="720000"/>
                <a:ext cx="8064448"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CC"/>
                    </a:solidFill>
                  </a:rPr>
                  <a:t> </a:t>
                </a:r>
                <a:r>
                  <a:rPr lang="en-US" dirty="0"/>
                  <a:t>So one had to explain why one saw only those combinations of quarks and antiquarks that had integer charge, and why no one ever saw a </a:t>
                </a:r>
                <a14:m>
                  <m:oMath xmlns:m="http://schemas.openxmlformats.org/officeDocument/2006/math">
                    <m:r>
                      <a:rPr lang="de-DE" b="0" i="1" smtClean="0">
                        <a:solidFill>
                          <a:srgbClr val="0000CC"/>
                        </a:solidFill>
                        <a:latin typeface="Cambria Math"/>
                      </a:rPr>
                      <m:t>𝑞</m:t>
                    </m:r>
                    <m:r>
                      <a:rPr lang="de-DE" b="0" i="1" smtClean="0">
                        <a:solidFill>
                          <a:srgbClr val="0000CC"/>
                        </a:solidFill>
                        <a:latin typeface="Cambria Math"/>
                      </a:rPr>
                      <m:t>, </m:t>
                    </m:r>
                    <m:r>
                      <a:rPr lang="de-DE" b="0" i="1" smtClean="0">
                        <a:solidFill>
                          <a:srgbClr val="0000CC"/>
                        </a:solidFill>
                        <a:latin typeface="Cambria Math"/>
                      </a:rPr>
                      <m:t>𝑞𝑞</m:t>
                    </m:r>
                    <m:r>
                      <a:rPr lang="de-DE" b="0" i="1" smtClean="0">
                        <a:solidFill>
                          <a:srgbClr val="0000CC"/>
                        </a:solidFill>
                        <a:latin typeface="Cambria Math"/>
                      </a:rPr>
                      <m:t>, </m:t>
                    </m:r>
                    <m:r>
                      <a:rPr lang="de-DE" b="0" i="1" smtClean="0">
                        <a:solidFill>
                          <a:srgbClr val="0000CC"/>
                        </a:solidFill>
                        <a:latin typeface="Cambria Math"/>
                      </a:rPr>
                      <m:t>𝑞𝑞</m:t>
                    </m:r>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𝑞</m:t>
                        </m:r>
                      </m:e>
                    </m:acc>
                  </m:oMath>
                </a14:m>
                <a:r>
                  <a:rPr lang="en-US" dirty="0"/>
                  <a:t>, or countless other combinations.</a:t>
                </a:r>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 y="720000"/>
                <a:ext cx="8064448" cy="923330"/>
              </a:xfrm>
              <a:prstGeom prst="rect">
                <a:avLst/>
              </a:prstGeom>
              <a:blipFill rotWithShape="1">
                <a:blip r:embed="rId3"/>
                <a:stretch>
                  <a:fillRect l="-530" t="-3289" b="-9211"/>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599" y="1728629"/>
            <a:ext cx="54292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feld 6"/>
              <p:cNvSpPr txBox="1"/>
              <p:nvPr/>
            </p:nvSpPr>
            <p:spPr>
              <a:xfrm>
                <a:off x="540000" y="2880000"/>
                <a:ext cx="8064448"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CC"/>
                    </a:solidFill>
                  </a:rPr>
                  <a:t> </a:t>
                </a:r>
                <a:r>
                  <a:rPr lang="en-US" dirty="0"/>
                  <a:t>Gell-Mann and others thought that the answer had to lie in the nature of forces between quarks. This force is the so-called “strong” force, and the new charges that feel the force are called “color” charges, even though they have nothing to do with ordinary colors.</a:t>
                </a:r>
              </a:p>
              <a:p>
                <a:pPr marL="285750" indent="-285750">
                  <a:buFont typeface="Wingdings" panose="05000000000000000000" pitchFamily="2" charset="2"/>
                  <a:buChar char="Ø"/>
                </a:pPr>
                <a:r>
                  <a:rPr lang="en-US" dirty="0">
                    <a:solidFill>
                      <a:srgbClr val="0000CC"/>
                    </a:solidFill>
                  </a:rPr>
                  <a:t> </a:t>
                </a:r>
                <a:r>
                  <a:rPr lang="en-US" dirty="0"/>
                  <a:t>They proposed that quarks can have three color charges. This type of charge was called “color” because certain combinations of quark colors would be “neutral” in the sense that three ordinary colors can yield white, a neutral color.</a:t>
                </a:r>
              </a:p>
              <a:p>
                <a:pPr marL="285750" indent="-285750">
                  <a:buFont typeface="Wingdings" panose="05000000000000000000" pitchFamily="2" charset="2"/>
                  <a:buChar char="Ø"/>
                </a:pPr>
                <a:r>
                  <a:rPr lang="en-US" dirty="0">
                    <a:solidFill>
                      <a:srgbClr val="0000CC"/>
                    </a:solidFill>
                  </a:rPr>
                  <a:t> </a:t>
                </a:r>
                <a:r>
                  <a:rPr lang="en-US" dirty="0"/>
                  <a:t>Only particles that are neutral can exist, which is why only </a:t>
                </a:r>
                <a14:m>
                  <m:oMath xmlns:m="http://schemas.openxmlformats.org/officeDocument/2006/math">
                    <m:r>
                      <a:rPr lang="de-DE" b="0" i="1" smtClean="0">
                        <a:latin typeface="Cambria Math"/>
                      </a:rPr>
                      <m:t>𝑞𝑞𝑞</m:t>
                    </m:r>
                  </m:oMath>
                </a14:m>
                <a:r>
                  <a:rPr lang="en-US" dirty="0">
                    <a:solidFill>
                      <a:srgbClr val="0000CC"/>
                    </a:solidFill>
                  </a:rPr>
                  <a:t> </a:t>
                </a:r>
                <a:r>
                  <a:rPr lang="en-US" dirty="0"/>
                  <a:t>and </a:t>
                </a:r>
                <a14:m>
                  <m:oMath xmlns:m="http://schemas.openxmlformats.org/officeDocument/2006/math">
                    <m:r>
                      <a:rPr lang="de-DE" b="0" i="1" smtClean="0">
                        <a:latin typeface="Cambria Math"/>
                      </a:rPr>
                      <m:t>𝑞</m:t>
                    </m:r>
                    <m:acc>
                      <m:accPr>
                        <m:chr m:val="̅"/>
                        <m:ctrlPr>
                          <a:rPr lang="de-DE" b="0" i="1" smtClean="0">
                            <a:latin typeface="Cambria Math" panose="02040503050406030204" pitchFamily="18" charset="0"/>
                          </a:rPr>
                        </m:ctrlPr>
                      </m:accPr>
                      <m:e>
                        <m:r>
                          <a:rPr lang="de-DE" b="0" i="1" smtClean="0">
                            <a:latin typeface="Cambria Math"/>
                          </a:rPr>
                          <m:t>𝑞</m:t>
                        </m:r>
                      </m:e>
                    </m:acc>
                  </m:oMath>
                </a14:m>
                <a:r>
                  <a:rPr lang="en-US" dirty="0"/>
                  <a:t> are seen.</a:t>
                </a:r>
              </a:p>
              <a:p>
                <a:pPr marL="285750" indent="-285750">
                  <a:buFont typeface="Wingdings" panose="05000000000000000000" pitchFamily="2" charset="2"/>
                  <a:buChar char="Ø"/>
                </a:pPr>
                <a:r>
                  <a:rPr lang="en-US" dirty="0">
                    <a:solidFill>
                      <a:srgbClr val="0000CC"/>
                    </a:solidFill>
                  </a:rPr>
                  <a:t> </a:t>
                </a:r>
                <a:r>
                  <a:rPr lang="en-US" dirty="0"/>
                  <a:t>This also resolve the problem with Pauli principle</a:t>
                </a:r>
                <a:endParaRPr lang="en-US"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540000" y="2880000"/>
                <a:ext cx="8064448" cy="2585323"/>
              </a:xfrm>
              <a:prstGeom prst="rect">
                <a:avLst/>
              </a:prstGeom>
              <a:blipFill rotWithShape="1">
                <a:blip r:embed="rId5"/>
                <a:stretch>
                  <a:fillRect l="-530" t="-1176" r="-227" b="-2588"/>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00" y="5472000"/>
            <a:ext cx="9620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900000" y="5760000"/>
            <a:ext cx="5976256" cy="523220"/>
          </a:xfrm>
          <a:prstGeom prst="rect">
            <a:avLst/>
          </a:prstGeom>
          <a:noFill/>
        </p:spPr>
        <p:txBody>
          <a:bodyPr wrap="square" rtlCol="0">
            <a:spAutoFit/>
          </a:bodyPr>
          <a:lstStyle/>
          <a:p>
            <a:r>
              <a:rPr lang="en-US" sz="1400" dirty="0"/>
              <a:t>Just like the combination of red and blue gives purple, the combination of certain colors give white. One example is the combination of red, green and blue.</a:t>
            </a:r>
          </a:p>
        </p:txBody>
      </p:sp>
    </p:spTree>
    <p:extLst>
      <p:ext uri="{BB962C8B-B14F-4D97-AF65-F5344CB8AC3E}">
        <p14:creationId xmlns:p14="http://schemas.microsoft.com/office/powerpoint/2010/main" val="116827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Color of the Quarks – Quantum Chromodynamics</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28800"/>
            <a:ext cx="267652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feld 4"/>
              <p:cNvSpPr txBox="1"/>
              <p:nvPr/>
            </p:nvSpPr>
            <p:spPr>
              <a:xfrm>
                <a:off x="540000" y="720000"/>
                <a:ext cx="8064448" cy="3694473"/>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0000CC"/>
                    </a:solidFill>
                  </a:rPr>
                  <a:t> </a:t>
                </a:r>
                <a:r>
                  <a:rPr lang="en-US" dirty="0"/>
                  <a:t>Quarks come in three primary colors: </a:t>
                </a:r>
                <a:r>
                  <a:rPr lang="en-US" b="1" dirty="0">
                    <a:solidFill>
                      <a:srgbClr val="FF0000"/>
                    </a:solidFill>
                  </a:rPr>
                  <a:t>red (R)</a:t>
                </a:r>
                <a:r>
                  <a:rPr lang="en-US" dirty="0"/>
                  <a:t>, </a:t>
                </a:r>
                <a:r>
                  <a:rPr lang="en-US" b="1" dirty="0">
                    <a:solidFill>
                      <a:srgbClr val="00B050"/>
                    </a:solidFill>
                  </a:rPr>
                  <a:t>green (G)</a:t>
                </a:r>
                <a:r>
                  <a:rPr lang="en-US" dirty="0"/>
                  <a:t>, </a:t>
                </a:r>
                <a:r>
                  <a:rPr lang="en-US" b="1" dirty="0">
                    <a:solidFill>
                      <a:srgbClr val="0000CC"/>
                    </a:solidFill>
                  </a:rPr>
                  <a:t>blue (B)</a:t>
                </a:r>
              </a:p>
              <a:p>
                <a:endParaRPr lang="en-US" sz="800" b="1" dirty="0">
                  <a:solidFill>
                    <a:srgbClr val="0000CC"/>
                  </a:solidFill>
                </a:endParaRPr>
              </a:p>
              <a:p>
                <a:pPr marL="285750" indent="-285750">
                  <a:buFont typeface="Wingdings" panose="05000000000000000000" pitchFamily="2" charset="2"/>
                  <a:buChar char="v"/>
                </a:pPr>
                <a:r>
                  <a:rPr lang="en-US" b="1" dirty="0">
                    <a:solidFill>
                      <a:srgbClr val="0000CC"/>
                    </a:solidFill>
                  </a:rPr>
                  <a:t> </a:t>
                </a:r>
                <a:r>
                  <a:rPr lang="en-US" dirty="0"/>
                  <a:t>all particle states (baryons, mesons) observed in nature are postulated to be </a:t>
                </a:r>
                <a:r>
                  <a:rPr lang="en-US" b="1" dirty="0"/>
                  <a:t>colorless/white</a:t>
                </a:r>
              </a:p>
              <a:p>
                <a:endParaRPr lang="en-US" sz="800" b="1" dirty="0">
                  <a:solidFill>
                    <a:srgbClr val="0000CC"/>
                  </a:solidFill>
                </a:endParaRPr>
              </a:p>
              <a:p>
                <a:pPr marL="285750" indent="-285750">
                  <a:buFont typeface="Wingdings" panose="05000000000000000000" pitchFamily="2" charset="2"/>
                  <a:buChar char="v"/>
                </a:pPr>
                <a:r>
                  <a:rPr lang="en-US" b="1" dirty="0">
                    <a:solidFill>
                      <a:srgbClr val="0000CC"/>
                    </a:solidFill>
                  </a:rPr>
                  <a:t> </a:t>
                </a:r>
                <a:r>
                  <a:rPr lang="en-US" dirty="0"/>
                  <a:t>this solves problem for the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a:ea typeface="Cambria Math"/>
                          </a:rPr>
                          <m:t>∆</m:t>
                        </m:r>
                      </m:e>
                      <m:sup>
                        <m:r>
                          <a:rPr lang="de-DE" b="0" i="1" smtClean="0">
                            <a:latin typeface="Cambria Math"/>
                          </a:rPr>
                          <m:t>++</m:t>
                        </m:r>
                      </m:sup>
                    </m:sSup>
                  </m:oMath>
                </a14:m>
                <a:endParaRPr lang="en-US" dirty="0">
                  <a:solidFill>
                    <a:srgbClr val="0000CC"/>
                  </a:solidFill>
                </a:endParaRPr>
              </a:p>
              <a:p>
                <a:endParaRPr lang="en-US" sz="4000" dirty="0">
                  <a:solidFill>
                    <a:srgbClr val="0000CC"/>
                  </a:solidFill>
                </a:endParaRPr>
              </a:p>
              <a:p>
                <a:pPr marL="285750" indent="-285750">
                  <a:buFont typeface="Wingdings" panose="05000000000000000000" pitchFamily="2" charset="2"/>
                  <a:buChar char="v"/>
                </a:pPr>
                <a:r>
                  <a:rPr lang="en-US" dirty="0">
                    <a:solidFill>
                      <a:srgbClr val="0000CC"/>
                    </a:solidFill>
                  </a:rPr>
                  <a:t> </a:t>
                </a:r>
                <a:r>
                  <a:rPr lang="en-US" dirty="0"/>
                  <a:t>explains also the existence of</a:t>
                </a:r>
              </a:p>
              <a:p>
                <a:endParaRPr lang="en-US" sz="800" dirty="0">
                  <a:solidFill>
                    <a:srgbClr val="0000CC"/>
                  </a:solidFill>
                </a:endParaRPr>
              </a:p>
              <a:p>
                <a:pPr marL="742950" lvl="1" indent="-285750">
                  <a:buFont typeface="Arial" panose="020B0604020202020204" pitchFamily="34" charset="0"/>
                  <a:buChar char="•"/>
                </a:pPr>
                <a:r>
                  <a:rPr lang="en-US" dirty="0">
                    <a:solidFill>
                      <a:srgbClr val="0000CC"/>
                    </a:solidFill>
                  </a:rPr>
                  <a:t> </a:t>
                </a:r>
                <a:r>
                  <a:rPr lang="en-US" dirty="0"/>
                  <a:t>baryons (RGB)</a:t>
                </a:r>
              </a:p>
              <a:p>
                <a:pPr marL="742950" lvl="1" indent="-285750">
                  <a:buFont typeface="Arial" panose="020B0604020202020204" pitchFamily="34" charset="0"/>
                  <a:buChar char="•"/>
                </a:pPr>
                <a:r>
                  <a:rPr lang="en-US" dirty="0">
                    <a:solidFill>
                      <a:srgbClr val="0000CC"/>
                    </a:solidFill>
                  </a:rPr>
                  <a:t> </a:t>
                </a:r>
                <a:r>
                  <a:rPr lang="en-US" dirty="0"/>
                  <a:t>antibaryons </a:t>
                </a:r>
                <a14:m>
                  <m:oMath xmlns:m="http://schemas.openxmlformats.org/officeDocument/2006/math">
                    <m:d>
                      <m:dPr>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de-DE" b="0" i="1" smtClean="0">
                                <a:latin typeface="Cambria Math"/>
                              </a:rPr>
                              <m:t>𝑅</m:t>
                            </m:r>
                          </m:e>
                        </m:acc>
                        <m:acc>
                          <m:accPr>
                            <m:chr m:val="̅"/>
                            <m:ctrlPr>
                              <a:rPr lang="en-US" i="1" smtClean="0">
                                <a:latin typeface="Cambria Math" panose="02040503050406030204" pitchFamily="18" charset="0"/>
                              </a:rPr>
                            </m:ctrlPr>
                          </m:accPr>
                          <m:e>
                            <m:r>
                              <a:rPr lang="de-DE" b="0" i="1" smtClean="0">
                                <a:latin typeface="Cambria Math"/>
                              </a:rPr>
                              <m:t>𝐺</m:t>
                            </m:r>
                          </m:e>
                        </m:acc>
                        <m:acc>
                          <m:accPr>
                            <m:chr m:val="̅"/>
                            <m:ctrlPr>
                              <a:rPr lang="en-US" i="1" smtClean="0">
                                <a:latin typeface="Cambria Math" panose="02040503050406030204" pitchFamily="18" charset="0"/>
                              </a:rPr>
                            </m:ctrlPr>
                          </m:accPr>
                          <m:e>
                            <m:r>
                              <a:rPr lang="de-DE" b="0" i="1" smtClean="0">
                                <a:latin typeface="Cambria Math"/>
                              </a:rPr>
                              <m:t>𝐵</m:t>
                            </m:r>
                          </m:e>
                        </m:acc>
                      </m:e>
                    </m:d>
                  </m:oMath>
                </a14:m>
                <a:endParaRPr lang="en-US" dirty="0">
                  <a:solidFill>
                    <a:srgbClr val="0000CC"/>
                  </a:solidFill>
                </a:endParaRPr>
              </a:p>
              <a:p>
                <a:pPr marL="742950" lvl="1" indent="-285750">
                  <a:buFont typeface="Arial" panose="020B0604020202020204" pitchFamily="34" charset="0"/>
                  <a:buChar char="•"/>
                </a:pPr>
                <a:r>
                  <a:rPr lang="en-US" dirty="0">
                    <a:solidFill>
                      <a:srgbClr val="0000CC"/>
                    </a:solidFill>
                  </a:rPr>
                  <a:t> </a:t>
                </a:r>
                <a:r>
                  <a:rPr lang="en-US" dirty="0"/>
                  <a:t>mesons </a:t>
                </a:r>
                <a14:m>
                  <m:oMath xmlns:m="http://schemas.openxmlformats.org/officeDocument/2006/math">
                    <m:d>
                      <m:dPr>
                        <m:ctrlPr>
                          <a:rPr lang="en-US" i="1" smtClean="0">
                            <a:latin typeface="Cambria Math" panose="02040503050406030204" pitchFamily="18" charset="0"/>
                          </a:rPr>
                        </m:ctrlPr>
                      </m:dPr>
                      <m:e>
                        <m:r>
                          <a:rPr lang="de-DE" b="0" i="1" smtClean="0">
                            <a:latin typeface="Cambria Math"/>
                          </a:rPr>
                          <m:t>𝑅</m:t>
                        </m:r>
                        <m:acc>
                          <m:accPr>
                            <m:chr m:val="̅"/>
                            <m:ctrlPr>
                              <a:rPr lang="de-DE" b="0" i="1" smtClean="0">
                                <a:latin typeface="Cambria Math" panose="02040503050406030204" pitchFamily="18" charset="0"/>
                              </a:rPr>
                            </m:ctrlPr>
                          </m:accPr>
                          <m:e>
                            <m:r>
                              <a:rPr lang="de-DE" b="0" i="1" smtClean="0">
                                <a:latin typeface="Cambria Math"/>
                              </a:rPr>
                              <m:t>𝑅</m:t>
                            </m:r>
                          </m:e>
                        </m:acc>
                        <m:r>
                          <a:rPr lang="de-DE" b="0" i="1" smtClean="0">
                            <a:latin typeface="Cambria Math"/>
                          </a:rPr>
                          <m:t>+</m:t>
                        </m:r>
                        <m:r>
                          <a:rPr lang="de-DE" b="0" i="1" smtClean="0">
                            <a:latin typeface="Cambria Math"/>
                          </a:rPr>
                          <m:t>𝐺</m:t>
                        </m:r>
                        <m:acc>
                          <m:accPr>
                            <m:chr m:val="̅"/>
                            <m:ctrlPr>
                              <a:rPr lang="de-DE" b="0" i="1" smtClean="0">
                                <a:latin typeface="Cambria Math" panose="02040503050406030204" pitchFamily="18" charset="0"/>
                              </a:rPr>
                            </m:ctrlPr>
                          </m:accPr>
                          <m:e>
                            <m:r>
                              <a:rPr lang="de-DE" b="0" i="1" smtClean="0">
                                <a:latin typeface="Cambria Math"/>
                              </a:rPr>
                              <m:t>𝐺</m:t>
                            </m:r>
                          </m:e>
                        </m:acc>
                        <m:r>
                          <a:rPr lang="de-DE" b="0" i="1" smtClean="0">
                            <a:latin typeface="Cambria Math"/>
                          </a:rPr>
                          <m:t>+</m:t>
                        </m:r>
                        <m:r>
                          <a:rPr lang="de-DE" b="0" i="1" smtClean="0">
                            <a:latin typeface="Cambria Math"/>
                          </a:rPr>
                          <m:t>𝐵</m:t>
                        </m:r>
                        <m:acc>
                          <m:accPr>
                            <m:chr m:val="̅"/>
                            <m:ctrlPr>
                              <a:rPr lang="de-DE" b="0" i="1" smtClean="0">
                                <a:latin typeface="Cambria Math" panose="02040503050406030204" pitchFamily="18" charset="0"/>
                              </a:rPr>
                            </m:ctrlPr>
                          </m:accPr>
                          <m:e>
                            <m:r>
                              <a:rPr lang="de-DE" b="0" i="1" smtClean="0">
                                <a:latin typeface="Cambria Math"/>
                              </a:rPr>
                              <m:t>𝐵</m:t>
                            </m:r>
                          </m:e>
                        </m:acc>
                      </m:e>
                    </m:d>
                  </m:oMath>
                </a14:m>
                <a:endParaRPr lang="en-US" dirty="0">
                  <a:solidFill>
                    <a:srgbClr val="0000CC"/>
                  </a:solidFill>
                </a:endParaRPr>
              </a:p>
              <a:p>
                <a:endParaRPr lang="en-US" sz="800" dirty="0">
                  <a:solidFill>
                    <a:srgbClr val="0000CC"/>
                  </a:solidFill>
                </a:endParaRPr>
              </a:p>
              <a:p>
                <a:pPr marL="285750" indent="-285750">
                  <a:buFont typeface="Wingdings" panose="05000000000000000000" pitchFamily="2" charset="2"/>
                  <a:buChar char="v"/>
                </a:pPr>
                <a:r>
                  <a:rPr lang="en-US" dirty="0">
                    <a:solidFill>
                      <a:srgbClr val="0000CC"/>
                    </a:solidFill>
                  </a:rPr>
                  <a:t> </a:t>
                </a:r>
                <a:r>
                  <a:rPr lang="en-US" dirty="0"/>
                  <a:t>and that the others do not exist</a:t>
                </a:r>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 y="720000"/>
                <a:ext cx="8064448" cy="3694473"/>
              </a:xfrm>
              <a:prstGeom prst="rect">
                <a:avLst/>
              </a:prstGeom>
              <a:blipFill rotWithShape="1">
                <a:blip r:embed="rId4"/>
                <a:stretch>
                  <a:fillRect l="-530" t="-825" b="-1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0" y="5040000"/>
                <a:ext cx="7632848" cy="1205266"/>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0000CC"/>
                    </a:solidFill>
                  </a:rPr>
                  <a:t> </a:t>
                </a:r>
                <a:r>
                  <a:rPr lang="en-US" dirty="0"/>
                  <a:t>Strange, charmed, bottom and top quarks each have an additional quantum number: </a:t>
                </a:r>
                <a:r>
                  <a:rPr lang="en-US" b="1" i="1" dirty="0">
                    <a:solidFill>
                      <a:srgbClr val="0000CC"/>
                    </a:solidFill>
                  </a:rPr>
                  <a:t>strangeness</a:t>
                </a:r>
                <a:r>
                  <a:rPr lang="en-US" dirty="0"/>
                  <a:t> S, </a:t>
                </a:r>
                <a:r>
                  <a:rPr lang="en-US" b="1" i="1" dirty="0">
                    <a:solidFill>
                      <a:srgbClr val="0000CC"/>
                    </a:solidFill>
                  </a:rPr>
                  <a:t>charm</a:t>
                </a:r>
                <a:r>
                  <a:rPr lang="en-US" dirty="0"/>
                  <a:t> C, </a:t>
                </a:r>
                <a:r>
                  <a:rPr lang="en-US" b="1" i="1" dirty="0" err="1">
                    <a:solidFill>
                      <a:srgbClr val="0000CC"/>
                    </a:solidFill>
                  </a:rPr>
                  <a:t>bottomness</a:t>
                </a:r>
                <a:r>
                  <a:rPr lang="en-US" dirty="0"/>
                  <a:t> </a:t>
                </a:r>
                <a14:m>
                  <m:oMath xmlns:m="http://schemas.openxmlformats.org/officeDocument/2006/math">
                    <m:acc>
                      <m:accPr>
                        <m:chr m:val="̃"/>
                        <m:ctrlPr>
                          <a:rPr lang="en-US" i="1" smtClean="0">
                            <a:latin typeface="Cambria Math" panose="02040503050406030204" pitchFamily="18" charset="0"/>
                          </a:rPr>
                        </m:ctrlPr>
                      </m:accPr>
                      <m:e>
                        <m:r>
                          <a:rPr lang="de-DE" b="0" i="1" smtClean="0">
                            <a:latin typeface="Cambria Math"/>
                          </a:rPr>
                          <m:t>𝐵</m:t>
                        </m:r>
                      </m:e>
                    </m:acc>
                  </m:oMath>
                </a14:m>
                <a:r>
                  <a:rPr lang="en-US" dirty="0"/>
                  <a:t> and </a:t>
                </a:r>
                <a:r>
                  <a:rPr lang="en-US" b="1" i="1" dirty="0" err="1">
                    <a:solidFill>
                      <a:srgbClr val="0000CC"/>
                    </a:solidFill>
                  </a:rPr>
                  <a:t>topness</a:t>
                </a:r>
                <a:r>
                  <a:rPr lang="en-US" dirty="0"/>
                  <a:t> T respectively. All these quantum numbers are conserved in strong interactions, but not in weak ones.</a:t>
                </a:r>
              </a:p>
            </p:txBody>
          </p:sp>
        </mc:Choice>
        <mc:Fallback xmlns="">
          <p:sp>
            <p:nvSpPr>
              <p:cNvPr id="6" name="Textfeld 5"/>
              <p:cNvSpPr txBox="1">
                <a:spLocks noRot="1" noChangeAspect="1" noMove="1" noResize="1" noEditPoints="1" noAdjustHandles="1" noChangeArrowheads="1" noChangeShapeType="1" noTextEdit="1"/>
              </p:cNvSpPr>
              <p:nvPr/>
            </p:nvSpPr>
            <p:spPr>
              <a:xfrm>
                <a:off x="540000" y="5040000"/>
                <a:ext cx="7632848" cy="1205266"/>
              </a:xfrm>
              <a:prstGeom prst="rect">
                <a:avLst/>
              </a:prstGeom>
              <a:blipFill rotWithShape="1">
                <a:blip r:embed="rId5"/>
                <a:stretch>
                  <a:fillRect l="-559" t="-2538" b="-7614"/>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8000" y="2088000"/>
            <a:ext cx="711429" cy="6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78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Particle Data Group Baryon Listing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0" y="720000"/>
            <a:ext cx="557212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509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Quantum Chromodynamics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52736"/>
            <a:ext cx="630555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47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Gluon</a:t>
            </a:r>
          </a:p>
        </p:txBody>
      </p:sp>
      <p:sp>
        <p:nvSpPr>
          <p:cNvPr id="4" name="Textfeld 3"/>
          <p:cNvSpPr txBox="1"/>
          <p:nvPr/>
        </p:nvSpPr>
        <p:spPr>
          <a:xfrm>
            <a:off x="540000" y="720000"/>
            <a:ext cx="6596549" cy="1169551"/>
          </a:xfrm>
          <a:prstGeom prst="rect">
            <a:avLst/>
          </a:prstGeom>
          <a:noFill/>
        </p:spPr>
        <p:txBody>
          <a:bodyPr wrap="none" rtlCol="0">
            <a:spAutoFit/>
          </a:bodyPr>
          <a:lstStyle/>
          <a:p>
            <a:pPr marL="285750" indent="-285750">
              <a:buFont typeface="Wingdings" panose="05000000000000000000" pitchFamily="2" charset="2"/>
              <a:buChar char="v"/>
            </a:pPr>
            <a:r>
              <a:rPr lang="en-US" dirty="0">
                <a:solidFill>
                  <a:srgbClr val="0000CC"/>
                </a:solidFill>
              </a:rPr>
              <a:t> </a:t>
            </a:r>
            <a:r>
              <a:rPr lang="en-US" dirty="0"/>
              <a:t>The force carrier between color-charged quarks is called “</a:t>
            </a:r>
            <a:r>
              <a:rPr lang="en-US" b="1" i="1" dirty="0">
                <a:solidFill>
                  <a:srgbClr val="0000CC"/>
                </a:solidFill>
              </a:rPr>
              <a:t>Gluon</a:t>
            </a:r>
            <a:r>
              <a:rPr lang="en-US" dirty="0"/>
              <a:t>”</a:t>
            </a:r>
          </a:p>
          <a:p>
            <a:endParaRPr lang="en-US" sz="800" dirty="0"/>
          </a:p>
          <a:p>
            <a:pPr marL="285750" indent="-285750">
              <a:buFont typeface="Wingdings" panose="05000000000000000000" pitchFamily="2" charset="2"/>
              <a:buChar char="v"/>
            </a:pPr>
            <a:r>
              <a:rPr lang="en-US" dirty="0">
                <a:solidFill>
                  <a:srgbClr val="0000CC"/>
                </a:solidFill>
              </a:rPr>
              <a:t> </a:t>
            </a:r>
            <a:r>
              <a:rPr lang="en-US" dirty="0"/>
              <a:t>The gluon is a vector boson, like the photon, and has a </a:t>
            </a:r>
            <a:r>
              <a:rPr lang="en-US" b="1" i="1" dirty="0">
                <a:solidFill>
                  <a:srgbClr val="0000CC"/>
                </a:solidFill>
              </a:rPr>
              <a:t>spin of 1</a:t>
            </a:r>
            <a:r>
              <a:rPr lang="en-US" dirty="0"/>
              <a:t>.</a:t>
            </a:r>
          </a:p>
          <a:p>
            <a:endParaRPr lang="en-US" sz="800" dirty="0">
              <a:solidFill>
                <a:srgbClr val="0000CC"/>
              </a:solidFill>
            </a:endParaRPr>
          </a:p>
          <a:p>
            <a:pPr marL="285750" indent="-285750">
              <a:buFont typeface="Wingdings" panose="05000000000000000000" pitchFamily="2" charset="2"/>
              <a:buChar char="v"/>
            </a:pPr>
            <a:r>
              <a:rPr lang="en-US" dirty="0">
                <a:solidFill>
                  <a:srgbClr val="0000CC"/>
                </a:solidFill>
              </a:rPr>
              <a:t> </a:t>
            </a:r>
            <a:r>
              <a:rPr lang="en-US" dirty="0"/>
              <a:t>Gluons are </a:t>
            </a:r>
            <a:r>
              <a:rPr lang="en-US" b="1" i="1" dirty="0">
                <a:solidFill>
                  <a:srgbClr val="0000CC"/>
                </a:solidFill>
              </a:rPr>
              <a:t>carrying two colors</a:t>
            </a:r>
            <a:r>
              <a:rPr lang="en-US" dirty="0"/>
              <a:t>. The eight gluon colors are: </a:t>
            </a:r>
          </a:p>
        </p:txBody>
      </p:sp>
      <mc:AlternateContent xmlns:mc="http://schemas.openxmlformats.org/markup-compatibility/2006" xmlns:a14="http://schemas.microsoft.com/office/drawing/2010/main">
        <mc:Choice Requires="a14">
          <p:sp>
            <p:nvSpPr>
              <p:cNvPr id="6" name="Textfeld 5"/>
              <p:cNvSpPr txBox="1"/>
              <p:nvPr/>
            </p:nvSpPr>
            <p:spPr>
              <a:xfrm>
                <a:off x="1619672" y="1980000"/>
                <a:ext cx="1621406"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lin"/>
                              <m:ctrlPr>
                                <a:rPr lang="en-US" i="1" smtClean="0">
                                  <a:latin typeface="Cambria Math" panose="02040503050406030204" pitchFamily="18" charset="0"/>
                                </a:rPr>
                              </m:ctrlPr>
                            </m:fPr>
                            <m:num>
                              <m:r>
                                <a:rPr lang="de-DE" b="0" i="1" smtClean="0">
                                  <a:latin typeface="Cambria Math"/>
                                </a:rPr>
                                <m:t>𝑟</m:t>
                              </m:r>
                              <m:acc>
                                <m:accPr>
                                  <m:chr m:val="̅"/>
                                  <m:ctrlPr>
                                    <a:rPr lang="de-DE" b="0" i="1" smtClean="0">
                                      <a:latin typeface="Cambria Math" panose="02040503050406030204" pitchFamily="18" charset="0"/>
                                    </a:rPr>
                                  </m:ctrlPr>
                                </m:accPr>
                                <m:e>
                                  <m:r>
                                    <a:rPr lang="de-DE" b="0" i="1" smtClean="0">
                                      <a:latin typeface="Cambria Math"/>
                                    </a:rPr>
                                    <m:t>𝑏</m:t>
                                  </m:r>
                                </m:e>
                              </m:acc>
                              <m:r>
                                <a:rPr lang="de-DE" b="0" i="1" smtClean="0">
                                  <a:latin typeface="Cambria Math"/>
                                </a:rPr>
                                <m:t>+</m:t>
                              </m:r>
                              <m:r>
                                <a:rPr lang="de-DE" b="0" i="1" smtClean="0">
                                  <a:latin typeface="Cambria Math"/>
                                </a:rPr>
                                <m:t>𝑏</m:t>
                              </m:r>
                              <m:acc>
                                <m:accPr>
                                  <m:chr m:val="̅"/>
                                  <m:ctrlPr>
                                    <a:rPr lang="de-DE" b="0" i="1" smtClean="0">
                                      <a:latin typeface="Cambria Math" panose="02040503050406030204" pitchFamily="18" charset="0"/>
                                    </a:rPr>
                                  </m:ctrlPr>
                                </m:accPr>
                                <m:e>
                                  <m:r>
                                    <a:rPr lang="de-DE" b="0" i="1" smtClean="0">
                                      <a:latin typeface="Cambria Math"/>
                                    </a:rPr>
                                    <m:t>𝑟</m:t>
                                  </m:r>
                                </m:e>
                              </m:acc>
                            </m:num>
                            <m:den>
                              <m:rad>
                                <m:radPr>
                                  <m:degHide m:val="on"/>
                                  <m:ctrlPr>
                                    <a:rPr lang="en-US" i="1" smtClean="0">
                                      <a:latin typeface="Cambria Math" panose="02040503050406030204" pitchFamily="18" charset="0"/>
                                    </a:rPr>
                                  </m:ctrlPr>
                                </m:radPr>
                                <m:deg/>
                                <m:e>
                                  <m:r>
                                    <a:rPr lang="de-DE" b="0" i="1" smtClean="0">
                                      <a:latin typeface="Cambria Math"/>
                                    </a:rPr>
                                    <m:t>2</m:t>
                                  </m:r>
                                </m:e>
                              </m:rad>
                            </m:den>
                          </m:f>
                        </m:e>
                      </m:d>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1619672" y="1980000"/>
                <a:ext cx="1621406" cy="424219"/>
              </a:xfrm>
              <a:prstGeom prst="rect">
                <a:avLst/>
              </a:prstGeom>
              <a:blipFill rotWithShape="1">
                <a:blip r:embed="rId3"/>
                <a:stretch>
                  <a:fillRect t="-92754" r="-13534"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619672" y="2340000"/>
                <a:ext cx="1651286"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lin"/>
                              <m:ctrlPr>
                                <a:rPr lang="en-US" i="1" smtClean="0">
                                  <a:latin typeface="Cambria Math" panose="02040503050406030204" pitchFamily="18" charset="0"/>
                                </a:rPr>
                              </m:ctrlPr>
                            </m:fPr>
                            <m:num>
                              <m:r>
                                <a:rPr lang="de-DE" b="0" i="1" smtClean="0">
                                  <a:latin typeface="Cambria Math"/>
                                </a:rPr>
                                <m:t>𝑟</m:t>
                              </m:r>
                              <m:acc>
                                <m:accPr>
                                  <m:chr m:val="̅"/>
                                  <m:ctrlPr>
                                    <a:rPr lang="de-DE" b="0" i="1" smtClean="0">
                                      <a:latin typeface="Cambria Math" panose="02040503050406030204" pitchFamily="18" charset="0"/>
                                    </a:rPr>
                                  </m:ctrlPr>
                                </m:accPr>
                                <m:e>
                                  <m:r>
                                    <a:rPr lang="de-DE" b="0" i="1" smtClean="0">
                                      <a:latin typeface="Cambria Math"/>
                                    </a:rPr>
                                    <m:t>𝑔</m:t>
                                  </m:r>
                                </m:e>
                              </m:acc>
                              <m:r>
                                <a:rPr lang="de-DE" b="0" i="1" smtClean="0">
                                  <a:latin typeface="Cambria Math"/>
                                </a:rPr>
                                <m:t>+</m:t>
                              </m:r>
                              <m:r>
                                <a:rPr lang="de-DE" b="0" i="1" smtClean="0">
                                  <a:latin typeface="Cambria Math"/>
                                </a:rPr>
                                <m:t>𝑔</m:t>
                              </m:r>
                              <m:acc>
                                <m:accPr>
                                  <m:chr m:val="̅"/>
                                  <m:ctrlPr>
                                    <a:rPr lang="de-DE" b="0" i="1" smtClean="0">
                                      <a:latin typeface="Cambria Math" panose="02040503050406030204" pitchFamily="18" charset="0"/>
                                    </a:rPr>
                                  </m:ctrlPr>
                                </m:accPr>
                                <m:e>
                                  <m:r>
                                    <a:rPr lang="de-DE" b="0" i="1" smtClean="0">
                                      <a:latin typeface="Cambria Math"/>
                                    </a:rPr>
                                    <m:t>𝑟</m:t>
                                  </m:r>
                                </m:e>
                              </m:acc>
                            </m:num>
                            <m:den>
                              <m:rad>
                                <m:radPr>
                                  <m:degHide m:val="on"/>
                                  <m:ctrlPr>
                                    <a:rPr lang="en-US" i="1" smtClean="0">
                                      <a:latin typeface="Cambria Math" panose="02040503050406030204" pitchFamily="18" charset="0"/>
                                    </a:rPr>
                                  </m:ctrlPr>
                                </m:radPr>
                                <m:deg/>
                                <m:e>
                                  <m:r>
                                    <a:rPr lang="de-DE" b="0" i="1" smtClean="0">
                                      <a:latin typeface="Cambria Math"/>
                                    </a:rPr>
                                    <m:t>2</m:t>
                                  </m:r>
                                </m:e>
                              </m:rad>
                            </m:den>
                          </m:f>
                        </m:e>
                      </m:d>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1619672" y="2340000"/>
                <a:ext cx="1651286" cy="424219"/>
              </a:xfrm>
              <a:prstGeom prst="rect">
                <a:avLst/>
              </a:prstGeom>
              <a:blipFill rotWithShape="1">
                <a:blip r:embed="rId4"/>
                <a:stretch>
                  <a:fillRect t="-92754" r="-13284"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1620000" y="2700000"/>
                <a:ext cx="168334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lin"/>
                              <m:ctrlPr>
                                <a:rPr lang="en-US" i="1" smtClean="0">
                                  <a:latin typeface="Cambria Math" panose="02040503050406030204" pitchFamily="18" charset="0"/>
                                </a:rPr>
                              </m:ctrlPr>
                            </m:fPr>
                            <m:num>
                              <m:r>
                                <a:rPr lang="de-DE" b="0" i="1" smtClean="0">
                                  <a:latin typeface="Cambria Math"/>
                                </a:rPr>
                                <m:t>𝑏</m:t>
                              </m:r>
                              <m:acc>
                                <m:accPr>
                                  <m:chr m:val="̅"/>
                                  <m:ctrlPr>
                                    <a:rPr lang="de-DE" b="0" i="1" smtClean="0">
                                      <a:latin typeface="Cambria Math" panose="02040503050406030204" pitchFamily="18" charset="0"/>
                                    </a:rPr>
                                  </m:ctrlPr>
                                </m:accPr>
                                <m:e>
                                  <m:r>
                                    <a:rPr lang="de-DE" b="0" i="1" smtClean="0">
                                      <a:latin typeface="Cambria Math"/>
                                    </a:rPr>
                                    <m:t>𝑔</m:t>
                                  </m:r>
                                </m:e>
                              </m:acc>
                              <m:r>
                                <a:rPr lang="de-DE" b="0" i="1" smtClean="0">
                                  <a:latin typeface="Cambria Math"/>
                                </a:rPr>
                                <m:t>+</m:t>
                              </m:r>
                              <m:r>
                                <a:rPr lang="de-DE" b="0" i="1" smtClean="0">
                                  <a:latin typeface="Cambria Math"/>
                                </a:rPr>
                                <m:t>𝑔</m:t>
                              </m:r>
                              <m:acc>
                                <m:accPr>
                                  <m:chr m:val="̅"/>
                                  <m:ctrlPr>
                                    <a:rPr lang="de-DE" b="0" i="1" smtClean="0">
                                      <a:latin typeface="Cambria Math" panose="02040503050406030204" pitchFamily="18" charset="0"/>
                                    </a:rPr>
                                  </m:ctrlPr>
                                </m:accPr>
                                <m:e>
                                  <m:r>
                                    <a:rPr lang="de-DE" b="0" i="1" smtClean="0">
                                      <a:latin typeface="Cambria Math"/>
                                    </a:rPr>
                                    <m:t>𝑏</m:t>
                                  </m:r>
                                </m:e>
                              </m:acc>
                            </m:num>
                            <m:den>
                              <m:rad>
                                <m:radPr>
                                  <m:degHide m:val="on"/>
                                  <m:ctrlPr>
                                    <a:rPr lang="en-US" i="1" smtClean="0">
                                      <a:latin typeface="Cambria Math" panose="02040503050406030204" pitchFamily="18" charset="0"/>
                                    </a:rPr>
                                  </m:ctrlPr>
                                </m:radPr>
                                <m:deg/>
                                <m:e>
                                  <m:r>
                                    <a:rPr lang="de-DE" b="0" i="1" smtClean="0">
                                      <a:latin typeface="Cambria Math"/>
                                    </a:rPr>
                                    <m:t>2</m:t>
                                  </m:r>
                                </m:e>
                              </m:rad>
                            </m:den>
                          </m:f>
                        </m:e>
                      </m:d>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1620000" y="2700000"/>
                <a:ext cx="1683345" cy="424219"/>
              </a:xfrm>
              <a:prstGeom prst="rect">
                <a:avLst/>
              </a:prstGeom>
              <a:blipFill rotWithShape="1">
                <a:blip r:embed="rId5"/>
                <a:stretch>
                  <a:fillRect t="-91429" r="-13043" b="-1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1620000" y="3060000"/>
                <a:ext cx="162140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lin"/>
                              <m:ctrlPr>
                                <a:rPr lang="en-US" i="1" smtClean="0">
                                  <a:latin typeface="Cambria Math" panose="02040503050406030204" pitchFamily="18" charset="0"/>
                                </a:rPr>
                              </m:ctrlPr>
                            </m:fPr>
                            <m:num>
                              <m:r>
                                <a:rPr lang="de-DE" b="0" i="1" smtClean="0">
                                  <a:latin typeface="Cambria Math"/>
                                </a:rPr>
                                <m:t>𝑟</m:t>
                              </m:r>
                              <m:acc>
                                <m:accPr>
                                  <m:chr m:val="̅"/>
                                  <m:ctrlPr>
                                    <a:rPr lang="de-DE" b="0" i="1" smtClean="0">
                                      <a:latin typeface="Cambria Math" panose="02040503050406030204" pitchFamily="18" charset="0"/>
                                    </a:rPr>
                                  </m:ctrlPr>
                                </m:accPr>
                                <m:e>
                                  <m:r>
                                    <a:rPr lang="de-DE" b="0" i="1" smtClean="0">
                                      <a:latin typeface="Cambria Math"/>
                                    </a:rPr>
                                    <m:t>𝑟</m:t>
                                  </m:r>
                                </m:e>
                              </m:acc>
                              <m:r>
                                <a:rPr lang="de-DE" b="0" i="1" smtClean="0">
                                  <a:latin typeface="Cambria Math"/>
                                </a:rPr>
                                <m:t>−</m:t>
                              </m:r>
                              <m:r>
                                <a:rPr lang="de-DE" b="0" i="1" smtClean="0">
                                  <a:latin typeface="Cambria Math"/>
                                </a:rPr>
                                <m:t>𝑏</m:t>
                              </m:r>
                              <m:acc>
                                <m:accPr>
                                  <m:chr m:val="̅"/>
                                  <m:ctrlPr>
                                    <a:rPr lang="de-DE" b="0" i="1" smtClean="0">
                                      <a:latin typeface="Cambria Math" panose="02040503050406030204" pitchFamily="18" charset="0"/>
                                    </a:rPr>
                                  </m:ctrlPr>
                                </m:accPr>
                                <m:e>
                                  <m:r>
                                    <a:rPr lang="de-DE" b="0" i="1" smtClean="0">
                                      <a:latin typeface="Cambria Math"/>
                                    </a:rPr>
                                    <m:t>𝑏</m:t>
                                  </m:r>
                                </m:e>
                              </m:acc>
                            </m:num>
                            <m:den>
                              <m:rad>
                                <m:radPr>
                                  <m:degHide m:val="on"/>
                                  <m:ctrlPr>
                                    <a:rPr lang="en-US" i="1" smtClean="0">
                                      <a:latin typeface="Cambria Math" panose="02040503050406030204" pitchFamily="18" charset="0"/>
                                    </a:rPr>
                                  </m:ctrlPr>
                                </m:radPr>
                                <m:deg/>
                                <m:e>
                                  <m:r>
                                    <a:rPr lang="de-DE" b="0" i="1" smtClean="0">
                                      <a:latin typeface="Cambria Math"/>
                                    </a:rPr>
                                    <m:t>2</m:t>
                                  </m:r>
                                </m:e>
                              </m:rad>
                            </m:den>
                          </m:f>
                        </m:e>
                      </m:d>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1620000" y="3060000"/>
                <a:ext cx="1621405" cy="424219"/>
              </a:xfrm>
              <a:prstGeom prst="rect">
                <a:avLst/>
              </a:prstGeom>
              <a:blipFill rotWithShape="1">
                <a:blip r:embed="rId6"/>
                <a:stretch>
                  <a:fillRect t="-91429" r="-13534" b="-1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3780000" y="1979999"/>
                <a:ext cx="1875578"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de-DE" b="0" i="1" smtClean="0">
                              <a:latin typeface="Cambria Math"/>
                            </a:rPr>
                            <m:t>−</m:t>
                          </m:r>
                          <m:r>
                            <a:rPr lang="de-DE" b="0" i="1" smtClean="0">
                              <a:latin typeface="Cambria Math"/>
                            </a:rPr>
                            <m:t>𝑖</m:t>
                          </m:r>
                          <m:d>
                            <m:dPr>
                              <m:ctrlPr>
                                <a:rPr lang="de-DE" b="0" i="1" smtClean="0">
                                  <a:latin typeface="Cambria Math" panose="02040503050406030204" pitchFamily="18" charset="0"/>
                                </a:rPr>
                              </m:ctrlPr>
                            </m:dPr>
                            <m:e>
                              <m:r>
                                <a:rPr lang="de-DE" b="0" i="1" smtClean="0">
                                  <a:latin typeface="Cambria Math"/>
                                </a:rPr>
                                <m:t>𝑟</m:t>
                              </m:r>
                              <m:acc>
                                <m:accPr>
                                  <m:chr m:val="̅"/>
                                  <m:ctrlPr>
                                    <a:rPr lang="de-DE" b="0" i="1" smtClean="0">
                                      <a:latin typeface="Cambria Math" panose="02040503050406030204" pitchFamily="18" charset="0"/>
                                    </a:rPr>
                                  </m:ctrlPr>
                                </m:accPr>
                                <m:e>
                                  <m:r>
                                    <a:rPr lang="de-DE" b="0" i="1" smtClean="0">
                                      <a:latin typeface="Cambria Math"/>
                                    </a:rPr>
                                    <m:t>𝑏</m:t>
                                  </m:r>
                                </m:e>
                              </m:acc>
                              <m:r>
                                <a:rPr lang="de-DE" b="0" i="1" smtClean="0">
                                  <a:latin typeface="Cambria Math"/>
                                </a:rPr>
                                <m:t>−</m:t>
                              </m:r>
                              <m:r>
                                <a:rPr lang="de-DE" b="0" i="1" smtClean="0">
                                  <a:latin typeface="Cambria Math"/>
                                </a:rPr>
                                <m:t>𝑏</m:t>
                              </m:r>
                              <m:acc>
                                <m:accPr>
                                  <m:chr m:val="̅"/>
                                  <m:ctrlPr>
                                    <a:rPr lang="de-DE" b="0" i="1" smtClean="0">
                                      <a:latin typeface="Cambria Math" panose="02040503050406030204" pitchFamily="18" charset="0"/>
                                    </a:rPr>
                                  </m:ctrlPr>
                                </m:accPr>
                                <m:e>
                                  <m:r>
                                    <a:rPr lang="de-DE" b="0" i="1" smtClean="0">
                                      <a:latin typeface="Cambria Math"/>
                                    </a:rPr>
                                    <m:t>𝑟</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0" name="Textfeld 9"/>
              <p:cNvSpPr txBox="1">
                <a:spLocks noRot="1" noChangeAspect="1" noMove="1" noResize="1" noEditPoints="1" noAdjustHandles="1" noChangeArrowheads="1" noChangeShapeType="1" noTextEdit="1"/>
              </p:cNvSpPr>
              <p:nvPr/>
            </p:nvSpPr>
            <p:spPr>
              <a:xfrm>
                <a:off x="3780000" y="1979999"/>
                <a:ext cx="1875578" cy="424219"/>
              </a:xfrm>
              <a:prstGeom prst="rect">
                <a:avLst/>
              </a:prstGeom>
              <a:blipFill rotWithShape="1">
                <a:blip r:embed="rId7"/>
                <a:stretch>
                  <a:fillRect t="-92754" r="-17208"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3780000" y="2340000"/>
                <a:ext cx="1889684"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de-DE" b="0" i="1" smtClean="0">
                              <a:latin typeface="Cambria Math"/>
                            </a:rPr>
                            <m:t>−</m:t>
                          </m:r>
                          <m:r>
                            <a:rPr lang="de-DE" b="0" i="1" smtClean="0">
                              <a:latin typeface="Cambria Math"/>
                            </a:rPr>
                            <m:t>𝑖</m:t>
                          </m:r>
                          <m:d>
                            <m:dPr>
                              <m:ctrlPr>
                                <a:rPr lang="de-DE" b="0" i="1" smtClean="0">
                                  <a:latin typeface="Cambria Math" panose="02040503050406030204" pitchFamily="18" charset="0"/>
                                </a:rPr>
                              </m:ctrlPr>
                            </m:dPr>
                            <m:e>
                              <m:r>
                                <a:rPr lang="de-DE" b="0" i="1" smtClean="0">
                                  <a:latin typeface="Cambria Math"/>
                                </a:rPr>
                                <m:t>𝑟</m:t>
                              </m:r>
                              <m:acc>
                                <m:accPr>
                                  <m:chr m:val="̅"/>
                                  <m:ctrlPr>
                                    <a:rPr lang="de-DE" b="0" i="1" smtClean="0">
                                      <a:latin typeface="Cambria Math" panose="02040503050406030204" pitchFamily="18" charset="0"/>
                                    </a:rPr>
                                  </m:ctrlPr>
                                </m:accPr>
                                <m:e>
                                  <m:r>
                                    <a:rPr lang="de-DE" b="0" i="1" smtClean="0">
                                      <a:latin typeface="Cambria Math"/>
                                    </a:rPr>
                                    <m:t>𝑔</m:t>
                                  </m:r>
                                </m:e>
                              </m:acc>
                              <m:r>
                                <a:rPr lang="de-DE" b="0" i="1" smtClean="0">
                                  <a:latin typeface="Cambria Math"/>
                                </a:rPr>
                                <m:t>−</m:t>
                              </m:r>
                              <m:r>
                                <a:rPr lang="de-DE" b="0" i="1" smtClean="0">
                                  <a:latin typeface="Cambria Math"/>
                                </a:rPr>
                                <m:t>𝑔</m:t>
                              </m:r>
                              <m:acc>
                                <m:accPr>
                                  <m:chr m:val="̅"/>
                                  <m:ctrlPr>
                                    <a:rPr lang="de-DE" b="0" i="1" smtClean="0">
                                      <a:latin typeface="Cambria Math" panose="02040503050406030204" pitchFamily="18" charset="0"/>
                                    </a:rPr>
                                  </m:ctrlPr>
                                </m:accPr>
                                <m:e>
                                  <m:r>
                                    <a:rPr lang="de-DE" b="0" i="1" smtClean="0">
                                      <a:latin typeface="Cambria Math"/>
                                    </a:rPr>
                                    <m:t>𝑟</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3780000" y="2340000"/>
                <a:ext cx="1889684" cy="401970"/>
              </a:xfrm>
              <a:prstGeom prst="rect">
                <a:avLst/>
              </a:prstGeom>
              <a:blipFill rotWithShape="1">
                <a:blip r:embed="rId8"/>
                <a:stretch>
                  <a:fillRect t="-96970" r="-17097"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3780000" y="2700000"/>
                <a:ext cx="1937517"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de-DE" b="0" i="1" smtClean="0">
                              <a:latin typeface="Cambria Math"/>
                            </a:rPr>
                            <m:t>−</m:t>
                          </m:r>
                          <m:r>
                            <a:rPr lang="de-DE" b="0" i="1" smtClean="0">
                              <a:latin typeface="Cambria Math"/>
                            </a:rPr>
                            <m:t>𝑖</m:t>
                          </m:r>
                          <m:d>
                            <m:dPr>
                              <m:ctrlPr>
                                <a:rPr lang="de-DE" b="0" i="1" smtClean="0">
                                  <a:latin typeface="Cambria Math" panose="02040503050406030204" pitchFamily="18" charset="0"/>
                                </a:rPr>
                              </m:ctrlPr>
                            </m:dPr>
                            <m:e>
                              <m:r>
                                <a:rPr lang="de-DE" b="0" i="1" smtClean="0">
                                  <a:latin typeface="Cambria Math"/>
                                </a:rPr>
                                <m:t>𝑏</m:t>
                              </m:r>
                              <m:acc>
                                <m:accPr>
                                  <m:chr m:val="̅"/>
                                  <m:ctrlPr>
                                    <a:rPr lang="de-DE" b="0" i="1" smtClean="0">
                                      <a:latin typeface="Cambria Math" panose="02040503050406030204" pitchFamily="18" charset="0"/>
                                    </a:rPr>
                                  </m:ctrlPr>
                                </m:accPr>
                                <m:e>
                                  <m:r>
                                    <a:rPr lang="de-DE" b="0" i="1" smtClean="0">
                                      <a:latin typeface="Cambria Math"/>
                                    </a:rPr>
                                    <m:t>𝑔</m:t>
                                  </m:r>
                                </m:e>
                              </m:acc>
                              <m:r>
                                <a:rPr lang="de-DE" b="0" i="1" smtClean="0">
                                  <a:latin typeface="Cambria Math"/>
                                </a:rPr>
                                <m:t>−</m:t>
                              </m:r>
                              <m:r>
                                <a:rPr lang="de-DE" b="0" i="1" smtClean="0">
                                  <a:latin typeface="Cambria Math"/>
                                </a:rPr>
                                <m:t>𝑔</m:t>
                              </m:r>
                              <m:acc>
                                <m:accPr>
                                  <m:chr m:val="̅"/>
                                  <m:ctrlPr>
                                    <a:rPr lang="de-DE" b="0" i="1" smtClean="0">
                                      <a:latin typeface="Cambria Math" panose="02040503050406030204" pitchFamily="18" charset="0"/>
                                    </a:rPr>
                                  </m:ctrlPr>
                                </m:accPr>
                                <m:e>
                                  <m:r>
                                    <a:rPr lang="de-DE" b="0" i="1" smtClean="0">
                                      <a:latin typeface="Cambria Math"/>
                                    </a:rPr>
                                    <m:t>𝑏</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3780000" y="2700000"/>
                <a:ext cx="1937517" cy="424219"/>
              </a:xfrm>
              <a:prstGeom prst="rect">
                <a:avLst/>
              </a:prstGeom>
              <a:blipFill rotWithShape="1">
                <a:blip r:embed="rId9"/>
                <a:stretch>
                  <a:fillRect t="-91429" r="-16667" b="-1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3780000" y="3060000"/>
                <a:ext cx="2381999"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latin typeface="Cambria Math"/>
                                </a:rPr>
                                <m:t>𝑟</m:t>
                              </m:r>
                              <m:acc>
                                <m:accPr>
                                  <m:chr m:val="̅"/>
                                  <m:ctrlPr>
                                    <a:rPr lang="de-DE" b="0" i="1" smtClean="0">
                                      <a:latin typeface="Cambria Math" panose="02040503050406030204" pitchFamily="18" charset="0"/>
                                    </a:rPr>
                                  </m:ctrlPr>
                                </m:accPr>
                                <m:e>
                                  <m:r>
                                    <a:rPr lang="de-DE" b="0" i="1" smtClean="0">
                                      <a:latin typeface="Cambria Math"/>
                                    </a:rPr>
                                    <m:t>𝑟</m:t>
                                  </m:r>
                                </m:e>
                              </m:acc>
                              <m:r>
                                <a:rPr lang="de-DE" b="0" i="1" smtClean="0">
                                  <a:latin typeface="Cambria Math"/>
                                </a:rPr>
                                <m:t>+</m:t>
                              </m:r>
                              <m:r>
                                <a:rPr lang="de-DE" b="0" i="1" smtClean="0">
                                  <a:latin typeface="Cambria Math"/>
                                </a:rPr>
                                <m:t>𝑏</m:t>
                              </m:r>
                              <m:acc>
                                <m:accPr>
                                  <m:chr m:val="̅"/>
                                  <m:ctrlPr>
                                    <a:rPr lang="de-DE" b="0" i="1" smtClean="0">
                                      <a:latin typeface="Cambria Math" panose="02040503050406030204" pitchFamily="18" charset="0"/>
                                    </a:rPr>
                                  </m:ctrlPr>
                                </m:accPr>
                                <m:e>
                                  <m:r>
                                    <a:rPr lang="de-DE" b="0" i="1" smtClean="0">
                                      <a:latin typeface="Cambria Math"/>
                                    </a:rPr>
                                    <m:t>𝑏</m:t>
                                  </m:r>
                                </m:e>
                              </m:acc>
                              <m:r>
                                <a:rPr lang="de-DE" b="0" i="1" smtClean="0">
                                  <a:latin typeface="Cambria Math"/>
                                </a:rPr>
                                <m:t>−2</m:t>
                              </m:r>
                              <m:r>
                                <a:rPr lang="de-DE" b="0" i="1" smtClean="0">
                                  <a:latin typeface="Cambria Math"/>
                                </a:rPr>
                                <m:t>𝑔</m:t>
                              </m:r>
                              <m:acc>
                                <m:accPr>
                                  <m:chr m:val="̅"/>
                                  <m:ctrlPr>
                                    <a:rPr lang="de-DE" b="0" i="1" smtClean="0">
                                      <a:latin typeface="Cambria Math" panose="02040503050406030204" pitchFamily="18" charset="0"/>
                                    </a:rPr>
                                  </m:ctrlPr>
                                </m:accPr>
                                <m:e>
                                  <m:r>
                                    <a:rPr lang="de-DE" b="0" i="1" smtClean="0">
                                      <a:latin typeface="Cambria Math"/>
                                    </a:rPr>
                                    <m:t>𝑔</m:t>
                                  </m:r>
                                </m:e>
                              </m:acc>
                            </m:e>
                          </m:d>
                        </m:num>
                        <m:den>
                          <m:rad>
                            <m:radPr>
                              <m:degHide m:val="on"/>
                              <m:ctrlPr>
                                <a:rPr lang="en-US" i="1" smtClean="0">
                                  <a:latin typeface="Cambria Math" panose="02040503050406030204" pitchFamily="18" charset="0"/>
                                </a:rPr>
                              </m:ctrlPr>
                            </m:radPr>
                            <m:deg/>
                            <m:e>
                              <m:r>
                                <a:rPr lang="de-DE" b="0" i="1" smtClean="0">
                                  <a:latin typeface="Cambria Math"/>
                                </a:rPr>
                                <m:t>6</m:t>
                              </m:r>
                            </m:e>
                          </m:rad>
                        </m:den>
                      </m:f>
                    </m:oMath>
                  </m:oMathPara>
                </a14:m>
                <a:endParaRPr lang="en-US" dirty="0"/>
              </a:p>
            </p:txBody>
          </p:sp>
        </mc:Choice>
        <mc:Fallback xmlns="">
          <p:sp>
            <p:nvSpPr>
              <p:cNvPr id="13" name="Textfeld 12"/>
              <p:cNvSpPr txBox="1">
                <a:spLocks noRot="1" noChangeAspect="1" noMove="1" noResize="1" noEditPoints="1" noAdjustHandles="1" noChangeArrowheads="1" noChangeShapeType="1" noTextEdit="1"/>
              </p:cNvSpPr>
              <p:nvPr/>
            </p:nvSpPr>
            <p:spPr>
              <a:xfrm>
                <a:off x="3780000" y="3060000"/>
                <a:ext cx="2381999" cy="424219"/>
              </a:xfrm>
              <a:prstGeom prst="rect">
                <a:avLst/>
              </a:prstGeom>
              <a:blipFill rotWithShape="1">
                <a:blip r:embed="rId10"/>
                <a:stretch>
                  <a:fillRect t="-91429" r="-12276" b="-150000"/>
                </a:stretch>
              </a:blipFill>
            </p:spPr>
            <p:txBody>
              <a:bodyPr/>
              <a:lstStyle/>
              <a:p>
                <a:r>
                  <a:rPr lang="en-US">
                    <a:noFill/>
                  </a:rPr>
                  <a:t> </a:t>
                </a:r>
              </a:p>
            </p:txBody>
          </p:sp>
        </mc:Fallback>
      </mc:AlternateContent>
      <p:pic>
        <p:nvPicPr>
          <p:cNvPr id="1026" name="Picture 2" descr="https://upload.wikimedia.org/wikipedia/commons/thumb/d/d0/Neutron_QCD_Animation.gif/120px-Neutron_QCD_Animation.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616000" y="3636000"/>
            <a:ext cx="1143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e/ed/QCD_Intermediate_1.png/120px-QCD_Intermediate_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0000" y="3636000"/>
            <a:ext cx="914528" cy="8840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f/f0/QCD_Intermediate_2.png/120px-QCD_Intermediate_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6000" y="3636000"/>
            <a:ext cx="914770" cy="8842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7/72/QCD_Intermediate_3.png/120px-QCD_Intermediate_3.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6000" y="3636000"/>
            <a:ext cx="914528" cy="8840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828000" y="4680000"/>
            <a:ext cx="1439744" cy="553998"/>
          </a:xfrm>
          <a:prstGeom prst="rect">
            <a:avLst/>
          </a:prstGeom>
          <a:noFill/>
        </p:spPr>
        <p:txBody>
          <a:bodyPr wrap="square" rtlCol="0">
            <a:spAutoFit/>
          </a:bodyPr>
          <a:lstStyle/>
          <a:p>
            <a:r>
              <a:rPr lang="en-US" sz="1000" dirty="0"/>
              <a:t>A hadron with 3 quarks (red, green, blue) before a color change</a:t>
            </a:r>
          </a:p>
        </p:txBody>
      </p:sp>
      <p:sp>
        <p:nvSpPr>
          <p:cNvPr id="19" name="Textfeld 18"/>
          <p:cNvSpPr txBox="1"/>
          <p:nvPr/>
        </p:nvSpPr>
        <p:spPr>
          <a:xfrm>
            <a:off x="2340000" y="4680000"/>
            <a:ext cx="1439744" cy="400110"/>
          </a:xfrm>
          <a:prstGeom prst="rect">
            <a:avLst/>
          </a:prstGeom>
          <a:noFill/>
        </p:spPr>
        <p:txBody>
          <a:bodyPr wrap="square" rtlCol="0">
            <a:spAutoFit/>
          </a:bodyPr>
          <a:lstStyle/>
          <a:p>
            <a:r>
              <a:rPr lang="en-US" sz="1000" dirty="0"/>
              <a:t>Blue quark emits a blue-</a:t>
            </a:r>
            <a:r>
              <a:rPr lang="en-US" sz="1000" dirty="0" err="1"/>
              <a:t>antigreen</a:t>
            </a:r>
            <a:r>
              <a:rPr lang="en-US" sz="1000" dirty="0"/>
              <a:t> gluon</a:t>
            </a:r>
          </a:p>
        </p:txBody>
      </p:sp>
      <p:sp>
        <p:nvSpPr>
          <p:cNvPr id="20" name="Textfeld 19"/>
          <p:cNvSpPr txBox="1"/>
          <p:nvPr/>
        </p:nvSpPr>
        <p:spPr>
          <a:xfrm>
            <a:off x="3816000" y="4680000"/>
            <a:ext cx="1584000" cy="707886"/>
          </a:xfrm>
          <a:prstGeom prst="rect">
            <a:avLst/>
          </a:prstGeom>
          <a:noFill/>
        </p:spPr>
        <p:txBody>
          <a:bodyPr wrap="square" rtlCol="0">
            <a:spAutoFit/>
          </a:bodyPr>
          <a:lstStyle/>
          <a:p>
            <a:r>
              <a:rPr lang="en-US" sz="1000" dirty="0"/>
              <a:t>Green quark has absorbed the blue-</a:t>
            </a:r>
            <a:r>
              <a:rPr lang="en-US" sz="1000" dirty="0" err="1"/>
              <a:t>antigreen</a:t>
            </a:r>
            <a:r>
              <a:rPr lang="en-US" sz="1000" dirty="0"/>
              <a:t> gluon and is now blue; color remains conserved</a:t>
            </a:r>
          </a:p>
        </p:txBody>
      </p:sp>
      <p:sp>
        <p:nvSpPr>
          <p:cNvPr id="21" name="Textfeld 20"/>
          <p:cNvSpPr txBox="1"/>
          <p:nvPr/>
        </p:nvSpPr>
        <p:spPr>
          <a:xfrm>
            <a:off x="5472000" y="4680000"/>
            <a:ext cx="1628549" cy="246221"/>
          </a:xfrm>
          <a:prstGeom prst="rect">
            <a:avLst/>
          </a:prstGeom>
          <a:noFill/>
        </p:spPr>
        <p:txBody>
          <a:bodyPr wrap="square" rtlCol="0">
            <a:spAutoFit/>
          </a:bodyPr>
          <a:lstStyle/>
          <a:p>
            <a:r>
              <a:rPr lang="en-US" sz="1000" dirty="0"/>
              <a:t>Interaction inside a neutron</a:t>
            </a:r>
          </a:p>
        </p:txBody>
      </p:sp>
    </p:spTree>
    <p:extLst>
      <p:ext uri="{BB962C8B-B14F-4D97-AF65-F5344CB8AC3E}">
        <p14:creationId xmlns:p14="http://schemas.microsoft.com/office/powerpoint/2010/main" val="2201822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SU(4) Flavor</a:t>
            </a:r>
          </a:p>
        </p:txBody>
      </p:sp>
      <p:sp>
        <p:nvSpPr>
          <p:cNvPr id="3" name="Textfeld 2"/>
          <p:cNvSpPr txBox="1"/>
          <p:nvPr/>
        </p:nvSpPr>
        <p:spPr>
          <a:xfrm>
            <a:off x="720000" y="900000"/>
            <a:ext cx="1702710" cy="369332"/>
          </a:xfrm>
          <a:prstGeom prst="rect">
            <a:avLst/>
          </a:prstGeom>
          <a:noFill/>
        </p:spPr>
        <p:txBody>
          <a:bodyPr wrap="none" rtlCol="0">
            <a:spAutoFit/>
          </a:bodyPr>
          <a:lstStyle/>
          <a:p>
            <a:r>
              <a:rPr lang="en-US" dirty="0">
                <a:solidFill>
                  <a:srgbClr val="0000CC"/>
                </a:solidFill>
              </a:rPr>
              <a:t>4</a:t>
            </a:r>
            <a:r>
              <a:rPr lang="en-US" baseline="30000" dirty="0">
                <a:solidFill>
                  <a:srgbClr val="0000CC"/>
                </a:solidFill>
              </a:rPr>
              <a:t>th</a:t>
            </a:r>
            <a:r>
              <a:rPr lang="en-US" dirty="0">
                <a:solidFill>
                  <a:srgbClr val="0000CC"/>
                </a:solidFill>
              </a:rPr>
              <a:t> charm quark:</a:t>
            </a:r>
          </a:p>
        </p:txBody>
      </p:sp>
      <p:grpSp>
        <p:nvGrpSpPr>
          <p:cNvPr id="8" name="Gruppieren 7"/>
          <p:cNvGrpSpPr/>
          <p:nvPr/>
        </p:nvGrpSpPr>
        <p:grpSpPr>
          <a:xfrm>
            <a:off x="2339999" y="720005"/>
            <a:ext cx="4152908" cy="5687995"/>
            <a:chOff x="2339999" y="720005"/>
            <a:chExt cx="4152908" cy="568799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007" y="720005"/>
              <a:ext cx="4152900" cy="568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2339999" y="6336000"/>
              <a:ext cx="2016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4644000" y="6336000"/>
              <a:ext cx="1440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2520000" y="1440000"/>
              <a:ext cx="635110" cy="369332"/>
            </a:xfrm>
            <a:prstGeom prst="rect">
              <a:avLst/>
            </a:prstGeom>
            <a:noFill/>
          </p:spPr>
          <p:txBody>
            <a:bodyPr wrap="none" rtlCol="0">
              <a:spAutoFit/>
            </a:bodyPr>
            <a:lstStyle/>
            <a:p>
              <a:r>
                <a:rPr lang="en-US" dirty="0">
                  <a:solidFill>
                    <a:srgbClr val="0000CC"/>
                  </a:solidFill>
                </a:rPr>
                <a:t>J = 0</a:t>
              </a:r>
            </a:p>
          </p:txBody>
        </p:sp>
        <p:sp>
          <p:nvSpPr>
            <p:cNvPr id="10" name="Textfeld 9"/>
            <p:cNvSpPr txBox="1"/>
            <p:nvPr/>
          </p:nvSpPr>
          <p:spPr>
            <a:xfrm>
              <a:off x="2520000" y="4140000"/>
              <a:ext cx="635110" cy="369332"/>
            </a:xfrm>
            <a:prstGeom prst="rect">
              <a:avLst/>
            </a:prstGeom>
            <a:noFill/>
          </p:spPr>
          <p:txBody>
            <a:bodyPr wrap="none" rtlCol="0">
              <a:spAutoFit/>
            </a:bodyPr>
            <a:lstStyle/>
            <a:p>
              <a:r>
                <a:rPr lang="en-US" dirty="0">
                  <a:solidFill>
                    <a:srgbClr val="0000CC"/>
                  </a:solidFill>
                </a:rPr>
                <a:t>J = 1</a:t>
              </a:r>
            </a:p>
          </p:txBody>
        </p:sp>
      </p:grpSp>
    </p:spTree>
    <p:extLst>
      <p:ext uri="{BB962C8B-B14F-4D97-AF65-F5344CB8AC3E}">
        <p14:creationId xmlns:p14="http://schemas.microsoft.com/office/powerpoint/2010/main" val="368494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Gluons and Quarks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1548000"/>
            <a:ext cx="26860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0000" y="720000"/>
            <a:ext cx="8064448" cy="923330"/>
          </a:xfrm>
          <a:prstGeom prst="rect">
            <a:avLst/>
          </a:prstGeom>
          <a:noFill/>
        </p:spPr>
        <p:txBody>
          <a:bodyPr wrap="square" rtlCol="0">
            <a:spAutoFit/>
          </a:bodyPr>
          <a:lstStyle/>
          <a:p>
            <a:r>
              <a:rPr lang="en-US" dirty="0"/>
              <a:t>The quarks in a given hadron madly </a:t>
            </a:r>
            <a:r>
              <a:rPr lang="en-US" b="1" i="1" dirty="0"/>
              <a:t>exchange gluons</a:t>
            </a:r>
            <a:r>
              <a:rPr lang="en-US" dirty="0"/>
              <a:t>. For this reason, physicists talk about the </a:t>
            </a:r>
            <a:r>
              <a:rPr lang="en-US" b="1" i="1" dirty="0"/>
              <a:t>color-force field </a:t>
            </a:r>
            <a:r>
              <a:rPr lang="en-US" dirty="0"/>
              <a:t>which consists of the gluons holding the bunch of quarks together.</a:t>
            </a:r>
          </a:p>
        </p:txBody>
      </p:sp>
      <p:sp>
        <p:nvSpPr>
          <p:cNvPr id="5" name="Textfeld 4"/>
          <p:cNvSpPr txBox="1"/>
          <p:nvPr/>
        </p:nvSpPr>
        <p:spPr>
          <a:xfrm>
            <a:off x="540000" y="3240000"/>
            <a:ext cx="8545929" cy="369332"/>
          </a:xfrm>
          <a:prstGeom prst="rect">
            <a:avLst/>
          </a:prstGeom>
          <a:noFill/>
        </p:spPr>
        <p:txBody>
          <a:bodyPr wrap="none" rtlCol="0">
            <a:spAutoFit/>
          </a:bodyPr>
          <a:lstStyle/>
          <a:p>
            <a:r>
              <a:rPr lang="en-US" dirty="0">
                <a:solidFill>
                  <a:srgbClr val="0000CC"/>
                </a:solidFill>
              </a:rPr>
              <a:t>Quarks cannot exist individually because the color force increases as they are pulled apart.</a:t>
            </a:r>
          </a:p>
        </p:txBody>
      </p:sp>
      <p:sp>
        <p:nvSpPr>
          <p:cNvPr id="4" name="Textfeld 3"/>
          <p:cNvSpPr txBox="1"/>
          <p:nvPr/>
        </p:nvSpPr>
        <p:spPr>
          <a:xfrm>
            <a:off x="540000" y="3960000"/>
            <a:ext cx="4752080" cy="1200329"/>
          </a:xfrm>
          <a:prstGeom prst="rect">
            <a:avLst/>
          </a:prstGeom>
          <a:noFill/>
        </p:spPr>
        <p:txBody>
          <a:bodyPr wrap="square" rtlCol="0">
            <a:spAutoFit/>
          </a:bodyPr>
          <a:lstStyle/>
          <a:p>
            <a:r>
              <a:rPr lang="en-US" dirty="0">
                <a:solidFill>
                  <a:srgbClr val="FF0000"/>
                </a:solidFill>
              </a:rPr>
              <a:t>What holds the nucleus together? </a:t>
            </a:r>
          </a:p>
          <a:p>
            <a:r>
              <a:rPr lang="en-US" dirty="0"/>
              <a:t>Since positive protons repel each other with electromagnetic force, and protons and neutrons are color-neutral.</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073" y="3888000"/>
            <a:ext cx="30003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40001" y="5076000"/>
            <a:ext cx="8064448" cy="646331"/>
          </a:xfrm>
          <a:prstGeom prst="rect">
            <a:avLst/>
          </a:prstGeom>
          <a:noFill/>
        </p:spPr>
        <p:txBody>
          <a:bodyPr wrap="square" rtlCol="0">
            <a:spAutoFit/>
          </a:bodyPr>
          <a:lstStyle/>
          <a:p>
            <a:r>
              <a:rPr lang="en-US" dirty="0"/>
              <a:t>The strong force between the quarks in one proton and the quarks in another proton is strong enough to overwhelm the repulsive electromagnetic force.</a:t>
            </a:r>
          </a:p>
        </p:txBody>
      </p:sp>
    </p:spTree>
    <p:extLst>
      <p:ext uri="{BB962C8B-B14F-4D97-AF65-F5344CB8AC3E}">
        <p14:creationId xmlns:p14="http://schemas.microsoft.com/office/powerpoint/2010/main" val="172845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Particle Data Group Meson Listing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000" y="561600"/>
            <a:ext cx="4638675"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06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Quarks</a:t>
            </a:r>
          </a:p>
        </p:txBody>
      </p:sp>
      <p:sp>
        <p:nvSpPr>
          <p:cNvPr id="7" name="Textfeld 6"/>
          <p:cNvSpPr txBox="1"/>
          <p:nvPr/>
        </p:nvSpPr>
        <p:spPr>
          <a:xfrm>
            <a:off x="540000" y="720000"/>
            <a:ext cx="8064448" cy="4308872"/>
          </a:xfrm>
          <a:prstGeom prst="rect">
            <a:avLst/>
          </a:prstGeom>
          <a:noFill/>
        </p:spPr>
        <p:txBody>
          <a:bodyPr wrap="square" rtlCol="0">
            <a:spAutoFit/>
          </a:bodyPr>
          <a:lstStyle/>
          <a:p>
            <a:r>
              <a:rPr lang="en-US" dirty="0"/>
              <a:t>To escape the “particle zoo”, the next logical step was to investigate whether these patterns could be explained by postulating that all Baryons and Mesons are made of other particles. </a:t>
            </a:r>
            <a:r>
              <a:rPr lang="en-US" dirty="0">
                <a:solidFill>
                  <a:srgbClr val="FF0000"/>
                </a:solidFill>
              </a:rPr>
              <a:t>These particles were named </a:t>
            </a:r>
            <a:r>
              <a:rPr lang="en-US" b="1" i="1" dirty="0">
                <a:solidFill>
                  <a:srgbClr val="FF0000"/>
                </a:solidFill>
              </a:rPr>
              <a:t>Quarks</a:t>
            </a:r>
            <a:r>
              <a:rPr lang="en-US" dirty="0"/>
              <a:t>.</a:t>
            </a:r>
          </a:p>
          <a:p>
            <a:endParaRPr lang="en-US" sz="800" dirty="0"/>
          </a:p>
          <a:p>
            <a:pPr marL="285750" indent="-285750">
              <a:buFont typeface="Wingdings" panose="05000000000000000000" pitchFamily="2" charset="2"/>
              <a:buChar char="v"/>
            </a:pPr>
            <a:r>
              <a:rPr lang="en-US" dirty="0">
                <a:solidFill>
                  <a:srgbClr val="0000CC"/>
                </a:solidFill>
              </a:rPr>
              <a:t> </a:t>
            </a:r>
            <a:r>
              <a:rPr lang="en-US" dirty="0"/>
              <a:t>As far as we know, </a:t>
            </a:r>
            <a:r>
              <a:rPr lang="en-US" u="sng" dirty="0"/>
              <a:t>quarks are like points in geometry</a:t>
            </a:r>
            <a:r>
              <a:rPr lang="en-US" dirty="0"/>
              <a:t>.</a:t>
            </a:r>
          </a:p>
          <a:p>
            <a:endParaRPr lang="en-US" sz="800" dirty="0"/>
          </a:p>
          <a:p>
            <a:pPr marL="285750" indent="-285750">
              <a:buFont typeface="Wingdings" panose="05000000000000000000" pitchFamily="2" charset="2"/>
              <a:buChar char="v"/>
            </a:pPr>
            <a:r>
              <a:rPr lang="en-US" dirty="0">
                <a:solidFill>
                  <a:srgbClr val="0000CC"/>
                </a:solidFill>
              </a:rPr>
              <a:t> </a:t>
            </a:r>
            <a:r>
              <a:rPr lang="en-US" dirty="0"/>
              <a:t>Quarks possess </a:t>
            </a:r>
            <a:r>
              <a:rPr lang="en-US" u="sng" dirty="0"/>
              <a:t>fractional electric charges</a:t>
            </a:r>
            <a:r>
              <a:rPr lang="en-US" dirty="0"/>
              <a:t> (-1/3, 2/3).</a:t>
            </a:r>
            <a:endParaRPr lang="en-US" u="sng" dirty="0"/>
          </a:p>
          <a:p>
            <a:endParaRPr lang="en-US" sz="800" dirty="0"/>
          </a:p>
          <a:p>
            <a:pPr marL="285750" indent="-285750">
              <a:buFont typeface="Wingdings" panose="05000000000000000000" pitchFamily="2" charset="2"/>
              <a:buChar char="v"/>
            </a:pPr>
            <a:r>
              <a:rPr lang="en-US" dirty="0">
                <a:solidFill>
                  <a:srgbClr val="0000CC"/>
                </a:solidFill>
              </a:rPr>
              <a:t> </a:t>
            </a:r>
            <a:r>
              <a:rPr lang="en-US" dirty="0"/>
              <a:t>Quarks are </a:t>
            </a:r>
            <a:r>
              <a:rPr lang="en-US" u="sng" dirty="0"/>
              <a:t>spin ½ fermions</a:t>
            </a:r>
            <a:r>
              <a:rPr lang="en-US" dirty="0"/>
              <a:t>, subject to all kind of interactions.</a:t>
            </a:r>
          </a:p>
          <a:p>
            <a:endParaRPr lang="en-US" sz="800" dirty="0"/>
          </a:p>
          <a:p>
            <a:pPr marL="285750" indent="-285750">
              <a:buFont typeface="Wingdings" panose="05000000000000000000" pitchFamily="2" charset="2"/>
              <a:buChar char="v"/>
            </a:pPr>
            <a:r>
              <a:rPr lang="en-US" dirty="0">
                <a:solidFill>
                  <a:srgbClr val="0000CC"/>
                </a:solidFill>
              </a:rPr>
              <a:t> </a:t>
            </a:r>
            <a:r>
              <a:rPr lang="en-US" dirty="0"/>
              <a:t>Quarks and their bound states are the only particles which </a:t>
            </a:r>
            <a:r>
              <a:rPr lang="en-US" u="sng" dirty="0"/>
              <a:t>interact strongly</a:t>
            </a:r>
            <a:r>
              <a:rPr lang="en-US" dirty="0"/>
              <a:t>.</a:t>
            </a:r>
            <a:endParaRPr lang="en-US" u="sng" dirty="0"/>
          </a:p>
          <a:p>
            <a:endParaRPr lang="en-US" sz="800" dirty="0">
              <a:solidFill>
                <a:srgbClr val="0000CC"/>
              </a:solidFill>
            </a:endParaRPr>
          </a:p>
          <a:p>
            <a:pPr marL="285750" indent="-285750">
              <a:buFont typeface="Wingdings" panose="05000000000000000000" pitchFamily="2" charset="2"/>
              <a:buChar char="v"/>
            </a:pPr>
            <a:r>
              <a:rPr lang="en-US" dirty="0">
                <a:solidFill>
                  <a:srgbClr val="0000CC"/>
                </a:solidFill>
              </a:rPr>
              <a:t> </a:t>
            </a:r>
            <a:r>
              <a:rPr lang="en-US" dirty="0"/>
              <a:t>After extensively testing this theory, scientists now suspect that quarks and electrons </a:t>
            </a:r>
            <a:r>
              <a:rPr lang="en-US" u="sng" dirty="0"/>
              <a:t>are fundamental</a:t>
            </a:r>
            <a:r>
              <a:rPr lang="en-US" dirty="0"/>
              <a:t>.</a:t>
            </a:r>
          </a:p>
          <a:p>
            <a:endParaRPr lang="en-US" sz="800" dirty="0">
              <a:solidFill>
                <a:srgbClr val="0000CC"/>
              </a:solidFill>
            </a:endParaRPr>
          </a:p>
          <a:p>
            <a:r>
              <a:rPr lang="en-US" dirty="0"/>
              <a:t>An elementary particle or fundamental particle is a particle not known to have substructure. If an elementary particle truly has no substructure, then it is one of the basic particles of the universe from which all larger particles are made.</a:t>
            </a:r>
          </a:p>
        </p:txBody>
      </p:sp>
    </p:spTree>
    <p:extLst>
      <p:ext uri="{BB962C8B-B14F-4D97-AF65-F5344CB8AC3E}">
        <p14:creationId xmlns:p14="http://schemas.microsoft.com/office/powerpoint/2010/main" val="339047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Quarks</a:t>
            </a:r>
          </a:p>
        </p:txBody>
      </p:sp>
      <p:sp>
        <p:nvSpPr>
          <p:cNvPr id="6" name="Textfeld 5"/>
          <p:cNvSpPr txBox="1"/>
          <p:nvPr/>
        </p:nvSpPr>
        <p:spPr>
          <a:xfrm>
            <a:off x="540000" y="720000"/>
            <a:ext cx="7848424" cy="2154436"/>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CC"/>
                </a:solidFill>
              </a:rPr>
              <a:t> </a:t>
            </a:r>
            <a:r>
              <a:rPr lang="en-US" dirty="0"/>
              <a:t>The quark model: </a:t>
            </a:r>
            <a:r>
              <a:rPr lang="en-US" b="1" i="1" dirty="0">
                <a:solidFill>
                  <a:srgbClr val="0000CC"/>
                </a:solidFill>
              </a:rPr>
              <a:t>baryons</a:t>
            </a:r>
            <a:r>
              <a:rPr lang="en-US" dirty="0"/>
              <a:t> and </a:t>
            </a:r>
            <a:r>
              <a:rPr lang="en-US" b="1" i="1" dirty="0">
                <a:solidFill>
                  <a:srgbClr val="0000CC"/>
                </a:solidFill>
              </a:rPr>
              <a:t>antibaryons</a:t>
            </a:r>
            <a:r>
              <a:rPr lang="en-US" dirty="0"/>
              <a:t> are bound states of three quarks, and </a:t>
            </a:r>
            <a:r>
              <a:rPr lang="en-US" b="1" i="1" dirty="0">
                <a:solidFill>
                  <a:srgbClr val="0000CC"/>
                </a:solidFill>
              </a:rPr>
              <a:t>mesons</a:t>
            </a:r>
            <a:r>
              <a:rPr lang="en-US" dirty="0"/>
              <a:t> are bound states of a quark and antiquark.</a:t>
            </a:r>
          </a:p>
          <a:p>
            <a:endParaRPr lang="en-US" sz="800" dirty="0">
              <a:solidFill>
                <a:srgbClr val="0000CC"/>
              </a:solidFill>
            </a:endParaRPr>
          </a:p>
          <a:p>
            <a:r>
              <a:rPr lang="en-US" dirty="0"/>
              <a:t>Analogously to leptons, quarks occur in three generations:</a:t>
            </a:r>
          </a:p>
          <a:p>
            <a:endParaRPr lang="en-US" dirty="0"/>
          </a:p>
          <a:p>
            <a:endParaRPr lang="en-US" dirty="0"/>
          </a:p>
          <a:p>
            <a:endParaRPr lang="en-US" dirty="0"/>
          </a:p>
          <a:p>
            <a:r>
              <a:rPr lang="en-US" dirty="0"/>
              <a:t>Corresponding antiquarks are:</a:t>
            </a:r>
          </a:p>
        </p:txBody>
      </p:sp>
      <mc:AlternateContent xmlns:mc="http://schemas.openxmlformats.org/markup-compatibility/2006" xmlns:a14="http://schemas.microsoft.com/office/drawing/2010/main">
        <mc:Choice Requires="a14">
          <p:sp>
            <p:nvSpPr>
              <p:cNvPr id="7" name="Textfeld 6"/>
              <p:cNvSpPr txBox="1"/>
              <p:nvPr/>
            </p:nvSpPr>
            <p:spPr>
              <a:xfrm>
                <a:off x="2160000" y="1800000"/>
                <a:ext cx="751039" cy="6467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r>
                                  <m:rPr>
                                    <m:brk m:alnAt="7"/>
                                  </m:rPr>
                                  <a:rPr lang="de-DE" sz="2400" b="0" i="1" smtClean="0">
                                    <a:latin typeface="Cambria Math"/>
                                  </a:rPr>
                                  <m:t>𝑢</m:t>
                                </m:r>
                              </m:e>
                            </m:mr>
                            <m:mr>
                              <m:e>
                                <m:r>
                                  <a:rPr lang="de-DE" sz="2400" b="0" i="1" smtClean="0">
                                    <a:latin typeface="Cambria Math"/>
                                  </a:rPr>
                                  <m:t>𝑑</m:t>
                                </m:r>
                              </m:e>
                            </m:mr>
                          </m:m>
                        </m:e>
                      </m:d>
                    </m:oMath>
                  </m:oMathPara>
                </a14:m>
                <a:endParaRPr lang="en-US" sz="2400" dirty="0"/>
              </a:p>
            </p:txBody>
          </p:sp>
        </mc:Choice>
        <mc:Fallback xmlns="">
          <p:sp>
            <p:nvSpPr>
              <p:cNvPr id="7" name="Textfeld 6"/>
              <p:cNvSpPr txBox="1">
                <a:spLocks noRot="1" noChangeAspect="1" noMove="1" noResize="1" noEditPoints="1" noAdjustHandles="1" noChangeArrowheads="1" noChangeShapeType="1" noTextEdit="1"/>
              </p:cNvSpPr>
              <p:nvPr/>
            </p:nvSpPr>
            <p:spPr>
              <a:xfrm>
                <a:off x="2160000" y="1800000"/>
                <a:ext cx="751039" cy="64678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3240000" y="1800000"/>
                <a:ext cx="714170" cy="6468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r>
                                  <m:rPr>
                                    <m:brk m:alnAt="7"/>
                                  </m:rPr>
                                  <a:rPr lang="de-DE" sz="2400" b="0" i="1" smtClean="0">
                                    <a:latin typeface="Cambria Math"/>
                                  </a:rPr>
                                  <m:t>𝑐</m:t>
                                </m:r>
                              </m:e>
                            </m:mr>
                            <m:mr>
                              <m:e>
                                <m:r>
                                  <a:rPr lang="de-DE" sz="2400" b="0" i="1" smtClean="0">
                                    <a:latin typeface="Cambria Math"/>
                                  </a:rPr>
                                  <m:t>𝑠</m:t>
                                </m:r>
                              </m:e>
                            </m:mr>
                          </m:m>
                        </m:e>
                      </m:d>
                    </m:oMath>
                  </m:oMathPara>
                </a14:m>
                <a:endParaRPr lang="en-US" sz="2400" dirty="0"/>
              </a:p>
            </p:txBody>
          </p:sp>
        </mc:Choice>
        <mc:Fallback xmlns="">
          <p:sp>
            <p:nvSpPr>
              <p:cNvPr id="8" name="Textfeld 7"/>
              <p:cNvSpPr txBox="1">
                <a:spLocks noRot="1" noChangeAspect="1" noMove="1" noResize="1" noEditPoints="1" noAdjustHandles="1" noChangeArrowheads="1" noChangeShapeType="1" noTextEdit="1"/>
              </p:cNvSpPr>
              <p:nvPr/>
            </p:nvSpPr>
            <p:spPr>
              <a:xfrm>
                <a:off x="3240000" y="1800000"/>
                <a:ext cx="714170" cy="64684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4320000" y="1800000"/>
                <a:ext cx="736804" cy="681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r>
                                  <m:rPr>
                                    <m:brk m:alnAt="7"/>
                                  </m:rPr>
                                  <a:rPr lang="de-DE" sz="2400" b="0" i="1" smtClean="0">
                                    <a:latin typeface="Cambria Math"/>
                                  </a:rPr>
                                  <m:t>𝑡</m:t>
                                </m:r>
                              </m:e>
                            </m:mr>
                            <m:mr>
                              <m:e>
                                <m:r>
                                  <a:rPr lang="de-DE" sz="2400" b="0" i="1" smtClean="0">
                                    <a:latin typeface="Cambria Math"/>
                                  </a:rPr>
                                  <m:t>𝑏</m:t>
                                </m:r>
                              </m:e>
                            </m:mr>
                          </m:m>
                        </m:e>
                      </m:d>
                    </m:oMath>
                  </m:oMathPara>
                </a14:m>
                <a:endParaRPr lang="en-US" sz="2400" dirty="0"/>
              </a:p>
            </p:txBody>
          </p:sp>
        </mc:Choice>
        <mc:Fallback xmlns="">
          <p:sp>
            <p:nvSpPr>
              <p:cNvPr id="9" name="Textfeld 8"/>
              <p:cNvSpPr txBox="1">
                <a:spLocks noRot="1" noChangeAspect="1" noMove="1" noResize="1" noEditPoints="1" noAdjustHandles="1" noChangeArrowheads="1" noChangeShapeType="1" noTextEdit="1"/>
              </p:cNvSpPr>
              <p:nvPr/>
            </p:nvSpPr>
            <p:spPr>
              <a:xfrm>
                <a:off x="4320000" y="1800000"/>
                <a:ext cx="736804" cy="68140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2160000" y="2880000"/>
                <a:ext cx="753476" cy="7646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acc>
                                  <m:accPr>
                                    <m:chr m:val="̅"/>
                                    <m:ctrlPr>
                                      <a:rPr lang="en-US" sz="2400" i="1" smtClean="0">
                                        <a:latin typeface="Cambria Math" panose="02040503050406030204" pitchFamily="18" charset="0"/>
                                      </a:rPr>
                                    </m:ctrlPr>
                                  </m:accPr>
                                  <m:e>
                                    <m:r>
                                      <a:rPr lang="de-DE" sz="2400" b="0" i="1" smtClean="0">
                                        <a:latin typeface="Cambria Math"/>
                                      </a:rPr>
                                      <m:t>𝑑</m:t>
                                    </m:r>
                                  </m:e>
                                </m:acc>
                              </m:e>
                            </m:mr>
                            <m:mr>
                              <m:e>
                                <m:acc>
                                  <m:accPr>
                                    <m:chr m:val="̅"/>
                                    <m:ctrlPr>
                                      <a:rPr lang="en-US" sz="2400" i="1" smtClean="0">
                                        <a:latin typeface="Cambria Math" panose="02040503050406030204" pitchFamily="18" charset="0"/>
                                      </a:rPr>
                                    </m:ctrlPr>
                                  </m:accPr>
                                  <m:e>
                                    <m:r>
                                      <a:rPr lang="de-DE" sz="2400" b="0" i="1" smtClean="0">
                                        <a:latin typeface="Cambria Math"/>
                                      </a:rPr>
                                      <m:t>𝑢</m:t>
                                    </m:r>
                                  </m:e>
                                </m:acc>
                              </m:e>
                            </m:mr>
                          </m:m>
                        </m:e>
                      </m:d>
                    </m:oMath>
                  </m:oMathPara>
                </a14:m>
                <a:endParaRPr lang="en-US" sz="2400" dirty="0"/>
              </a:p>
            </p:txBody>
          </p:sp>
        </mc:Choice>
        <mc:Fallback xmlns="">
          <p:sp>
            <p:nvSpPr>
              <p:cNvPr id="10" name="Textfeld 9"/>
              <p:cNvSpPr txBox="1">
                <a:spLocks noRot="1" noChangeAspect="1" noMove="1" noResize="1" noEditPoints="1" noAdjustHandles="1" noChangeArrowheads="1" noChangeShapeType="1" noTextEdit="1"/>
              </p:cNvSpPr>
              <p:nvPr/>
            </p:nvSpPr>
            <p:spPr>
              <a:xfrm>
                <a:off x="2160000" y="2880000"/>
                <a:ext cx="753476" cy="76469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3240000" y="2880000"/>
                <a:ext cx="714170" cy="696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acc>
                                  <m:accPr>
                                    <m:chr m:val="̅"/>
                                    <m:ctrlPr>
                                      <a:rPr lang="en-US" sz="2400" i="1" smtClean="0">
                                        <a:latin typeface="Cambria Math" panose="02040503050406030204" pitchFamily="18" charset="0"/>
                                      </a:rPr>
                                    </m:ctrlPr>
                                  </m:accPr>
                                  <m:e>
                                    <m:r>
                                      <a:rPr lang="de-DE" sz="2400" b="0" i="1" smtClean="0">
                                        <a:latin typeface="Cambria Math"/>
                                      </a:rPr>
                                      <m:t>𝑠</m:t>
                                    </m:r>
                                  </m:e>
                                </m:acc>
                              </m:e>
                            </m:mr>
                            <m:mr>
                              <m:e>
                                <m:acc>
                                  <m:accPr>
                                    <m:chr m:val="̅"/>
                                    <m:ctrlPr>
                                      <a:rPr lang="en-US" sz="2400" i="1" smtClean="0">
                                        <a:latin typeface="Cambria Math" panose="02040503050406030204" pitchFamily="18" charset="0"/>
                                      </a:rPr>
                                    </m:ctrlPr>
                                  </m:accPr>
                                  <m:e>
                                    <m:r>
                                      <a:rPr lang="de-DE" sz="2400" b="0" i="1" smtClean="0">
                                        <a:latin typeface="Cambria Math"/>
                                      </a:rPr>
                                      <m:t>𝑐</m:t>
                                    </m:r>
                                  </m:e>
                                </m:acc>
                              </m:e>
                            </m:mr>
                          </m:m>
                        </m:e>
                      </m:d>
                    </m:oMath>
                  </m:oMathPara>
                </a14:m>
                <a:endParaRPr lang="en-US" sz="24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3240000" y="2880000"/>
                <a:ext cx="714170" cy="69660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4320000" y="2880000"/>
                <a:ext cx="739241" cy="7646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acc>
                                  <m:accPr>
                                    <m:chr m:val="̅"/>
                                    <m:ctrlPr>
                                      <a:rPr lang="en-US" sz="2400" i="1" smtClean="0">
                                        <a:latin typeface="Cambria Math" panose="02040503050406030204" pitchFamily="18" charset="0"/>
                                      </a:rPr>
                                    </m:ctrlPr>
                                  </m:accPr>
                                  <m:e>
                                    <m:r>
                                      <a:rPr lang="de-DE" sz="2400" b="0" i="1" smtClean="0">
                                        <a:latin typeface="Cambria Math"/>
                                      </a:rPr>
                                      <m:t>𝑏</m:t>
                                    </m:r>
                                  </m:e>
                                </m:acc>
                              </m:e>
                            </m:mr>
                            <m:mr>
                              <m:e>
                                <m:acc>
                                  <m:accPr>
                                    <m:chr m:val="̅"/>
                                    <m:ctrlPr>
                                      <a:rPr lang="en-US" sz="2400" i="1" smtClean="0">
                                        <a:latin typeface="Cambria Math" panose="02040503050406030204" pitchFamily="18" charset="0"/>
                                      </a:rPr>
                                    </m:ctrlPr>
                                  </m:accPr>
                                  <m:e>
                                    <m:r>
                                      <a:rPr lang="de-DE" sz="2400" b="0" i="1" smtClean="0">
                                        <a:latin typeface="Cambria Math"/>
                                      </a:rPr>
                                      <m:t>𝑡</m:t>
                                    </m:r>
                                  </m:e>
                                </m:acc>
                              </m:e>
                            </m:mr>
                          </m:m>
                        </m:e>
                      </m:d>
                    </m:oMath>
                  </m:oMathPara>
                </a14:m>
                <a:endParaRPr lang="en-US" sz="24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4320000" y="2880000"/>
                <a:ext cx="739241" cy="764633"/>
              </a:xfrm>
              <a:prstGeom prst="rect">
                <a:avLst/>
              </a:prstGeom>
              <a:blipFill rotWithShape="1">
                <a:blip r:embed="rId8"/>
                <a:stretch>
                  <a:fillRect/>
                </a:stretch>
              </a:blipFill>
            </p:spPr>
            <p:txBody>
              <a:bodyPr/>
              <a:lstStyle/>
              <a:p>
                <a:r>
                  <a:rPr lang="en-US">
                    <a:noFill/>
                  </a:rPr>
                  <a:t> </a:t>
                </a:r>
              </a:p>
            </p:txBody>
          </p:sp>
        </mc:Fallback>
      </mc:AlternateContent>
      <p:graphicFrame>
        <p:nvGraphicFramePr>
          <p:cNvPr id="14" name="Tabelle 13"/>
          <p:cNvGraphicFramePr>
            <a:graphicFrameLocks noGrp="1"/>
          </p:cNvGraphicFramePr>
          <p:nvPr>
            <p:extLst>
              <p:ext uri="{D42A27DB-BD31-4B8C-83A1-F6EECF244321}">
                <p14:modId xmlns:p14="http://schemas.microsoft.com/office/powerpoint/2010/main" val="2151311786"/>
              </p:ext>
            </p:extLst>
          </p:nvPr>
        </p:nvGraphicFramePr>
        <p:xfrm>
          <a:off x="1080000" y="3852000"/>
          <a:ext cx="4883980" cy="2590800"/>
        </p:xfrm>
        <a:graphic>
          <a:graphicData uri="http://schemas.openxmlformats.org/drawingml/2006/table">
            <a:tbl>
              <a:tblPr firstRow="1" bandRow="1">
                <a:tableStyleId>{3B4B98B0-60AC-42C2-AFA5-B58CD77FA1E5}</a:tableStyleId>
              </a:tblPr>
              <a:tblGrid>
                <a:gridCol w="13555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432048">
                <a:tc>
                  <a:txBody>
                    <a:bodyPr/>
                    <a:lstStyle/>
                    <a:p>
                      <a:pPr algn="ctr"/>
                      <a:r>
                        <a:rPr lang="en-US" sz="1600" dirty="0"/>
                        <a:t>Name</a:t>
                      </a:r>
                    </a:p>
                    <a:p>
                      <a:pPr algn="ctr"/>
                      <a:r>
                        <a:rPr lang="en-US" sz="1600" dirty="0"/>
                        <a:t>(“Flavor”)</a:t>
                      </a:r>
                    </a:p>
                  </a:txBody>
                  <a:tcPr/>
                </a:tc>
                <a:tc>
                  <a:txBody>
                    <a:bodyPr/>
                    <a:lstStyle/>
                    <a:p>
                      <a:pPr algn="ctr"/>
                      <a:r>
                        <a:rPr lang="en-US" sz="1600" dirty="0"/>
                        <a:t>Symbol</a:t>
                      </a:r>
                    </a:p>
                  </a:txBody>
                  <a:tcPr/>
                </a:tc>
                <a:tc>
                  <a:txBody>
                    <a:bodyPr/>
                    <a:lstStyle/>
                    <a:p>
                      <a:pPr algn="ctr"/>
                      <a:r>
                        <a:rPr lang="en-US" sz="1600" dirty="0"/>
                        <a:t>Charge</a:t>
                      </a:r>
                    </a:p>
                    <a:p>
                      <a:pPr algn="ctr"/>
                      <a:r>
                        <a:rPr lang="en-US" sz="1600" dirty="0"/>
                        <a:t>(in units of e)</a:t>
                      </a:r>
                    </a:p>
                  </a:txBody>
                  <a:tcPr/>
                </a:tc>
                <a:tc>
                  <a:txBody>
                    <a:bodyPr/>
                    <a:lstStyle/>
                    <a:p>
                      <a:pPr algn="ctr"/>
                      <a:r>
                        <a:rPr lang="en-US" sz="1600" dirty="0"/>
                        <a:t>Mass</a:t>
                      </a:r>
                    </a:p>
                    <a:p>
                      <a:pPr algn="ctr"/>
                      <a:r>
                        <a:rPr lang="en-US" sz="1600" dirty="0"/>
                        <a:t>(GeV/c</a:t>
                      </a:r>
                      <a:r>
                        <a:rPr lang="en-US" sz="1600" baseline="30000" dirty="0"/>
                        <a:t>2</a:t>
                      </a:r>
                      <a:r>
                        <a:rPr lang="en-US" sz="1600" dirty="0"/>
                        <a:t>)</a:t>
                      </a:r>
                    </a:p>
                  </a:txBody>
                  <a:tcPr/>
                </a:tc>
                <a:extLst>
                  <a:ext uri="{0D108BD9-81ED-4DB2-BD59-A6C34878D82A}">
                    <a16:rowId xmlns:a16="http://schemas.microsoft.com/office/drawing/2014/main" val="10000"/>
                  </a:ext>
                </a:extLst>
              </a:tr>
              <a:tr h="212968">
                <a:tc>
                  <a:txBody>
                    <a:bodyPr/>
                    <a:lstStyle/>
                    <a:p>
                      <a:r>
                        <a:rPr lang="en-US" sz="1600" dirty="0"/>
                        <a:t>Down</a:t>
                      </a:r>
                    </a:p>
                  </a:txBody>
                  <a:tcPr/>
                </a:tc>
                <a:tc>
                  <a:txBody>
                    <a:bodyPr/>
                    <a:lstStyle/>
                    <a:p>
                      <a:pPr algn="ctr"/>
                      <a:r>
                        <a:rPr lang="en-US" sz="1600" dirty="0"/>
                        <a:t>d</a:t>
                      </a:r>
                    </a:p>
                  </a:txBody>
                  <a:tcPr/>
                </a:tc>
                <a:tc>
                  <a:txBody>
                    <a:bodyPr/>
                    <a:lstStyle/>
                    <a:p>
                      <a:pPr algn="ctr"/>
                      <a:r>
                        <a:rPr lang="en-US" sz="1600" dirty="0"/>
                        <a:t>-1/3</a:t>
                      </a:r>
                    </a:p>
                  </a:txBody>
                  <a:tcPr/>
                </a:tc>
                <a:tc>
                  <a:txBody>
                    <a:bodyPr/>
                    <a:lstStyle/>
                    <a:p>
                      <a:pPr algn="ctr"/>
                      <a:r>
                        <a:rPr lang="en-US" sz="1600" dirty="0"/>
                        <a:t>~ 0.005</a:t>
                      </a:r>
                    </a:p>
                  </a:txBody>
                  <a:tcPr/>
                </a:tc>
                <a:extLst>
                  <a:ext uri="{0D108BD9-81ED-4DB2-BD59-A6C34878D82A}">
                    <a16:rowId xmlns:a16="http://schemas.microsoft.com/office/drawing/2014/main" val="10001"/>
                  </a:ext>
                </a:extLst>
              </a:tr>
              <a:tr h="237728">
                <a:tc>
                  <a:txBody>
                    <a:bodyPr/>
                    <a:lstStyle/>
                    <a:p>
                      <a:r>
                        <a:rPr lang="en-US" sz="1600" dirty="0"/>
                        <a:t>Up</a:t>
                      </a:r>
                    </a:p>
                  </a:txBody>
                  <a:tcPr/>
                </a:tc>
                <a:tc>
                  <a:txBody>
                    <a:bodyPr/>
                    <a:lstStyle/>
                    <a:p>
                      <a:pPr algn="ctr"/>
                      <a:r>
                        <a:rPr lang="en-US" sz="1600" dirty="0"/>
                        <a:t>u</a:t>
                      </a:r>
                    </a:p>
                  </a:txBody>
                  <a:tcPr/>
                </a:tc>
                <a:tc>
                  <a:txBody>
                    <a:bodyPr/>
                    <a:lstStyle/>
                    <a:p>
                      <a:pPr algn="ctr"/>
                      <a:r>
                        <a:rPr lang="en-US" sz="1600" dirty="0"/>
                        <a:t>+2/3</a:t>
                      </a:r>
                    </a:p>
                  </a:txBody>
                  <a:tcPr/>
                </a:tc>
                <a:tc>
                  <a:txBody>
                    <a:bodyPr/>
                    <a:lstStyle/>
                    <a:p>
                      <a:pPr algn="ctr"/>
                      <a:r>
                        <a:rPr lang="en-US" sz="1600" dirty="0"/>
                        <a:t>~ 0.002</a:t>
                      </a:r>
                    </a:p>
                  </a:txBody>
                  <a:tcPr/>
                </a:tc>
                <a:extLst>
                  <a:ext uri="{0D108BD9-81ED-4DB2-BD59-A6C34878D82A}">
                    <a16:rowId xmlns:a16="http://schemas.microsoft.com/office/drawing/2014/main" val="10002"/>
                  </a:ext>
                </a:extLst>
              </a:tr>
              <a:tr h="190480">
                <a:tc>
                  <a:txBody>
                    <a:bodyPr/>
                    <a:lstStyle/>
                    <a:p>
                      <a:r>
                        <a:rPr lang="en-US" sz="1600" dirty="0"/>
                        <a:t>Strange</a:t>
                      </a:r>
                    </a:p>
                  </a:txBody>
                  <a:tcPr/>
                </a:tc>
                <a:tc>
                  <a:txBody>
                    <a:bodyPr/>
                    <a:lstStyle/>
                    <a:p>
                      <a:pPr algn="ctr"/>
                      <a:r>
                        <a:rPr lang="en-US" sz="1600" dirty="0"/>
                        <a:t>s</a:t>
                      </a:r>
                    </a:p>
                  </a:txBody>
                  <a:tcPr/>
                </a:tc>
                <a:tc>
                  <a:txBody>
                    <a:bodyPr/>
                    <a:lstStyle/>
                    <a:p>
                      <a:pPr algn="ctr"/>
                      <a:r>
                        <a:rPr lang="en-US" sz="1600" dirty="0"/>
                        <a:t>-1/3</a:t>
                      </a:r>
                    </a:p>
                  </a:txBody>
                  <a:tcPr/>
                </a:tc>
                <a:tc>
                  <a:txBody>
                    <a:bodyPr/>
                    <a:lstStyle/>
                    <a:p>
                      <a:pPr algn="ctr"/>
                      <a:r>
                        <a:rPr lang="en-US" sz="1600" dirty="0"/>
                        <a:t>~ 0.095</a:t>
                      </a:r>
                    </a:p>
                  </a:txBody>
                  <a:tcPr/>
                </a:tc>
                <a:extLst>
                  <a:ext uri="{0D108BD9-81ED-4DB2-BD59-A6C34878D82A}">
                    <a16:rowId xmlns:a16="http://schemas.microsoft.com/office/drawing/2014/main" val="10003"/>
                  </a:ext>
                </a:extLst>
              </a:tr>
              <a:tr h="287248">
                <a:tc>
                  <a:txBody>
                    <a:bodyPr/>
                    <a:lstStyle/>
                    <a:p>
                      <a:r>
                        <a:rPr lang="en-US" sz="1600" dirty="0"/>
                        <a:t>Charmed</a:t>
                      </a:r>
                    </a:p>
                  </a:txBody>
                  <a:tcPr/>
                </a:tc>
                <a:tc>
                  <a:txBody>
                    <a:bodyPr/>
                    <a:lstStyle/>
                    <a:p>
                      <a:pPr algn="ctr"/>
                      <a:r>
                        <a:rPr lang="en-US" sz="1600" dirty="0"/>
                        <a:t>c</a:t>
                      </a:r>
                    </a:p>
                  </a:txBody>
                  <a:tcPr/>
                </a:tc>
                <a:tc>
                  <a:txBody>
                    <a:bodyPr/>
                    <a:lstStyle/>
                    <a:p>
                      <a:pPr algn="ctr"/>
                      <a:r>
                        <a:rPr lang="en-US" sz="1600" dirty="0"/>
                        <a:t>+2/3</a:t>
                      </a:r>
                    </a:p>
                  </a:txBody>
                  <a:tcPr/>
                </a:tc>
                <a:tc>
                  <a:txBody>
                    <a:bodyPr/>
                    <a:lstStyle/>
                    <a:p>
                      <a:pPr algn="ctr"/>
                      <a:r>
                        <a:rPr lang="en-US" sz="1600" dirty="0"/>
                        <a:t>~ 1.3</a:t>
                      </a:r>
                    </a:p>
                  </a:txBody>
                  <a:tcPr/>
                </a:tc>
                <a:extLst>
                  <a:ext uri="{0D108BD9-81ED-4DB2-BD59-A6C34878D82A}">
                    <a16:rowId xmlns:a16="http://schemas.microsoft.com/office/drawing/2014/main" val="10004"/>
                  </a:ext>
                </a:extLst>
              </a:tr>
              <a:tr h="240000">
                <a:tc>
                  <a:txBody>
                    <a:bodyPr/>
                    <a:lstStyle/>
                    <a:p>
                      <a:r>
                        <a:rPr lang="en-US" sz="1600" dirty="0"/>
                        <a:t>Bottom</a:t>
                      </a:r>
                    </a:p>
                  </a:txBody>
                  <a:tcPr/>
                </a:tc>
                <a:tc>
                  <a:txBody>
                    <a:bodyPr/>
                    <a:lstStyle/>
                    <a:p>
                      <a:pPr algn="ctr"/>
                      <a:r>
                        <a:rPr lang="en-US" sz="1600" dirty="0"/>
                        <a:t>b</a:t>
                      </a:r>
                    </a:p>
                  </a:txBody>
                  <a:tcPr/>
                </a:tc>
                <a:tc>
                  <a:txBody>
                    <a:bodyPr/>
                    <a:lstStyle/>
                    <a:p>
                      <a:pPr algn="ctr"/>
                      <a:r>
                        <a:rPr lang="en-US" sz="1600" dirty="0"/>
                        <a:t>-1/3</a:t>
                      </a:r>
                    </a:p>
                  </a:txBody>
                  <a:tcPr/>
                </a:tc>
                <a:tc>
                  <a:txBody>
                    <a:bodyPr/>
                    <a:lstStyle/>
                    <a:p>
                      <a:pPr algn="ctr"/>
                      <a:r>
                        <a:rPr lang="en-US" sz="1600" dirty="0"/>
                        <a:t>~ 4.2</a:t>
                      </a:r>
                    </a:p>
                  </a:txBody>
                  <a:tcPr/>
                </a:tc>
                <a:extLst>
                  <a:ext uri="{0D108BD9-81ED-4DB2-BD59-A6C34878D82A}">
                    <a16:rowId xmlns:a16="http://schemas.microsoft.com/office/drawing/2014/main" val="10005"/>
                  </a:ext>
                </a:extLst>
              </a:tr>
              <a:tr h="264760">
                <a:tc>
                  <a:txBody>
                    <a:bodyPr/>
                    <a:lstStyle/>
                    <a:p>
                      <a:r>
                        <a:rPr lang="en-US" sz="1600" dirty="0"/>
                        <a:t>Top</a:t>
                      </a:r>
                    </a:p>
                  </a:txBody>
                  <a:tcPr/>
                </a:tc>
                <a:tc>
                  <a:txBody>
                    <a:bodyPr/>
                    <a:lstStyle/>
                    <a:p>
                      <a:pPr algn="ctr"/>
                      <a:r>
                        <a:rPr lang="en-US" sz="1600" dirty="0"/>
                        <a:t>t</a:t>
                      </a:r>
                    </a:p>
                  </a:txBody>
                  <a:tcPr/>
                </a:tc>
                <a:tc>
                  <a:txBody>
                    <a:bodyPr/>
                    <a:lstStyle/>
                    <a:p>
                      <a:pPr algn="ctr"/>
                      <a:r>
                        <a:rPr lang="en-US" sz="1600" dirty="0"/>
                        <a:t>+2/3</a:t>
                      </a:r>
                    </a:p>
                  </a:txBody>
                  <a:tcPr/>
                </a:tc>
                <a:tc>
                  <a:txBody>
                    <a:bodyPr/>
                    <a:lstStyle/>
                    <a:p>
                      <a:pPr algn="ctr"/>
                      <a:r>
                        <a:rPr lang="en-US" sz="1600" dirty="0"/>
                        <a:t>~ 172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179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Quantum Numbers and </a:t>
            </a:r>
            <a:r>
              <a:rPr lang="en-US" dirty="0" err="1"/>
              <a:t>Flavours</a:t>
            </a:r>
            <a:endParaRPr lang="en-US" dirty="0"/>
          </a:p>
        </p:txBody>
      </p:sp>
      <p:grpSp>
        <p:nvGrpSpPr>
          <p:cNvPr id="8" name="Gruppieren 7"/>
          <p:cNvGrpSpPr/>
          <p:nvPr/>
        </p:nvGrpSpPr>
        <p:grpSpPr>
          <a:xfrm>
            <a:off x="900000" y="894837"/>
            <a:ext cx="4021614" cy="2925064"/>
            <a:chOff x="900000" y="1080000"/>
            <a:chExt cx="4021614" cy="2925064"/>
          </a:xfrm>
        </p:grpSpPr>
        <p:sp>
          <p:nvSpPr>
            <p:cNvPr id="24" name="Rechteck 23"/>
            <p:cNvSpPr/>
            <p:nvPr/>
          </p:nvSpPr>
          <p:spPr>
            <a:xfrm>
              <a:off x="2520000" y="3600280"/>
              <a:ext cx="194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2520000" y="2736184"/>
              <a:ext cx="212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2520000" y="1872088"/>
              <a:ext cx="194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p:cNvSpPr/>
            <p:nvPr/>
          </p:nvSpPr>
          <p:spPr>
            <a:xfrm>
              <a:off x="2520000" y="1080000"/>
              <a:ext cx="2088232"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feld 3"/>
                <p:cNvSpPr txBox="1"/>
                <p:nvPr/>
              </p:nvSpPr>
              <p:spPr>
                <a:xfrm>
                  <a:off x="900000" y="1080000"/>
                  <a:ext cx="4021614" cy="2897973"/>
                </a:xfrm>
                <a:prstGeom prst="rect">
                  <a:avLst/>
                </a:prstGeom>
                <a:noFill/>
              </p:spPr>
              <p:txBody>
                <a:bodyPr wrap="none" rtlCol="0">
                  <a:spAutoFit/>
                </a:bodyPr>
                <a:lstStyle/>
                <a:p>
                  <a:r>
                    <a:rPr lang="en-US" dirty="0"/>
                    <a:t>“Strangeness”     </a:t>
                  </a:r>
                  <a14:m>
                    <m:oMath xmlns:m="http://schemas.openxmlformats.org/officeDocument/2006/math">
                      <m:r>
                        <a:rPr lang="de-DE" b="0" i="1" smtClean="0">
                          <a:solidFill>
                            <a:srgbClr val="FF0000"/>
                          </a:solidFill>
                          <a:latin typeface="Cambria Math"/>
                        </a:rPr>
                        <m:t>𝑆</m:t>
                      </m:r>
                      <m:r>
                        <a:rPr lang="de-DE" b="0" i="1" smtClean="0">
                          <a:solidFill>
                            <a:srgbClr val="FF0000"/>
                          </a:solidFill>
                          <a:latin typeface="Cambria Math"/>
                        </a:rPr>
                        <m:t>=−</m:t>
                      </m:r>
                      <m:d>
                        <m:dPr>
                          <m:begChr m:val="["/>
                          <m:endChr m:val="]"/>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𝑠</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𝑠</m:t>
                                  </m:r>
                                </m:e>
                              </m:acc>
                            </m:e>
                          </m:d>
                        </m:e>
                      </m:d>
                    </m:oMath>
                  </a14:m>
                  <a:r>
                    <a:rPr lang="en-US" dirty="0"/>
                    <a:t> </a:t>
                  </a:r>
                </a:p>
                <a:p>
                  <a:endParaRPr lang="en-US" dirty="0"/>
                </a:p>
                <a:p>
                  <a:endParaRPr lang="en-US" dirty="0"/>
                </a:p>
                <a:p>
                  <a:r>
                    <a:rPr lang="en-US" dirty="0"/>
                    <a:t>“Charm”             </a:t>
                  </a:r>
                  <a14:m>
                    <m:oMath xmlns:m="http://schemas.openxmlformats.org/officeDocument/2006/math">
                      <m:r>
                        <a:rPr lang="de-DE" b="0" i="1" smtClean="0">
                          <a:solidFill>
                            <a:srgbClr val="FF0000"/>
                          </a:solidFill>
                          <a:latin typeface="Cambria Math"/>
                        </a:rPr>
                        <m:t>𝐶</m:t>
                      </m:r>
                      <m:r>
                        <a:rPr lang="de-DE" b="0" i="1" smtClean="0">
                          <a:solidFill>
                            <a:srgbClr val="FF0000"/>
                          </a:solidFill>
                          <a:latin typeface="Cambria Math"/>
                        </a:rPr>
                        <m:t>=</m:t>
                      </m:r>
                      <m:d>
                        <m:dPr>
                          <m:begChr m:val="["/>
                          <m:endChr m:val="]"/>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𝑐</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𝑐</m:t>
                                  </m:r>
                                </m:e>
                              </m:acc>
                            </m:e>
                          </m:d>
                        </m:e>
                      </m:d>
                    </m:oMath>
                  </a14:m>
                  <a:r>
                    <a:rPr lang="en-US" dirty="0"/>
                    <a:t> </a:t>
                  </a:r>
                </a:p>
                <a:p>
                  <a:endParaRPr lang="en-US" dirty="0"/>
                </a:p>
                <a:p>
                  <a:endParaRPr lang="en-US" dirty="0"/>
                </a:p>
                <a:p>
                  <a:r>
                    <a:rPr lang="en-US" dirty="0"/>
                    <a:t>“</a:t>
                  </a:r>
                  <a:r>
                    <a:rPr lang="en-US" dirty="0" err="1"/>
                    <a:t>Bottomness</a:t>
                  </a:r>
                  <a:r>
                    <a:rPr lang="en-US" dirty="0"/>
                    <a:t>”     </a:t>
                  </a:r>
                  <a14:m>
                    <m:oMath xmlns:m="http://schemas.openxmlformats.org/officeDocument/2006/math">
                      <m:acc>
                        <m:accPr>
                          <m:chr m:val="̃"/>
                          <m:ctrlPr>
                            <a:rPr lang="en-US" i="1" smtClean="0">
                              <a:solidFill>
                                <a:srgbClr val="FF0000"/>
                              </a:solidFill>
                              <a:latin typeface="Cambria Math" panose="02040503050406030204" pitchFamily="18" charset="0"/>
                            </a:rPr>
                          </m:ctrlPr>
                        </m:accPr>
                        <m:e>
                          <m:r>
                            <a:rPr lang="de-DE" b="0" i="1" smtClean="0">
                              <a:solidFill>
                                <a:srgbClr val="FF0000"/>
                              </a:solidFill>
                              <a:latin typeface="Cambria Math"/>
                            </a:rPr>
                            <m:t>𝐵</m:t>
                          </m:r>
                        </m:e>
                      </m:acc>
                      <m:r>
                        <a:rPr lang="de-DE" b="0" i="1" smtClean="0">
                          <a:solidFill>
                            <a:srgbClr val="FF0000"/>
                          </a:solidFill>
                          <a:latin typeface="Cambria Math"/>
                        </a:rPr>
                        <m:t>=−</m:t>
                      </m:r>
                      <m:d>
                        <m:dPr>
                          <m:begChr m:val="["/>
                          <m:endChr m:val="]"/>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𝑏</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𝑏</m:t>
                                  </m:r>
                                </m:e>
                              </m:acc>
                            </m:e>
                          </m:d>
                        </m:e>
                      </m:d>
                    </m:oMath>
                  </a14:m>
                  <a:r>
                    <a:rPr lang="en-US" dirty="0"/>
                    <a:t> </a:t>
                  </a:r>
                </a:p>
                <a:p>
                  <a:endParaRPr lang="en-US" dirty="0"/>
                </a:p>
                <a:p>
                  <a:endParaRPr lang="en-US" dirty="0"/>
                </a:p>
                <a:p>
                  <a:r>
                    <a:rPr lang="en-US" dirty="0"/>
                    <a:t>“</a:t>
                  </a:r>
                  <a:r>
                    <a:rPr lang="en-US" dirty="0" err="1"/>
                    <a:t>Topness</a:t>
                  </a:r>
                  <a:r>
                    <a:rPr lang="en-US" dirty="0"/>
                    <a:t>”           </a:t>
                  </a:r>
                  <a14:m>
                    <m:oMath xmlns:m="http://schemas.openxmlformats.org/officeDocument/2006/math">
                      <m:r>
                        <a:rPr lang="de-DE" b="0" i="1" smtClean="0">
                          <a:solidFill>
                            <a:srgbClr val="FF0000"/>
                          </a:solidFill>
                          <a:latin typeface="Cambria Math"/>
                        </a:rPr>
                        <m:t>𝑇</m:t>
                      </m:r>
                      <m:r>
                        <a:rPr lang="de-DE" b="0" i="1" smtClean="0">
                          <a:solidFill>
                            <a:srgbClr val="FF0000"/>
                          </a:solidFill>
                          <a:latin typeface="Cambria Math"/>
                        </a:rPr>
                        <m:t>=</m:t>
                      </m:r>
                      <m:d>
                        <m:dPr>
                          <m:begChr m:val="["/>
                          <m:endChr m:val="]"/>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𝑡</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𝑡</m:t>
                                  </m:r>
                                </m:e>
                              </m:acc>
                            </m:e>
                          </m:d>
                        </m:e>
                      </m:d>
                    </m:oMath>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900000" y="1080000"/>
                  <a:ext cx="4021614" cy="2897973"/>
                </a:xfrm>
                <a:prstGeom prst="rect">
                  <a:avLst/>
                </a:prstGeom>
                <a:blipFill rotWithShape="1">
                  <a:blip r:embed="rId2"/>
                  <a:stretch>
                    <a:fillRect l="-1366" t="-1053" b="-25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feld 8"/>
              <p:cNvSpPr txBox="1"/>
              <p:nvPr/>
            </p:nvSpPr>
            <p:spPr>
              <a:xfrm>
                <a:off x="5400000" y="620688"/>
                <a:ext cx="3259930" cy="9530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𝐾</m:t>
                          </m:r>
                        </m:e>
                        <m:sup>
                          <m:r>
                            <a:rPr lang="de-DE" b="0" i="1" smtClean="0">
                              <a:latin typeface="Cambria Math"/>
                            </a:rPr>
                            <m:t>+</m:t>
                          </m:r>
                        </m:sup>
                      </m:sSup>
                      <m:r>
                        <a:rPr lang="de-DE" b="0" i="1" smtClean="0">
                          <a:latin typeface="Cambria Math"/>
                        </a:rPr>
                        <m:t>=</m:t>
                      </m:r>
                      <m:r>
                        <a:rPr lang="de-DE" b="0" i="1" smtClean="0">
                          <a:latin typeface="Cambria Math"/>
                        </a:rPr>
                        <m:t>𝑢</m:t>
                      </m:r>
                      <m:acc>
                        <m:accPr>
                          <m:chr m:val="̅"/>
                          <m:ctrlPr>
                            <a:rPr lang="de-DE" b="0" i="1" smtClean="0">
                              <a:latin typeface="Cambria Math" panose="02040503050406030204" pitchFamily="18" charset="0"/>
                            </a:rPr>
                          </m:ctrlPr>
                        </m:accPr>
                        <m:e>
                          <m:r>
                            <a:rPr lang="de-DE" b="0" i="1" smtClean="0">
                              <a:latin typeface="Cambria Math"/>
                            </a:rPr>
                            <m:t>𝑠</m:t>
                          </m:r>
                        </m:e>
                      </m:acc>
                      <m:r>
                        <a:rPr lang="de-DE" b="0" i="1" smtClean="0">
                          <a:latin typeface="Cambria Math"/>
                        </a:rPr>
                        <m:t>,  </m:t>
                      </m:r>
                      <m:sSup>
                        <m:sSupPr>
                          <m:ctrlPr>
                            <a:rPr lang="de-DE" b="0" i="1" smtClean="0">
                              <a:latin typeface="Cambria Math" panose="02040503050406030204" pitchFamily="18" charset="0"/>
                            </a:rPr>
                          </m:ctrlPr>
                        </m:sSupPr>
                        <m:e>
                          <m:r>
                            <a:rPr lang="de-DE" b="0" i="1" smtClean="0">
                              <a:latin typeface="Cambria Math"/>
                            </a:rPr>
                            <m:t>𝐾</m:t>
                          </m:r>
                        </m:e>
                        <m:sup>
                          <m:r>
                            <a:rPr lang="de-DE" b="0" i="1" smtClean="0">
                              <a:latin typeface="Cambria Math"/>
                            </a:rPr>
                            <m:t>0</m:t>
                          </m:r>
                        </m:sup>
                      </m:sSup>
                      <m:r>
                        <a:rPr lang="de-DE" b="0" i="1" smtClean="0">
                          <a:latin typeface="Cambria Math"/>
                        </a:rPr>
                        <m:t>=</m:t>
                      </m:r>
                      <m:r>
                        <a:rPr lang="de-DE" b="0" i="1" smtClean="0">
                          <a:latin typeface="Cambria Math"/>
                        </a:rPr>
                        <m:t>𝑑</m:t>
                      </m:r>
                      <m:acc>
                        <m:accPr>
                          <m:chr m:val="̅"/>
                          <m:ctrlPr>
                            <a:rPr lang="de-DE" b="0" i="1" smtClean="0">
                              <a:latin typeface="Cambria Math" panose="02040503050406030204" pitchFamily="18" charset="0"/>
                            </a:rPr>
                          </m:ctrlPr>
                        </m:accPr>
                        <m:e>
                          <m:r>
                            <a:rPr lang="de-DE" b="0" i="1" smtClean="0">
                              <a:latin typeface="Cambria Math"/>
                            </a:rPr>
                            <m:t>𝑠</m:t>
                          </m:r>
                        </m:e>
                      </m:acc>
                    </m:oMath>
                  </m:oMathPara>
                </a14:m>
                <a:endParaRPr lang="de-DE" dirty="0"/>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𝐾</m:t>
                          </m:r>
                        </m:e>
                        <m:sup>
                          <m:r>
                            <a:rPr lang="de-DE" b="0" i="1" smtClean="0">
                              <a:latin typeface="Cambria Math"/>
                            </a:rPr>
                            <m:t>−</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𝑢</m:t>
                          </m:r>
                        </m:e>
                      </m:acc>
                      <m:r>
                        <a:rPr lang="de-DE" b="0" i="1" smtClean="0">
                          <a:latin typeface="Cambria Math"/>
                        </a:rPr>
                        <m:t>𝑠</m:t>
                      </m:r>
                      <m:r>
                        <a:rPr lang="de-DE" b="0" i="1" smtClean="0">
                          <a:latin typeface="Cambria Math"/>
                        </a:rPr>
                        <m:t>,  </m:t>
                      </m:r>
                      <m:sSup>
                        <m:sSupPr>
                          <m:ctrlPr>
                            <a:rPr lang="de-DE" b="0" i="1" smtClean="0">
                              <a:latin typeface="Cambria Math" panose="02040503050406030204" pitchFamily="18" charset="0"/>
                            </a:rPr>
                          </m:ctrlPr>
                        </m:sSupPr>
                        <m:e>
                          <m:acc>
                            <m:accPr>
                              <m:chr m:val="̅"/>
                              <m:ctrlPr>
                                <a:rPr lang="de-DE" b="0" i="1" smtClean="0">
                                  <a:latin typeface="Cambria Math" panose="02040503050406030204" pitchFamily="18" charset="0"/>
                                </a:rPr>
                              </m:ctrlPr>
                            </m:accPr>
                            <m:e>
                              <m:r>
                                <a:rPr lang="de-DE" b="0" i="1" smtClean="0">
                                  <a:latin typeface="Cambria Math"/>
                                </a:rPr>
                                <m:t>𝐾</m:t>
                              </m:r>
                            </m:e>
                          </m:acc>
                        </m:e>
                        <m:sup>
                          <m:r>
                            <a:rPr lang="de-DE" b="0" i="1" smtClean="0">
                              <a:latin typeface="Cambria Math"/>
                            </a:rPr>
                            <m:t>0</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𝑑</m:t>
                          </m:r>
                        </m:e>
                      </m:acc>
                      <m:r>
                        <a:rPr lang="de-DE" b="0" i="1" smtClean="0">
                          <a:latin typeface="Cambria Math"/>
                        </a:rPr>
                        <m:t>𝑠</m:t>
                      </m:r>
                    </m:oMath>
                  </m:oMathPara>
                </a14:m>
                <a:endParaRPr lang="en-US" dirty="0"/>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a:ea typeface="Cambria Math"/>
                            </a:rPr>
                            <m:t>Σ</m:t>
                          </m:r>
                        </m:e>
                        <m:sup>
                          <m:r>
                            <a:rPr lang="de-DE" b="0" i="1" smtClean="0">
                              <a:latin typeface="Cambria Math"/>
                            </a:rPr>
                            <m:t>+</m:t>
                          </m:r>
                        </m:sup>
                      </m:sSup>
                      <m:r>
                        <a:rPr lang="de-DE" b="0" i="1" smtClean="0">
                          <a:latin typeface="Cambria Math"/>
                        </a:rPr>
                        <m:t>=</m:t>
                      </m:r>
                      <m:r>
                        <a:rPr lang="de-DE" b="0" i="1" smtClean="0">
                          <a:latin typeface="Cambria Math"/>
                        </a:rPr>
                        <m:t>𝑢𝑢𝑠</m:t>
                      </m:r>
                      <m:r>
                        <a:rPr lang="de-DE" b="0" i="1" smtClean="0">
                          <a:latin typeface="Cambria Math"/>
                        </a:rPr>
                        <m:t>, </m:t>
                      </m:r>
                      <m:sSup>
                        <m:sSupPr>
                          <m:ctrlPr>
                            <a:rPr lang="de-DE" b="0" i="1" smtClean="0">
                              <a:latin typeface="Cambria Math" panose="02040503050406030204" pitchFamily="18" charset="0"/>
                            </a:rPr>
                          </m:ctrlPr>
                        </m:sSupPr>
                        <m:e>
                          <m:r>
                            <m:rPr>
                              <m:sty m:val="p"/>
                            </m:rPr>
                            <a:rPr lang="el-GR" b="0" i="1" smtClean="0">
                              <a:latin typeface="Cambria Math"/>
                              <a:ea typeface="Cambria Math"/>
                            </a:rPr>
                            <m:t>Σ</m:t>
                          </m:r>
                        </m:e>
                        <m:sup>
                          <m:r>
                            <a:rPr lang="de-DE" b="0" i="1" smtClean="0">
                              <a:latin typeface="Cambria Math"/>
                            </a:rPr>
                            <m:t>0</m:t>
                          </m:r>
                        </m:sup>
                      </m:sSup>
                      <m:r>
                        <a:rPr lang="de-DE" b="0" i="1" smtClean="0">
                          <a:latin typeface="Cambria Math"/>
                        </a:rPr>
                        <m:t>=</m:t>
                      </m:r>
                      <m:r>
                        <a:rPr lang="de-DE" b="0" i="1" smtClean="0">
                          <a:latin typeface="Cambria Math"/>
                        </a:rPr>
                        <m:t>𝑢𝑑𝑠</m:t>
                      </m:r>
                      <m:r>
                        <a:rPr lang="de-DE" b="0" i="1" smtClean="0">
                          <a:latin typeface="Cambria Math"/>
                        </a:rPr>
                        <m:t>, </m:t>
                      </m:r>
                      <m:sSup>
                        <m:sSupPr>
                          <m:ctrlPr>
                            <a:rPr lang="de-DE" b="0" i="1" smtClean="0">
                              <a:latin typeface="Cambria Math" panose="02040503050406030204" pitchFamily="18" charset="0"/>
                            </a:rPr>
                          </m:ctrlPr>
                        </m:sSupPr>
                        <m:e>
                          <m:r>
                            <m:rPr>
                              <m:sty m:val="p"/>
                            </m:rPr>
                            <a:rPr lang="el-GR" b="0" i="1" smtClean="0">
                              <a:latin typeface="Cambria Math"/>
                              <a:ea typeface="Cambria Math"/>
                            </a:rPr>
                            <m:t>Σ</m:t>
                          </m:r>
                        </m:e>
                        <m:sup>
                          <m:r>
                            <a:rPr lang="de-DE" b="0" i="1" smtClean="0">
                              <a:latin typeface="Cambria Math"/>
                            </a:rPr>
                            <m:t>−</m:t>
                          </m:r>
                        </m:sup>
                      </m:sSup>
                      <m:r>
                        <a:rPr lang="de-DE" b="0" i="1" smtClean="0">
                          <a:latin typeface="Cambria Math"/>
                        </a:rPr>
                        <m:t>=</m:t>
                      </m:r>
                      <m:r>
                        <a:rPr lang="de-DE" b="0" i="1" smtClean="0">
                          <a:latin typeface="Cambria Math"/>
                        </a:rPr>
                        <m:t>𝑑𝑑𝑠</m:t>
                      </m:r>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5400000" y="620688"/>
                <a:ext cx="3259930" cy="95308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832000" y="1564437"/>
                <a:ext cx="2433102" cy="652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𝐷</m:t>
                          </m:r>
                        </m:e>
                        <m:sup>
                          <m:r>
                            <a:rPr lang="de-DE" b="0" i="1" smtClean="0">
                              <a:latin typeface="Cambria Math"/>
                            </a:rPr>
                            <m:t>+</m:t>
                          </m:r>
                        </m:sup>
                      </m:sSup>
                      <m:r>
                        <a:rPr lang="de-DE" b="0" i="1" smtClean="0">
                          <a:latin typeface="Cambria Math"/>
                        </a:rPr>
                        <m:t>=</m:t>
                      </m:r>
                      <m:r>
                        <a:rPr lang="de-DE" b="0" i="1" smtClean="0">
                          <a:latin typeface="Cambria Math"/>
                        </a:rPr>
                        <m:t>𝑐</m:t>
                      </m:r>
                      <m:acc>
                        <m:accPr>
                          <m:chr m:val="̅"/>
                          <m:ctrlPr>
                            <a:rPr lang="de-DE" b="0" i="1" smtClean="0">
                              <a:latin typeface="Cambria Math" panose="02040503050406030204" pitchFamily="18" charset="0"/>
                            </a:rPr>
                          </m:ctrlPr>
                        </m:accPr>
                        <m:e>
                          <m:r>
                            <a:rPr lang="de-DE" b="0" i="1" smtClean="0">
                              <a:latin typeface="Cambria Math"/>
                            </a:rPr>
                            <m:t>𝑑</m:t>
                          </m:r>
                        </m:e>
                      </m:acc>
                      <m:r>
                        <a:rPr lang="de-DE" b="0" i="1" smtClean="0">
                          <a:latin typeface="Cambria Math"/>
                        </a:rPr>
                        <m:t>,  </m:t>
                      </m:r>
                      <m:sSup>
                        <m:sSupPr>
                          <m:ctrlPr>
                            <a:rPr lang="de-DE" b="0" i="1" smtClean="0">
                              <a:latin typeface="Cambria Math" panose="02040503050406030204" pitchFamily="18" charset="0"/>
                            </a:rPr>
                          </m:ctrlPr>
                        </m:sSupPr>
                        <m:e>
                          <m:r>
                            <a:rPr lang="de-DE" b="0" i="1" smtClean="0">
                              <a:latin typeface="Cambria Math"/>
                            </a:rPr>
                            <m:t>𝐷</m:t>
                          </m:r>
                        </m:e>
                        <m:sup>
                          <m:r>
                            <a:rPr lang="de-DE" b="0" i="1" smtClean="0">
                              <a:latin typeface="Cambria Math"/>
                            </a:rPr>
                            <m:t>0</m:t>
                          </m:r>
                        </m:sup>
                      </m:sSup>
                      <m:r>
                        <a:rPr lang="de-DE" b="0" i="1" smtClean="0">
                          <a:latin typeface="Cambria Math"/>
                        </a:rPr>
                        <m:t>=</m:t>
                      </m:r>
                      <m:r>
                        <a:rPr lang="de-DE" b="0" i="1" smtClean="0">
                          <a:latin typeface="Cambria Math"/>
                        </a:rPr>
                        <m:t>𝑐</m:t>
                      </m:r>
                      <m:acc>
                        <m:accPr>
                          <m:chr m:val="̅"/>
                          <m:ctrlPr>
                            <a:rPr lang="de-DE" b="0" i="1" smtClean="0">
                              <a:latin typeface="Cambria Math" panose="02040503050406030204" pitchFamily="18" charset="0"/>
                            </a:rPr>
                          </m:ctrlPr>
                        </m:accPr>
                        <m:e>
                          <m:r>
                            <a:rPr lang="de-DE" b="0" i="1" smtClean="0">
                              <a:latin typeface="Cambria Math"/>
                            </a:rPr>
                            <m:t>𝑢</m:t>
                          </m:r>
                        </m:e>
                      </m:acc>
                    </m:oMath>
                  </m:oMathPara>
                </a14:m>
                <a:endParaRPr lang="en-US" dirty="0"/>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𝐷</m:t>
                          </m:r>
                        </m:e>
                        <m:sup>
                          <m:r>
                            <a:rPr lang="de-DE" b="0" i="1" smtClean="0">
                              <a:latin typeface="Cambria Math"/>
                            </a:rPr>
                            <m:t>−</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𝑐</m:t>
                          </m:r>
                        </m:e>
                      </m:acc>
                      <m:r>
                        <a:rPr lang="de-DE" b="0" i="1" smtClean="0">
                          <a:latin typeface="Cambria Math"/>
                        </a:rPr>
                        <m:t>𝑑</m:t>
                      </m:r>
                      <m:r>
                        <a:rPr lang="de-DE" b="0" i="1" smtClean="0">
                          <a:latin typeface="Cambria Math"/>
                        </a:rPr>
                        <m:t>,  </m:t>
                      </m:r>
                      <m:sSup>
                        <m:sSupPr>
                          <m:ctrlPr>
                            <a:rPr lang="de-DE" b="0" i="1" smtClean="0">
                              <a:latin typeface="Cambria Math" panose="02040503050406030204" pitchFamily="18" charset="0"/>
                            </a:rPr>
                          </m:ctrlPr>
                        </m:sSupPr>
                        <m:e>
                          <m:acc>
                            <m:accPr>
                              <m:chr m:val="̅"/>
                              <m:ctrlPr>
                                <a:rPr lang="de-DE" b="0" i="1" smtClean="0">
                                  <a:latin typeface="Cambria Math" panose="02040503050406030204" pitchFamily="18" charset="0"/>
                                </a:rPr>
                              </m:ctrlPr>
                            </m:accPr>
                            <m:e>
                              <m:r>
                                <a:rPr lang="de-DE" b="0" i="1" smtClean="0">
                                  <a:latin typeface="Cambria Math"/>
                                </a:rPr>
                                <m:t>𝐷</m:t>
                              </m:r>
                            </m:e>
                          </m:acc>
                        </m:e>
                        <m:sup>
                          <m:r>
                            <a:rPr lang="de-DE" b="0" i="1" smtClean="0">
                              <a:latin typeface="Cambria Math"/>
                            </a:rPr>
                            <m:t>0</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𝑐</m:t>
                          </m:r>
                        </m:e>
                      </m:acc>
                      <m:r>
                        <a:rPr lang="de-DE" b="0" i="1" smtClean="0">
                          <a:latin typeface="Cambria Math"/>
                        </a:rPr>
                        <m:t>𝑢</m:t>
                      </m:r>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5832000" y="1564437"/>
                <a:ext cx="2433102" cy="652423"/>
              </a:xfrm>
              <a:prstGeom prst="rect">
                <a:avLst/>
              </a:prstGeom>
              <a:blipFill rotWithShape="1">
                <a:blip r:embed="rId4"/>
                <a:stretch>
                  <a:fillRect r="-8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832000" y="2424156"/>
                <a:ext cx="2450030" cy="658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𝐵</m:t>
                          </m:r>
                        </m:e>
                        <m:sup>
                          <m:r>
                            <a:rPr lang="de-DE" b="0" i="1" smtClean="0">
                              <a:latin typeface="Cambria Math"/>
                            </a:rPr>
                            <m:t>+</m:t>
                          </m:r>
                        </m:sup>
                      </m:sSup>
                      <m:r>
                        <a:rPr lang="de-DE" b="0" i="1" smtClean="0">
                          <a:latin typeface="Cambria Math"/>
                        </a:rPr>
                        <m:t>=</m:t>
                      </m:r>
                      <m:r>
                        <a:rPr lang="de-DE" b="0" i="1" smtClean="0">
                          <a:latin typeface="Cambria Math"/>
                        </a:rPr>
                        <m:t>𝑢</m:t>
                      </m:r>
                      <m:acc>
                        <m:accPr>
                          <m:chr m:val="̅"/>
                          <m:ctrlPr>
                            <a:rPr lang="de-DE" b="0" i="1" smtClean="0">
                              <a:latin typeface="Cambria Math" panose="02040503050406030204" pitchFamily="18" charset="0"/>
                            </a:rPr>
                          </m:ctrlPr>
                        </m:accPr>
                        <m:e>
                          <m:r>
                            <a:rPr lang="de-DE" b="0" i="1" smtClean="0">
                              <a:latin typeface="Cambria Math"/>
                            </a:rPr>
                            <m:t>𝑏</m:t>
                          </m:r>
                        </m:e>
                      </m:acc>
                      <m:r>
                        <a:rPr lang="de-DE" b="0" i="1" smtClean="0">
                          <a:latin typeface="Cambria Math"/>
                        </a:rPr>
                        <m:t>,  </m:t>
                      </m:r>
                      <m:sSup>
                        <m:sSupPr>
                          <m:ctrlPr>
                            <a:rPr lang="de-DE" b="0" i="1" smtClean="0">
                              <a:latin typeface="Cambria Math" panose="02040503050406030204" pitchFamily="18" charset="0"/>
                            </a:rPr>
                          </m:ctrlPr>
                        </m:sSupPr>
                        <m:e>
                          <m:r>
                            <a:rPr lang="de-DE" b="0" i="1" smtClean="0">
                              <a:latin typeface="Cambria Math"/>
                            </a:rPr>
                            <m:t>𝐵</m:t>
                          </m:r>
                        </m:e>
                        <m:sup>
                          <m:r>
                            <a:rPr lang="de-DE" b="0" i="1" smtClean="0">
                              <a:latin typeface="Cambria Math"/>
                            </a:rPr>
                            <m:t>0</m:t>
                          </m:r>
                        </m:sup>
                      </m:sSup>
                      <m:r>
                        <a:rPr lang="de-DE" b="0" i="1" smtClean="0">
                          <a:latin typeface="Cambria Math"/>
                        </a:rPr>
                        <m:t>=</m:t>
                      </m:r>
                      <m:r>
                        <a:rPr lang="de-DE" b="0" i="1" smtClean="0">
                          <a:latin typeface="Cambria Math"/>
                        </a:rPr>
                        <m:t>𝑑</m:t>
                      </m:r>
                      <m:acc>
                        <m:accPr>
                          <m:chr m:val="̅"/>
                          <m:ctrlPr>
                            <a:rPr lang="de-DE" b="0" i="1" smtClean="0">
                              <a:latin typeface="Cambria Math" panose="02040503050406030204" pitchFamily="18" charset="0"/>
                            </a:rPr>
                          </m:ctrlPr>
                        </m:accPr>
                        <m:e>
                          <m:r>
                            <a:rPr lang="de-DE" b="0" i="1" smtClean="0">
                              <a:latin typeface="Cambria Math"/>
                            </a:rPr>
                            <m:t>𝑏</m:t>
                          </m:r>
                        </m:e>
                      </m:acc>
                    </m:oMath>
                  </m:oMathPara>
                </a14:m>
                <a:endParaRPr lang="en-US" dirty="0"/>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𝐵</m:t>
                          </m:r>
                        </m:e>
                        <m:sup>
                          <m:r>
                            <a:rPr lang="de-DE" b="0" i="1" smtClean="0">
                              <a:latin typeface="Cambria Math"/>
                            </a:rPr>
                            <m:t>−</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𝑢</m:t>
                          </m:r>
                        </m:e>
                      </m:acc>
                      <m:r>
                        <a:rPr lang="de-DE" b="0" i="1" smtClean="0">
                          <a:latin typeface="Cambria Math"/>
                        </a:rPr>
                        <m:t>𝑏</m:t>
                      </m:r>
                      <m:r>
                        <a:rPr lang="de-DE" b="0" i="1" smtClean="0">
                          <a:latin typeface="Cambria Math"/>
                        </a:rPr>
                        <m:t>,  </m:t>
                      </m:r>
                      <m:sSup>
                        <m:sSupPr>
                          <m:ctrlPr>
                            <a:rPr lang="de-DE" b="0" i="1" smtClean="0">
                              <a:latin typeface="Cambria Math" panose="02040503050406030204" pitchFamily="18" charset="0"/>
                            </a:rPr>
                          </m:ctrlPr>
                        </m:sSupPr>
                        <m:e>
                          <m:acc>
                            <m:accPr>
                              <m:chr m:val="̅"/>
                              <m:ctrlPr>
                                <a:rPr lang="de-DE" b="0" i="1" smtClean="0">
                                  <a:latin typeface="Cambria Math" panose="02040503050406030204" pitchFamily="18" charset="0"/>
                                </a:rPr>
                              </m:ctrlPr>
                            </m:accPr>
                            <m:e>
                              <m:r>
                                <a:rPr lang="de-DE" b="0" i="1" smtClean="0">
                                  <a:latin typeface="Cambria Math"/>
                                </a:rPr>
                                <m:t>𝐵</m:t>
                              </m:r>
                            </m:e>
                          </m:acc>
                        </m:e>
                        <m:sup>
                          <m:r>
                            <a:rPr lang="de-DE" b="0" i="1" smtClean="0">
                              <a:latin typeface="Cambria Math"/>
                            </a:rPr>
                            <m:t>0</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𝑑</m:t>
                          </m:r>
                        </m:e>
                      </m:acc>
                      <m:r>
                        <a:rPr lang="de-DE" b="0" i="1" smtClean="0">
                          <a:latin typeface="Cambria Math"/>
                        </a:rPr>
                        <m:t>𝑏</m:t>
                      </m:r>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5832000" y="2424156"/>
                <a:ext cx="2450030" cy="658514"/>
              </a:xfrm>
              <a:prstGeom prst="rect">
                <a:avLst/>
              </a:prstGeom>
              <a:blipFill rotWithShape="1">
                <a:blip r:embed="rId5"/>
                <a:stretch>
                  <a:fillRect r="-8209"/>
                </a:stretch>
              </a:blipFill>
            </p:spPr>
            <p:txBody>
              <a:bodyPr/>
              <a:lstStyle/>
              <a:p>
                <a:r>
                  <a:rPr lang="en-US">
                    <a:noFill/>
                  </a:rPr>
                  <a:t> </a:t>
                </a:r>
              </a:p>
            </p:txBody>
          </p:sp>
        </mc:Fallback>
      </mc:AlternateContent>
      <p:sp>
        <p:nvSpPr>
          <p:cNvPr id="14" name="Textfeld 13"/>
          <p:cNvSpPr txBox="1"/>
          <p:nvPr/>
        </p:nvSpPr>
        <p:spPr>
          <a:xfrm>
            <a:off x="5832000" y="3355899"/>
            <a:ext cx="2628432" cy="523220"/>
          </a:xfrm>
          <a:prstGeom prst="rect">
            <a:avLst/>
          </a:prstGeom>
          <a:solidFill>
            <a:srgbClr val="66FF66">
              <a:alpha val="50000"/>
            </a:srgbClr>
          </a:solidFill>
        </p:spPr>
        <p:txBody>
          <a:bodyPr wrap="square" rtlCol="0">
            <a:spAutoFit/>
          </a:bodyPr>
          <a:lstStyle/>
          <a:p>
            <a:r>
              <a:rPr lang="en-US" sz="1400" dirty="0"/>
              <a:t>No composite hadrons are formed that contain the top (anti) quark</a:t>
            </a:r>
          </a:p>
        </p:txBody>
      </p:sp>
      <mc:AlternateContent xmlns:mc="http://schemas.openxmlformats.org/markup-compatibility/2006" xmlns:a14="http://schemas.microsoft.com/office/drawing/2010/main">
        <mc:Choice Requires="a14">
          <p:sp>
            <p:nvSpPr>
              <p:cNvPr id="17" name="Textfeld 16"/>
              <p:cNvSpPr txBox="1"/>
              <p:nvPr/>
            </p:nvSpPr>
            <p:spPr>
              <a:xfrm>
                <a:off x="540000" y="4680000"/>
                <a:ext cx="8119930" cy="1477328"/>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FF0000"/>
                    </a:solidFill>
                  </a:rPr>
                  <a:t> </a:t>
                </a:r>
                <a:r>
                  <a:rPr lang="en-US" dirty="0"/>
                  <a:t>Majority of hadrons are unstable and tend to decay by the strong interaction to the state with the lowest possible mass (</a:t>
                </a:r>
                <a14:m>
                  <m:oMath xmlns:m="http://schemas.openxmlformats.org/officeDocument/2006/math">
                    <m:r>
                      <a:rPr lang="en-US" i="1" smtClean="0">
                        <a:latin typeface="Cambria Math"/>
                        <a:ea typeface="Cambria Math"/>
                      </a:rPr>
                      <m:t>𝜏</m:t>
                    </m:r>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de-DE" b="0" i="1" smtClean="0">
                            <a:latin typeface="Cambria Math"/>
                            <a:ea typeface="Cambria Math"/>
                          </a:rPr>
                          <m:t>10</m:t>
                        </m:r>
                      </m:e>
                      <m:sup>
                        <m:r>
                          <a:rPr lang="de-DE" b="0" i="1" smtClean="0">
                            <a:latin typeface="Cambria Math"/>
                            <a:ea typeface="Cambria Math"/>
                          </a:rPr>
                          <m:t>−23</m:t>
                        </m:r>
                      </m:sup>
                    </m:sSup>
                    <m:r>
                      <a:rPr lang="de-DE" b="0" i="1" smtClean="0">
                        <a:latin typeface="Cambria Math"/>
                        <a:ea typeface="Cambria Math"/>
                      </a:rPr>
                      <m:t> </m:t>
                    </m:r>
                    <m:r>
                      <a:rPr lang="de-DE" b="0" i="1" smtClean="0">
                        <a:solidFill>
                          <a:schemeClr val="tx1"/>
                        </a:solidFill>
                        <a:latin typeface="Cambria Math"/>
                        <a:ea typeface="Cambria Math"/>
                      </a:rPr>
                      <m:t>𝑠</m:t>
                    </m:r>
                  </m:oMath>
                </a14:m>
                <a:r>
                  <a:rPr lang="en-US" dirty="0">
                    <a:solidFill>
                      <a:schemeClr val="tx1"/>
                    </a:solidFill>
                  </a:rPr>
                  <a:t>)</a:t>
                </a:r>
              </a:p>
              <a:p>
                <a:pPr marL="285750" indent="-285750">
                  <a:buFont typeface="Wingdings" panose="05000000000000000000" pitchFamily="2" charset="2"/>
                  <a:buChar char="v"/>
                </a:pPr>
                <a:r>
                  <a:rPr lang="en-US" dirty="0">
                    <a:solidFill>
                      <a:srgbClr val="FF0000"/>
                    </a:solidFill>
                  </a:rPr>
                  <a:t> </a:t>
                </a:r>
                <a:r>
                  <a:rPr lang="en-US" dirty="0"/>
                  <a:t>Hadrons with the lowest possible mass for each quark number (C, S, etc.) may live much longer before decaying </a:t>
                </a:r>
                <a:r>
                  <a:rPr lang="en-US" dirty="0">
                    <a:solidFill>
                      <a:schemeClr val="tx1"/>
                    </a:solidFill>
                  </a:rPr>
                  <a:t>weakly (</a:t>
                </a:r>
                <a14:m>
                  <m:oMath xmlns:m="http://schemas.openxmlformats.org/officeDocument/2006/math">
                    <m:r>
                      <a:rPr lang="en-US" i="1" smtClean="0">
                        <a:solidFill>
                          <a:schemeClr val="tx1"/>
                        </a:solidFill>
                        <a:latin typeface="Cambria Math"/>
                        <a:ea typeface="Cambria Math"/>
                      </a:rPr>
                      <m:t>𝜏</m:t>
                    </m:r>
                    <m:r>
                      <a:rPr lang="en-US" i="1" smtClean="0">
                        <a:solidFill>
                          <a:schemeClr val="tx1"/>
                        </a:solidFill>
                        <a:latin typeface="Cambria Math"/>
                        <a:ea typeface="Cambria Math"/>
                      </a:rPr>
                      <m:t>~</m:t>
                    </m:r>
                    <m:sSup>
                      <m:sSupPr>
                        <m:ctrlPr>
                          <a:rPr lang="en-US" i="1" smtClean="0">
                            <a:solidFill>
                              <a:schemeClr val="tx1"/>
                            </a:solidFill>
                            <a:latin typeface="Cambria Math" panose="02040503050406030204" pitchFamily="18" charset="0"/>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−7</m:t>
                        </m:r>
                      </m:sup>
                    </m:sSup>
                    <m:r>
                      <a:rPr lang="de-DE" b="0" i="1" smtClean="0">
                        <a:solidFill>
                          <a:schemeClr val="tx1"/>
                        </a:solidFill>
                        <a:latin typeface="Cambria Math"/>
                        <a:ea typeface="Cambria Math"/>
                      </a:rPr>
                      <m:t>−</m:t>
                    </m:r>
                    <m:sSup>
                      <m:sSupPr>
                        <m:ctrlPr>
                          <a:rPr lang="de-DE" b="0" i="1" smtClean="0">
                            <a:solidFill>
                              <a:schemeClr val="tx1"/>
                            </a:solidFill>
                            <a:latin typeface="Cambria Math" panose="02040503050406030204" pitchFamily="18" charset="0"/>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13</m:t>
                        </m:r>
                      </m:sup>
                    </m:sSup>
                    <m:r>
                      <a:rPr lang="de-DE" b="0" i="1" smtClean="0">
                        <a:solidFill>
                          <a:schemeClr val="tx1"/>
                        </a:solidFill>
                        <a:latin typeface="Cambria Math"/>
                        <a:ea typeface="Cambria Math"/>
                      </a:rPr>
                      <m:t> </m:t>
                    </m:r>
                    <m:r>
                      <a:rPr lang="de-DE" b="0" i="1" smtClean="0">
                        <a:solidFill>
                          <a:schemeClr val="tx1"/>
                        </a:solidFill>
                        <a:latin typeface="Cambria Math"/>
                        <a:ea typeface="Cambria Math"/>
                      </a:rPr>
                      <m:t>𝑠</m:t>
                    </m:r>
                  </m:oMath>
                </a14:m>
                <a:r>
                  <a:rPr lang="en-US" dirty="0">
                    <a:solidFill>
                      <a:schemeClr val="tx1"/>
                    </a:solidFill>
                  </a:rPr>
                  <a:t>) or electromagnetically (mesons, </a:t>
                </a:r>
                <a14:m>
                  <m:oMath xmlns:m="http://schemas.openxmlformats.org/officeDocument/2006/math">
                    <m:r>
                      <a:rPr lang="en-US" i="1" smtClean="0">
                        <a:solidFill>
                          <a:schemeClr val="tx1"/>
                        </a:solidFill>
                        <a:latin typeface="Cambria Math"/>
                        <a:ea typeface="Cambria Math"/>
                      </a:rPr>
                      <m:t>𝜏</m:t>
                    </m:r>
                    <m:r>
                      <a:rPr lang="en-US" i="1" smtClean="0">
                        <a:solidFill>
                          <a:schemeClr val="tx1"/>
                        </a:solidFill>
                        <a:latin typeface="Cambria Math"/>
                        <a:ea typeface="Cambria Math"/>
                      </a:rPr>
                      <m:t>~</m:t>
                    </m:r>
                    <m:sSup>
                      <m:sSupPr>
                        <m:ctrlPr>
                          <a:rPr lang="en-US" i="1" smtClean="0">
                            <a:solidFill>
                              <a:schemeClr val="tx1"/>
                            </a:solidFill>
                            <a:latin typeface="Cambria Math" panose="02040503050406030204" pitchFamily="18" charset="0"/>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−16</m:t>
                        </m:r>
                      </m:sup>
                    </m:sSup>
                    <m:r>
                      <a:rPr lang="de-DE" b="0" i="1" smtClean="0">
                        <a:solidFill>
                          <a:schemeClr val="tx1"/>
                        </a:solidFill>
                        <a:latin typeface="Cambria Math"/>
                        <a:ea typeface="Cambria Math"/>
                      </a:rPr>
                      <m:t>−</m:t>
                    </m:r>
                    <m:sSup>
                      <m:sSupPr>
                        <m:ctrlPr>
                          <a:rPr lang="de-DE" b="0" i="1" smtClean="0">
                            <a:solidFill>
                              <a:schemeClr val="tx1"/>
                            </a:solidFill>
                            <a:latin typeface="Cambria Math" panose="02040503050406030204" pitchFamily="18" charset="0"/>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−21</m:t>
                        </m:r>
                      </m:sup>
                    </m:sSup>
                    <m:r>
                      <a:rPr lang="de-DE" b="0" i="1" smtClean="0">
                        <a:solidFill>
                          <a:schemeClr val="tx1"/>
                        </a:solidFill>
                        <a:latin typeface="Cambria Math"/>
                        <a:ea typeface="Cambria Math"/>
                      </a:rPr>
                      <m:t> </m:t>
                    </m:r>
                    <m:r>
                      <a:rPr lang="de-DE" b="0" i="1" smtClean="0">
                        <a:solidFill>
                          <a:schemeClr val="tx1"/>
                        </a:solidFill>
                        <a:latin typeface="Cambria Math"/>
                        <a:ea typeface="Cambria Math"/>
                      </a:rPr>
                      <m:t>𝑠</m:t>
                    </m:r>
                  </m:oMath>
                </a14:m>
                <a:r>
                  <a:rPr lang="en-US" dirty="0">
                    <a:solidFill>
                      <a:schemeClr val="tx1"/>
                    </a:solidFill>
                  </a:rPr>
                  <a:t>)</a:t>
                </a:r>
              </a:p>
            </p:txBody>
          </p:sp>
        </mc:Choice>
        <mc:Fallback xmlns="">
          <p:sp>
            <p:nvSpPr>
              <p:cNvPr id="17" name="Textfeld 16"/>
              <p:cNvSpPr txBox="1">
                <a:spLocks noRot="1" noChangeAspect="1" noMove="1" noResize="1" noEditPoints="1" noAdjustHandles="1" noChangeArrowheads="1" noChangeShapeType="1" noTextEdit="1"/>
              </p:cNvSpPr>
              <p:nvPr/>
            </p:nvSpPr>
            <p:spPr>
              <a:xfrm>
                <a:off x="540000" y="4680000"/>
                <a:ext cx="8119930" cy="1477328"/>
              </a:xfrm>
              <a:prstGeom prst="rect">
                <a:avLst/>
              </a:prstGeom>
              <a:blipFill rotWithShape="1">
                <a:blip r:embed="rId6"/>
                <a:stretch>
                  <a:fillRect l="-526" t="-2066" r="-1051" b="-5785"/>
                </a:stretch>
              </a:blipFill>
            </p:spPr>
            <p:txBody>
              <a:bodyPr/>
              <a:lstStyle/>
              <a:p>
                <a:r>
                  <a:rPr lang="en-US">
                    <a:noFill/>
                  </a:rPr>
                  <a:t> </a:t>
                </a:r>
              </a:p>
            </p:txBody>
          </p:sp>
        </mc:Fallback>
      </mc:AlternateContent>
    </p:spTree>
    <p:extLst>
      <p:ext uri="{BB962C8B-B14F-4D97-AF65-F5344CB8AC3E}">
        <p14:creationId xmlns:p14="http://schemas.microsoft.com/office/powerpoint/2010/main" val="247146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Fractional Charges and Unseen Quarks</a:t>
            </a:r>
          </a:p>
        </p:txBody>
      </p:sp>
      <mc:AlternateContent xmlns:mc="http://schemas.openxmlformats.org/markup-compatibility/2006" xmlns:a14="http://schemas.microsoft.com/office/drawing/2010/main">
        <mc:Choice Requires="a14">
          <p:sp>
            <p:nvSpPr>
              <p:cNvPr id="5" name="Textfeld 4"/>
              <p:cNvSpPr txBox="1"/>
              <p:nvPr/>
            </p:nvSpPr>
            <p:spPr>
              <a:xfrm>
                <a:off x="540000" y="720000"/>
                <a:ext cx="8064448" cy="1224759"/>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CC"/>
                    </a:solidFill>
                  </a:rPr>
                  <a:t> </a:t>
                </a:r>
                <a:r>
                  <a:rPr lang="en-US" dirty="0"/>
                  <a:t>Murray Gell-Mann and George Zweig proposed the idea of the quarks to find </a:t>
                </a:r>
                <a:r>
                  <a:rPr lang="en-US" dirty="0">
                    <a:solidFill>
                      <a:srgbClr val="0000CC"/>
                    </a:solidFill>
                  </a:rPr>
                  <a:t>some order in the chaos of particles</a:t>
                </a:r>
                <a:r>
                  <a:rPr lang="en-US" dirty="0"/>
                  <a:t>:</a:t>
                </a:r>
              </a:p>
              <a:p>
                <a:pPr marL="742950" lvl="1" indent="-285750">
                  <a:buFont typeface="Wingdings" panose="05000000000000000000" pitchFamily="2" charset="2"/>
                  <a:buChar char="v"/>
                </a:pPr>
                <a:r>
                  <a:rPr lang="en-US" dirty="0">
                    <a:solidFill>
                      <a:srgbClr val="0000CC"/>
                    </a:solidFill>
                  </a:rPr>
                  <a:t> </a:t>
                </a:r>
                <a:r>
                  <a:rPr lang="en-US" dirty="0"/>
                  <a:t>Baryons are particles consisting of thee quarks (</a:t>
                </a:r>
                <a:r>
                  <a:rPr lang="en-US" dirty="0" err="1"/>
                  <a:t>qqq</a:t>
                </a:r>
                <a:r>
                  <a:rPr lang="en-US" dirty="0"/>
                  <a:t>)</a:t>
                </a:r>
              </a:p>
              <a:p>
                <a:pPr marL="742950" lvl="1" indent="-285750">
                  <a:buFont typeface="Wingdings" panose="05000000000000000000" pitchFamily="2" charset="2"/>
                  <a:buChar char="v"/>
                </a:pPr>
                <a:r>
                  <a:rPr lang="en-US" dirty="0">
                    <a:solidFill>
                      <a:srgbClr val="0000CC"/>
                    </a:solidFill>
                  </a:rPr>
                  <a:t> </a:t>
                </a:r>
                <a:r>
                  <a:rPr lang="en-US" dirty="0"/>
                  <a:t>Mesons are particles consisting of a quark and anti-quark (</a:t>
                </a:r>
                <a14:m>
                  <m:oMath xmlns:m="http://schemas.openxmlformats.org/officeDocument/2006/math">
                    <m:r>
                      <a:rPr lang="de-DE" b="0" i="1" smtClean="0">
                        <a:latin typeface="Cambria Math"/>
                      </a:rPr>
                      <m:t>𝑞</m:t>
                    </m:r>
                    <m:acc>
                      <m:accPr>
                        <m:chr m:val="̅"/>
                        <m:ctrlPr>
                          <a:rPr lang="de-DE" b="0" i="1" smtClean="0">
                            <a:latin typeface="Cambria Math" panose="02040503050406030204" pitchFamily="18" charset="0"/>
                          </a:rPr>
                        </m:ctrlPr>
                      </m:accPr>
                      <m:e>
                        <m:r>
                          <a:rPr lang="de-DE" b="0" i="1" smtClean="0">
                            <a:latin typeface="Cambria Math"/>
                          </a:rPr>
                          <m:t>𝑞</m:t>
                        </m:r>
                      </m:e>
                    </m:acc>
                  </m:oMath>
                </a14:m>
                <a:r>
                  <a:rPr lang="en-US" dirty="0">
                    <a:solidFill>
                      <a:srgbClr val="0000CC"/>
                    </a:solidFill>
                  </a:rPr>
                  <a:t>)</a:t>
                </a:r>
              </a:p>
            </p:txBody>
          </p:sp>
        </mc:Choice>
        <mc:Fallback xmlns="">
          <p:sp>
            <p:nvSpPr>
              <p:cNvPr id="5" name="Textfeld 4"/>
              <p:cNvSpPr txBox="1">
                <a:spLocks noRot="1" noChangeAspect="1" noMove="1" noResize="1" noEditPoints="1" noAdjustHandles="1" noChangeArrowheads="1" noChangeShapeType="1" noTextEdit="1"/>
              </p:cNvSpPr>
              <p:nvPr/>
            </p:nvSpPr>
            <p:spPr>
              <a:xfrm>
                <a:off x="540000" y="720000"/>
                <a:ext cx="8064448" cy="1224759"/>
              </a:xfrm>
              <a:prstGeom prst="rect">
                <a:avLst/>
              </a:prstGeom>
              <a:blipFill rotWithShape="1">
                <a:blip r:embed="rId3"/>
                <a:stretch>
                  <a:fillRect l="-530" t="-2488" b="-4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elle 6"/>
              <p:cNvGraphicFramePr>
                <a:graphicFrameLocks noGrp="1"/>
              </p:cNvGraphicFramePr>
              <p:nvPr>
                <p:extLst>
                  <p:ext uri="{D42A27DB-BD31-4B8C-83A1-F6EECF244321}">
                    <p14:modId xmlns:p14="http://schemas.microsoft.com/office/powerpoint/2010/main" val="2279829732"/>
                  </p:ext>
                </p:extLst>
              </p:nvPr>
            </p:nvGraphicFramePr>
            <p:xfrm>
              <a:off x="1440000" y="2160000"/>
              <a:ext cx="2016224" cy="4079240"/>
            </p:xfrm>
            <a:graphic>
              <a:graphicData uri="http://schemas.openxmlformats.org/drawingml/2006/table">
                <a:tbl>
                  <a:tblPr firstRow="1" bandRow="1">
                    <a:tableStyleId>{5940675A-B579-460E-94D1-54222C63F5DA}</a:tableStyleId>
                  </a:tblPr>
                  <a:tblGrid>
                    <a:gridCol w="504056">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370840">
                    <a:tc>
                      <a:txBody>
                        <a:bodyPr/>
                        <a:lstStyle/>
                        <a:p>
                          <a:pPr algn="ctr"/>
                          <a:r>
                            <a:rPr lang="en-US" sz="1600" dirty="0" err="1">
                              <a:solidFill>
                                <a:srgbClr val="FF0000"/>
                              </a:solidFill>
                            </a:rPr>
                            <a:t>qqq</a:t>
                          </a:r>
                          <a:endParaRPr lang="en-US" sz="1600" dirty="0">
                            <a:solidFill>
                              <a:srgbClr val="FF0000"/>
                            </a:solidFill>
                          </a:endParaRPr>
                        </a:p>
                      </a:txBody>
                      <a:tcPr/>
                    </a:tc>
                    <a:tc>
                      <a:txBody>
                        <a:bodyPr/>
                        <a:lstStyle/>
                        <a:p>
                          <a:pPr algn="ctr"/>
                          <a:r>
                            <a:rPr lang="en-US" sz="1600" dirty="0">
                              <a:solidFill>
                                <a:srgbClr val="FF0000"/>
                              </a:solidFill>
                            </a:rPr>
                            <a:t>Q</a:t>
                          </a:r>
                        </a:p>
                      </a:txBody>
                      <a:tcPr/>
                    </a:tc>
                    <a:tc>
                      <a:txBody>
                        <a:bodyPr/>
                        <a:lstStyle/>
                        <a:p>
                          <a:pPr algn="ctr"/>
                          <a:r>
                            <a:rPr lang="en-US" sz="1600" dirty="0">
                              <a:solidFill>
                                <a:srgbClr val="FF0000"/>
                              </a:solidFill>
                            </a:rPr>
                            <a:t>S</a:t>
                          </a:r>
                        </a:p>
                      </a:txBody>
                      <a:tcPr/>
                    </a:tc>
                    <a:tc>
                      <a:txBody>
                        <a:bodyPr/>
                        <a:lstStyle/>
                        <a:p>
                          <a:pPr algn="ctr"/>
                          <a:r>
                            <a:rPr lang="en-US" sz="1600" dirty="0">
                              <a:solidFill>
                                <a:srgbClr val="FF0000"/>
                              </a:solidFill>
                            </a:rPr>
                            <a:t>Baryon</a:t>
                          </a:r>
                        </a:p>
                      </a:txBody>
                      <a:tcPr/>
                    </a:tc>
                    <a:extLst>
                      <a:ext uri="{0D108BD9-81ED-4DB2-BD59-A6C34878D82A}">
                        <a16:rowId xmlns:a16="http://schemas.microsoft.com/office/drawing/2014/main" val="10000"/>
                      </a:ext>
                    </a:extLst>
                  </a:tr>
                  <a:tr h="370840">
                    <a:tc>
                      <a:txBody>
                        <a:bodyPr/>
                        <a:lstStyle/>
                        <a:p>
                          <a:pPr algn="ctr"/>
                          <a:r>
                            <a:rPr lang="en-US" sz="1600" dirty="0" err="1"/>
                            <a:t>uuu</a:t>
                          </a:r>
                          <a:endParaRPr lang="en-US" sz="1600" dirty="0"/>
                        </a:p>
                      </a:txBody>
                      <a:tcPr/>
                    </a:tc>
                    <a:tc>
                      <a:txBody>
                        <a:bodyPr/>
                        <a:lstStyle/>
                        <a:p>
                          <a:pPr algn="ctr"/>
                          <a:r>
                            <a:rPr lang="en-US" sz="1600" dirty="0"/>
                            <a:t>2</a:t>
                          </a:r>
                        </a:p>
                      </a:txBody>
                      <a:tcPr/>
                    </a:tc>
                    <a:tc>
                      <a:txBody>
                        <a:bodyPr/>
                        <a:lstStyle/>
                        <a:p>
                          <a:pPr algn="ctr"/>
                          <a:r>
                            <a:rPr lang="en-US" sz="1600" dirty="0"/>
                            <a:t>0</a:t>
                          </a:r>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   </m:t>
                                    </m:r>
                                    <m:r>
                                      <a:rPr lang="en-US" sz="1600" i="1" smtClean="0">
                                        <a:latin typeface="Cambria Math"/>
                                        <a:ea typeface="Cambria Math"/>
                                      </a:rPr>
                                      <m:t>∆</m:t>
                                    </m:r>
                                  </m:e>
                                  <m:sup>
                                    <m:r>
                                      <a:rPr lang="de-DE" sz="1600" b="0" i="1" smtClean="0">
                                        <a:latin typeface="Cambria Math"/>
                                      </a:rPr>
                                      <m:t>++</m:t>
                                    </m:r>
                                  </m:sup>
                                </m:sSup>
                              </m:oMath>
                            </m:oMathPara>
                          </a14:m>
                          <a:endParaRPr lang="en-US" sz="1600" dirty="0"/>
                        </a:p>
                      </a:txBody>
                      <a:tcPr/>
                    </a:tc>
                    <a:extLst>
                      <a:ext uri="{0D108BD9-81ED-4DB2-BD59-A6C34878D82A}">
                        <a16:rowId xmlns:a16="http://schemas.microsoft.com/office/drawing/2014/main" val="10001"/>
                      </a:ext>
                    </a:extLst>
                  </a:tr>
                  <a:tr h="370840">
                    <a:tc>
                      <a:txBody>
                        <a:bodyPr/>
                        <a:lstStyle/>
                        <a:p>
                          <a:pPr algn="ctr"/>
                          <a:r>
                            <a:rPr lang="en-US" sz="1600" dirty="0" err="1"/>
                            <a:t>uud</a:t>
                          </a:r>
                          <a:endParaRPr lang="en-US" sz="1600" dirty="0"/>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   </m:t>
                                    </m:r>
                                    <m:r>
                                      <a:rPr lang="en-US" sz="1600" i="1" smtClean="0">
                                        <a:latin typeface="Cambria Math"/>
                                        <a:ea typeface="Cambria Math"/>
                                      </a:rPr>
                                      <m:t>∆</m:t>
                                    </m:r>
                                  </m:e>
                                  <m:sup>
                                    <m:r>
                                      <a:rPr lang="de-DE" sz="1600" b="0" i="1" smtClean="0">
                                        <a:latin typeface="Cambria Math"/>
                                      </a:rPr>
                                      <m:t>+</m:t>
                                    </m:r>
                                  </m:sup>
                                </m:sSup>
                              </m:oMath>
                            </m:oMathPara>
                          </a14:m>
                          <a:endParaRPr lang="en-US" sz="1600" dirty="0"/>
                        </a:p>
                      </a:txBody>
                      <a:tcPr/>
                    </a:tc>
                    <a:extLst>
                      <a:ext uri="{0D108BD9-81ED-4DB2-BD59-A6C34878D82A}">
                        <a16:rowId xmlns:a16="http://schemas.microsoft.com/office/drawing/2014/main" val="10002"/>
                      </a:ext>
                    </a:extLst>
                  </a:tr>
                  <a:tr h="370840">
                    <a:tc>
                      <a:txBody>
                        <a:bodyPr/>
                        <a:lstStyle/>
                        <a:p>
                          <a:pPr algn="ctr"/>
                          <a:r>
                            <a:rPr lang="en-US" sz="1600" dirty="0" err="1"/>
                            <a:t>udd</a:t>
                          </a:r>
                          <a:endParaRPr lang="en-US" sz="1600" dirty="0"/>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   </m:t>
                                    </m:r>
                                    <m:r>
                                      <a:rPr lang="en-US" sz="1600" i="1" smtClean="0">
                                        <a:latin typeface="Cambria Math"/>
                                        <a:ea typeface="Cambria Math"/>
                                      </a:rPr>
                                      <m:t>∆</m:t>
                                    </m:r>
                                  </m:e>
                                  <m:sup>
                                    <m:r>
                                      <a:rPr lang="de-DE" sz="1600" b="0" i="1" smtClean="0">
                                        <a:latin typeface="Cambria Math"/>
                                      </a:rPr>
                                      <m:t>0</m:t>
                                    </m:r>
                                  </m:sup>
                                </m:sSup>
                              </m:oMath>
                            </m:oMathPara>
                          </a14:m>
                          <a:endParaRPr lang="en-US" sz="1600" dirty="0"/>
                        </a:p>
                      </a:txBody>
                      <a:tcPr/>
                    </a:tc>
                    <a:extLst>
                      <a:ext uri="{0D108BD9-81ED-4DB2-BD59-A6C34878D82A}">
                        <a16:rowId xmlns:a16="http://schemas.microsoft.com/office/drawing/2014/main" val="10003"/>
                      </a:ext>
                    </a:extLst>
                  </a:tr>
                  <a:tr h="370840">
                    <a:tc>
                      <a:txBody>
                        <a:bodyPr/>
                        <a:lstStyle/>
                        <a:p>
                          <a:pPr algn="ctr"/>
                          <a:r>
                            <a:rPr lang="en-US" sz="1600" dirty="0" err="1"/>
                            <a:t>ddd</a:t>
                          </a:r>
                          <a:endParaRPr lang="en-US" sz="1600" dirty="0"/>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   </m:t>
                                    </m:r>
                                    <m:r>
                                      <a:rPr lang="en-US" sz="1600" i="1" smtClean="0">
                                        <a:latin typeface="Cambria Math"/>
                                        <a:ea typeface="Cambria Math"/>
                                      </a:rPr>
                                      <m:t>∆</m:t>
                                    </m:r>
                                  </m:e>
                                  <m:sup>
                                    <m:r>
                                      <a:rPr lang="de-DE" sz="1600" b="0" i="1" smtClean="0">
                                        <a:latin typeface="Cambria Math"/>
                                      </a:rPr>
                                      <m:t>−</m:t>
                                    </m:r>
                                  </m:sup>
                                </m:sSup>
                              </m:oMath>
                            </m:oMathPara>
                          </a14:m>
                          <a:endParaRPr lang="en-US" sz="1600" dirty="0"/>
                        </a:p>
                      </a:txBody>
                      <a:tcPr/>
                    </a:tc>
                    <a:extLst>
                      <a:ext uri="{0D108BD9-81ED-4DB2-BD59-A6C34878D82A}">
                        <a16:rowId xmlns:a16="http://schemas.microsoft.com/office/drawing/2014/main" val="10004"/>
                      </a:ext>
                    </a:extLst>
                  </a:tr>
                  <a:tr h="370840">
                    <a:tc>
                      <a:txBody>
                        <a:bodyPr/>
                        <a:lstStyle/>
                        <a:p>
                          <a:pPr algn="ctr"/>
                          <a:r>
                            <a:rPr lang="en-US" sz="1600" dirty="0" err="1"/>
                            <a:t>uus</a:t>
                          </a:r>
                          <a:endParaRPr lang="en-US" sz="1600" dirty="0"/>
                        </a:p>
                      </a:txBody>
                      <a:tcPr/>
                    </a:tc>
                    <a:tc>
                      <a:txBody>
                        <a:bodyPr/>
                        <a:lstStyle/>
                        <a:p>
                          <a:pPr algn="ctr"/>
                          <a:r>
                            <a:rPr lang="en-US" sz="1600" dirty="0"/>
                            <a:t>1</a:t>
                          </a:r>
                        </a:p>
                      </a:txBody>
                      <a:tcPr/>
                    </a:tc>
                    <a:tc>
                      <a:txBody>
                        <a:bodyPr/>
                        <a:lstStyle/>
                        <a:p>
                          <a:pPr algn="ctr"/>
                          <a:r>
                            <a:rPr lang="en-US" sz="1600" dirty="0"/>
                            <a:t>-1</a:t>
                          </a:r>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   </m:t>
                                    </m:r>
                                    <m:r>
                                      <m:rPr>
                                        <m:sty m:val="p"/>
                                      </m:rPr>
                                      <a:rPr lang="el-GR" sz="1600" i="1" smtClean="0">
                                        <a:latin typeface="Cambria Math"/>
                                        <a:ea typeface="Cambria Math"/>
                                      </a:rPr>
                                      <m:t>Σ</m:t>
                                    </m:r>
                                  </m:e>
                                  <m:sup>
                                    <m:r>
                                      <a:rPr lang="de-DE" sz="1600" b="0" i="1" smtClean="0">
                                        <a:latin typeface="Cambria Math"/>
                                      </a:rPr>
                                      <m:t>∗+</m:t>
                                    </m:r>
                                  </m:sup>
                                </m:sSup>
                              </m:oMath>
                            </m:oMathPara>
                          </a14:m>
                          <a:endParaRPr lang="en-US" sz="1600" dirty="0"/>
                        </a:p>
                      </a:txBody>
                      <a:tcPr/>
                    </a:tc>
                    <a:extLst>
                      <a:ext uri="{0D108BD9-81ED-4DB2-BD59-A6C34878D82A}">
                        <a16:rowId xmlns:a16="http://schemas.microsoft.com/office/drawing/2014/main" val="10005"/>
                      </a:ext>
                    </a:extLst>
                  </a:tr>
                  <a:tr h="370840">
                    <a:tc>
                      <a:txBody>
                        <a:bodyPr/>
                        <a:lstStyle/>
                        <a:p>
                          <a:pPr algn="ctr"/>
                          <a:r>
                            <a:rPr lang="en-US" sz="1600" dirty="0" err="1"/>
                            <a:t>uds</a:t>
                          </a:r>
                          <a:endParaRPr lang="en-US" sz="1600" dirty="0"/>
                        </a:p>
                      </a:txBody>
                      <a:tcPr/>
                    </a:tc>
                    <a:tc>
                      <a:txBody>
                        <a:bodyPr/>
                        <a:lstStyle/>
                        <a:p>
                          <a:pPr algn="ctr"/>
                          <a:r>
                            <a:rPr lang="en-US" sz="1600" dirty="0"/>
                            <a:t>0</a:t>
                          </a:r>
                        </a:p>
                      </a:txBody>
                      <a:tcPr/>
                    </a:tc>
                    <a:tc>
                      <a:txBody>
                        <a:bodyPr/>
                        <a:lstStyle/>
                        <a:p>
                          <a:pPr algn="ctr"/>
                          <a:r>
                            <a:rPr lang="en-US" sz="1600" dirty="0"/>
                            <a:t>-1</a:t>
                          </a:r>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   </m:t>
                                    </m:r>
                                    <m:r>
                                      <m:rPr>
                                        <m:sty m:val="p"/>
                                      </m:rPr>
                                      <a:rPr lang="el-GR" sz="1600" i="1" smtClean="0">
                                        <a:latin typeface="Cambria Math"/>
                                        <a:ea typeface="Cambria Math"/>
                                      </a:rPr>
                                      <m:t>Σ</m:t>
                                    </m:r>
                                  </m:e>
                                  <m:sup>
                                    <m:r>
                                      <a:rPr lang="de-DE" sz="1600" b="0" i="1" smtClean="0">
                                        <a:latin typeface="Cambria Math"/>
                                      </a:rPr>
                                      <m:t>∗0</m:t>
                                    </m:r>
                                  </m:sup>
                                </m:sSup>
                              </m:oMath>
                            </m:oMathPara>
                          </a14:m>
                          <a:endParaRPr lang="en-US" sz="1600" dirty="0"/>
                        </a:p>
                      </a:txBody>
                      <a:tcPr/>
                    </a:tc>
                    <a:extLst>
                      <a:ext uri="{0D108BD9-81ED-4DB2-BD59-A6C34878D82A}">
                        <a16:rowId xmlns:a16="http://schemas.microsoft.com/office/drawing/2014/main" val="10006"/>
                      </a:ext>
                    </a:extLst>
                  </a:tr>
                  <a:tr h="370840">
                    <a:tc>
                      <a:txBody>
                        <a:bodyPr/>
                        <a:lstStyle/>
                        <a:p>
                          <a:pPr algn="ctr"/>
                          <a:r>
                            <a:rPr lang="en-US" sz="1600" dirty="0" err="1"/>
                            <a:t>dds</a:t>
                          </a:r>
                          <a:endParaRPr lang="en-US" sz="1600" dirty="0"/>
                        </a:p>
                      </a:txBody>
                      <a:tcPr/>
                    </a:tc>
                    <a:tc>
                      <a:txBody>
                        <a:bodyPr/>
                        <a:lstStyle/>
                        <a:p>
                          <a:pPr algn="ctr"/>
                          <a:r>
                            <a:rPr lang="en-US" sz="1600" dirty="0"/>
                            <a:t>-1</a:t>
                          </a:r>
                        </a:p>
                      </a:txBody>
                      <a:tcPr/>
                    </a:tc>
                    <a:tc>
                      <a:txBody>
                        <a:bodyPr/>
                        <a:lstStyle/>
                        <a:p>
                          <a:pPr algn="ctr"/>
                          <a:r>
                            <a:rPr lang="en-US" sz="1600" dirty="0"/>
                            <a:t>-1</a:t>
                          </a:r>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   </m:t>
                                    </m:r>
                                    <m:r>
                                      <m:rPr>
                                        <m:sty m:val="p"/>
                                      </m:rPr>
                                      <a:rPr lang="el-GR" sz="1600" i="1" smtClean="0">
                                        <a:latin typeface="Cambria Math"/>
                                        <a:ea typeface="Cambria Math"/>
                                      </a:rPr>
                                      <m:t>Σ</m:t>
                                    </m:r>
                                  </m:e>
                                  <m:sup>
                                    <m:r>
                                      <a:rPr lang="de-DE" sz="1600" b="0" i="1" smtClean="0">
                                        <a:latin typeface="Cambria Math"/>
                                      </a:rPr>
                                      <m:t>∗−</m:t>
                                    </m:r>
                                  </m:sup>
                                </m:sSup>
                              </m:oMath>
                            </m:oMathPara>
                          </a14:m>
                          <a:endParaRPr lang="en-US" sz="1600" dirty="0"/>
                        </a:p>
                      </a:txBody>
                      <a:tcPr/>
                    </a:tc>
                    <a:extLst>
                      <a:ext uri="{0D108BD9-81ED-4DB2-BD59-A6C34878D82A}">
                        <a16:rowId xmlns:a16="http://schemas.microsoft.com/office/drawing/2014/main" val="10007"/>
                      </a:ext>
                    </a:extLst>
                  </a:tr>
                  <a:tr h="370840">
                    <a:tc>
                      <a:txBody>
                        <a:bodyPr/>
                        <a:lstStyle/>
                        <a:p>
                          <a:pPr algn="ctr"/>
                          <a:r>
                            <a:rPr lang="en-US" sz="1600" dirty="0" err="1"/>
                            <a:t>uss</a:t>
                          </a:r>
                          <a:endParaRPr lang="en-US" sz="1600" dirty="0"/>
                        </a:p>
                      </a:txBody>
                      <a:tcPr/>
                    </a:tc>
                    <a:tc>
                      <a:txBody>
                        <a:bodyPr/>
                        <a:lstStyle/>
                        <a:p>
                          <a:pPr algn="ctr"/>
                          <a:r>
                            <a:rPr lang="en-US" sz="1600" dirty="0"/>
                            <a:t>0</a:t>
                          </a:r>
                        </a:p>
                      </a:txBody>
                      <a:tcPr/>
                    </a:tc>
                    <a:tc>
                      <a:txBody>
                        <a:bodyPr/>
                        <a:lstStyle/>
                        <a:p>
                          <a:pPr algn="ctr"/>
                          <a:r>
                            <a:rPr lang="en-US" sz="1600" dirty="0"/>
                            <a:t>-2</a:t>
                          </a:r>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   </m:t>
                                    </m:r>
                                    <m:r>
                                      <m:rPr>
                                        <m:sty m:val="p"/>
                                      </m:rPr>
                                      <a:rPr lang="el-GR" sz="1600" i="1" smtClean="0">
                                        <a:latin typeface="Cambria Math"/>
                                        <a:ea typeface="Cambria Math"/>
                                      </a:rPr>
                                      <m:t>Ξ</m:t>
                                    </m:r>
                                  </m:e>
                                  <m:sup>
                                    <m:r>
                                      <a:rPr lang="de-DE" sz="1600" b="0" i="1" smtClean="0">
                                        <a:latin typeface="Cambria Math"/>
                                      </a:rPr>
                                      <m:t>∗0</m:t>
                                    </m:r>
                                  </m:sup>
                                </m:sSup>
                              </m:oMath>
                            </m:oMathPara>
                          </a14:m>
                          <a:endParaRPr lang="en-US" sz="1600" dirty="0"/>
                        </a:p>
                      </a:txBody>
                      <a:tcPr/>
                    </a:tc>
                    <a:extLst>
                      <a:ext uri="{0D108BD9-81ED-4DB2-BD59-A6C34878D82A}">
                        <a16:rowId xmlns:a16="http://schemas.microsoft.com/office/drawing/2014/main" val="10008"/>
                      </a:ext>
                    </a:extLst>
                  </a:tr>
                  <a:tr h="370840">
                    <a:tc>
                      <a:txBody>
                        <a:bodyPr/>
                        <a:lstStyle/>
                        <a:p>
                          <a:pPr algn="ctr"/>
                          <a:r>
                            <a:rPr lang="en-US" sz="1600" dirty="0" err="1"/>
                            <a:t>dss</a:t>
                          </a:r>
                          <a:endParaRPr lang="en-US" sz="1600" dirty="0"/>
                        </a:p>
                      </a:txBody>
                      <a:tcPr/>
                    </a:tc>
                    <a:tc>
                      <a:txBody>
                        <a:bodyPr/>
                        <a:lstStyle/>
                        <a:p>
                          <a:pPr algn="ctr"/>
                          <a:r>
                            <a:rPr lang="en-US" sz="1600" dirty="0"/>
                            <a:t>-1</a:t>
                          </a:r>
                        </a:p>
                      </a:txBody>
                      <a:tcPr/>
                    </a:tc>
                    <a:tc>
                      <a:txBody>
                        <a:bodyPr/>
                        <a:lstStyle/>
                        <a:p>
                          <a:pPr algn="ctr"/>
                          <a:r>
                            <a:rPr lang="en-US" sz="1600" dirty="0"/>
                            <a:t>-2</a:t>
                          </a:r>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   </m:t>
                                    </m:r>
                                    <m:r>
                                      <m:rPr>
                                        <m:sty m:val="p"/>
                                      </m:rPr>
                                      <a:rPr lang="el-GR" sz="1600" i="1" smtClean="0">
                                        <a:latin typeface="Cambria Math"/>
                                        <a:ea typeface="Cambria Math"/>
                                      </a:rPr>
                                      <m:t>Ξ</m:t>
                                    </m:r>
                                  </m:e>
                                  <m:sup>
                                    <m:r>
                                      <a:rPr lang="de-DE" sz="1600" b="0" i="1" smtClean="0">
                                        <a:latin typeface="Cambria Math"/>
                                      </a:rPr>
                                      <m:t>∗−</m:t>
                                    </m:r>
                                  </m:sup>
                                </m:sSup>
                              </m:oMath>
                            </m:oMathPara>
                          </a14:m>
                          <a:endParaRPr lang="en-US" sz="1600" dirty="0"/>
                        </a:p>
                      </a:txBody>
                      <a:tcPr/>
                    </a:tc>
                    <a:extLst>
                      <a:ext uri="{0D108BD9-81ED-4DB2-BD59-A6C34878D82A}">
                        <a16:rowId xmlns:a16="http://schemas.microsoft.com/office/drawing/2014/main" val="10009"/>
                      </a:ext>
                    </a:extLst>
                  </a:tr>
                  <a:tr h="370840">
                    <a:tc>
                      <a:txBody>
                        <a:bodyPr/>
                        <a:lstStyle/>
                        <a:p>
                          <a:pPr algn="ctr"/>
                          <a:r>
                            <a:rPr lang="en-US" sz="1600" dirty="0" err="1"/>
                            <a:t>sss</a:t>
                          </a:r>
                          <a:endParaRPr lang="en-US" sz="1600" dirty="0"/>
                        </a:p>
                      </a:txBody>
                      <a:tcPr/>
                    </a:tc>
                    <a:tc>
                      <a:txBody>
                        <a:bodyPr/>
                        <a:lstStyle/>
                        <a:p>
                          <a:pPr algn="ctr"/>
                          <a:r>
                            <a:rPr lang="en-US" sz="1600" dirty="0"/>
                            <a:t>-1</a:t>
                          </a:r>
                        </a:p>
                      </a:txBody>
                      <a:tcPr/>
                    </a:tc>
                    <a:tc>
                      <a:txBody>
                        <a:bodyPr/>
                        <a:lstStyle/>
                        <a:p>
                          <a:pPr algn="ctr"/>
                          <a:r>
                            <a:rPr lang="en-US" sz="1600" dirty="0"/>
                            <a:t>-3</a:t>
                          </a:r>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   </m:t>
                                    </m:r>
                                    <m:r>
                                      <m:rPr>
                                        <m:sty m:val="p"/>
                                      </m:rPr>
                                      <a:rPr lang="el-GR" sz="1600" i="1" smtClean="0">
                                        <a:latin typeface="Cambria Math"/>
                                        <a:ea typeface="Cambria Math"/>
                                      </a:rPr>
                                      <m:t>Ω</m:t>
                                    </m:r>
                                  </m:e>
                                  <m:sup>
                                    <m:r>
                                      <a:rPr lang="de-DE" sz="1600" b="0" i="1" smtClean="0">
                                        <a:latin typeface="Cambria Math"/>
                                      </a:rPr>
                                      <m:t>−</m:t>
                                    </m:r>
                                  </m:sup>
                                </m:sSup>
                              </m:oMath>
                            </m:oMathPara>
                          </a14:m>
                          <a:endParaRPr lang="en-US" sz="1600" dirty="0"/>
                        </a:p>
                      </a:txBody>
                      <a:tcPr/>
                    </a:tc>
                    <a:extLst>
                      <a:ext uri="{0D108BD9-81ED-4DB2-BD59-A6C34878D82A}">
                        <a16:rowId xmlns:a16="http://schemas.microsoft.com/office/drawing/2014/main" val="10010"/>
                      </a:ext>
                    </a:extLst>
                  </a:tr>
                </a:tbl>
              </a:graphicData>
            </a:graphic>
          </p:graphicFrame>
        </mc:Choice>
        <mc:Fallback xmlns="">
          <p:graphicFrame>
            <p:nvGraphicFramePr>
              <p:cNvPr id="7" name="Tabelle 6"/>
              <p:cNvGraphicFramePr>
                <a:graphicFrameLocks noGrp="1"/>
              </p:cNvGraphicFramePr>
              <p:nvPr>
                <p:extLst>
                  <p:ext uri="{D42A27DB-BD31-4B8C-83A1-F6EECF244321}">
                    <p14:modId xmlns:p14="http://schemas.microsoft.com/office/powerpoint/2010/main" val="2584045799"/>
                  </p:ext>
                </p:extLst>
              </p:nvPr>
            </p:nvGraphicFramePr>
            <p:xfrm>
              <a:off x="1440000" y="2160000"/>
              <a:ext cx="2016224" cy="4079240"/>
            </p:xfrm>
            <a:graphic>
              <a:graphicData uri="http://schemas.openxmlformats.org/drawingml/2006/table">
                <a:tbl>
                  <a:tblPr firstRow="1" bandRow="1">
                    <a:tableStyleId>{5940675A-B579-460E-94D1-54222C63F5DA}</a:tableStyleId>
                  </a:tblPr>
                  <a:tblGrid>
                    <a:gridCol w="504056"/>
                    <a:gridCol w="360040"/>
                    <a:gridCol w="360040"/>
                    <a:gridCol w="792088"/>
                  </a:tblGrid>
                  <a:tr h="370840">
                    <a:tc>
                      <a:txBody>
                        <a:bodyPr/>
                        <a:lstStyle/>
                        <a:p>
                          <a:pPr algn="ctr"/>
                          <a:r>
                            <a:rPr lang="en-US" sz="1600" dirty="0" err="1" smtClean="0">
                              <a:solidFill>
                                <a:srgbClr val="FF0000"/>
                              </a:solidFill>
                            </a:rPr>
                            <a:t>qqq</a:t>
                          </a:r>
                          <a:endParaRPr lang="en-US" sz="1600" dirty="0">
                            <a:solidFill>
                              <a:srgbClr val="FF0000"/>
                            </a:solidFill>
                          </a:endParaRPr>
                        </a:p>
                      </a:txBody>
                      <a:tcPr/>
                    </a:tc>
                    <a:tc>
                      <a:txBody>
                        <a:bodyPr/>
                        <a:lstStyle/>
                        <a:p>
                          <a:pPr algn="ctr"/>
                          <a:r>
                            <a:rPr lang="en-US" sz="1600" dirty="0" smtClean="0">
                              <a:solidFill>
                                <a:srgbClr val="FF0000"/>
                              </a:solidFill>
                            </a:rPr>
                            <a:t>Q</a:t>
                          </a:r>
                          <a:endParaRPr lang="en-US" sz="1600" dirty="0">
                            <a:solidFill>
                              <a:srgbClr val="FF0000"/>
                            </a:solidFill>
                          </a:endParaRPr>
                        </a:p>
                      </a:txBody>
                      <a:tcPr/>
                    </a:tc>
                    <a:tc>
                      <a:txBody>
                        <a:bodyPr/>
                        <a:lstStyle/>
                        <a:p>
                          <a:pPr algn="ctr"/>
                          <a:r>
                            <a:rPr lang="en-US" sz="1600" dirty="0" smtClean="0">
                              <a:solidFill>
                                <a:srgbClr val="FF0000"/>
                              </a:solidFill>
                            </a:rPr>
                            <a:t>S</a:t>
                          </a:r>
                          <a:endParaRPr lang="en-US" sz="1600" dirty="0">
                            <a:solidFill>
                              <a:srgbClr val="FF0000"/>
                            </a:solidFill>
                          </a:endParaRPr>
                        </a:p>
                      </a:txBody>
                      <a:tcPr/>
                    </a:tc>
                    <a:tc>
                      <a:txBody>
                        <a:bodyPr/>
                        <a:lstStyle/>
                        <a:p>
                          <a:pPr algn="ctr"/>
                          <a:r>
                            <a:rPr lang="en-US" sz="1600" dirty="0" smtClean="0">
                              <a:solidFill>
                                <a:srgbClr val="FF0000"/>
                              </a:solidFill>
                            </a:rPr>
                            <a:t>Baryon</a:t>
                          </a:r>
                          <a:endParaRPr lang="en-US" sz="1600" dirty="0">
                            <a:solidFill>
                              <a:srgbClr val="FF0000"/>
                            </a:solidFill>
                          </a:endParaRPr>
                        </a:p>
                      </a:txBody>
                      <a:tcPr/>
                    </a:tc>
                  </a:tr>
                  <a:tr h="370840">
                    <a:tc>
                      <a:txBody>
                        <a:bodyPr/>
                        <a:lstStyle/>
                        <a:p>
                          <a:pPr algn="ctr"/>
                          <a:r>
                            <a:rPr lang="en-US" sz="1600" dirty="0" err="1" smtClean="0"/>
                            <a:t>uuu</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0</a:t>
                          </a:r>
                          <a:endParaRPr lang="en-US" sz="1600" dirty="0"/>
                        </a:p>
                      </a:txBody>
                      <a:tcPr/>
                    </a:tc>
                    <a:tc>
                      <a:txBody>
                        <a:bodyPr/>
                        <a:lstStyle/>
                        <a:p>
                          <a:endParaRPr lang="en-US"/>
                        </a:p>
                      </a:txBody>
                      <a:tcPr>
                        <a:blipFill rotWithShape="1">
                          <a:blip r:embed="rId4"/>
                          <a:stretch>
                            <a:fillRect l="-154615" t="-104918" b="-909836"/>
                          </a:stretch>
                        </a:blipFill>
                      </a:tcPr>
                    </a:tc>
                  </a:tr>
                  <a:tr h="370840">
                    <a:tc>
                      <a:txBody>
                        <a:bodyPr/>
                        <a:lstStyle/>
                        <a:p>
                          <a:pPr algn="ctr"/>
                          <a:r>
                            <a:rPr lang="en-US" sz="1600" dirty="0" err="1" smtClean="0"/>
                            <a:t>uud</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endParaRPr lang="en-US"/>
                        </a:p>
                      </a:txBody>
                      <a:tcPr>
                        <a:blipFill rotWithShape="1">
                          <a:blip r:embed="rId4"/>
                          <a:stretch>
                            <a:fillRect l="-154615" t="-208333" b="-825000"/>
                          </a:stretch>
                        </a:blipFill>
                      </a:tcPr>
                    </a:tc>
                  </a:tr>
                  <a:tr h="370840">
                    <a:tc>
                      <a:txBody>
                        <a:bodyPr/>
                        <a:lstStyle/>
                        <a:p>
                          <a:pPr algn="ctr"/>
                          <a:r>
                            <a:rPr lang="en-US" sz="1600" dirty="0" err="1" smtClean="0"/>
                            <a:t>udd</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endParaRPr lang="en-US"/>
                        </a:p>
                      </a:txBody>
                      <a:tcPr>
                        <a:blipFill rotWithShape="1">
                          <a:blip r:embed="rId4"/>
                          <a:stretch>
                            <a:fillRect l="-154615" t="-303279" b="-711475"/>
                          </a:stretch>
                        </a:blipFill>
                      </a:tcPr>
                    </a:tc>
                  </a:tr>
                  <a:tr h="370840">
                    <a:tc>
                      <a:txBody>
                        <a:bodyPr/>
                        <a:lstStyle/>
                        <a:p>
                          <a:pPr algn="ctr"/>
                          <a:r>
                            <a:rPr lang="en-US" sz="1600" dirty="0" err="1" smtClean="0"/>
                            <a:t>ddd</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endParaRPr lang="en-US"/>
                        </a:p>
                      </a:txBody>
                      <a:tcPr>
                        <a:blipFill rotWithShape="1">
                          <a:blip r:embed="rId4"/>
                          <a:stretch>
                            <a:fillRect l="-154615" t="-403279" b="-611475"/>
                          </a:stretch>
                        </a:blipFill>
                      </a:tcPr>
                    </a:tc>
                  </a:tr>
                  <a:tr h="370840">
                    <a:tc>
                      <a:txBody>
                        <a:bodyPr/>
                        <a:lstStyle/>
                        <a:p>
                          <a:pPr algn="ctr"/>
                          <a:r>
                            <a:rPr lang="en-US" sz="1600" dirty="0" err="1" smtClean="0"/>
                            <a:t>uus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endParaRPr lang="en-US"/>
                        </a:p>
                      </a:txBody>
                      <a:tcPr>
                        <a:blipFill rotWithShape="1">
                          <a:blip r:embed="rId4"/>
                          <a:stretch>
                            <a:fillRect l="-154615" t="-503279" b="-511475"/>
                          </a:stretch>
                        </a:blipFill>
                      </a:tcPr>
                    </a:tc>
                  </a:tr>
                  <a:tr h="370840">
                    <a:tc>
                      <a:txBody>
                        <a:bodyPr/>
                        <a:lstStyle/>
                        <a:p>
                          <a:pPr algn="ctr"/>
                          <a:r>
                            <a:rPr lang="en-US" sz="1600" dirty="0" err="1" smtClean="0"/>
                            <a:t>uds</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endParaRPr lang="en-US"/>
                        </a:p>
                      </a:txBody>
                      <a:tcPr>
                        <a:blipFill rotWithShape="1">
                          <a:blip r:embed="rId4"/>
                          <a:stretch>
                            <a:fillRect l="-154615" t="-603279" b="-411475"/>
                          </a:stretch>
                        </a:blipFill>
                      </a:tcPr>
                    </a:tc>
                  </a:tr>
                  <a:tr h="370840">
                    <a:tc>
                      <a:txBody>
                        <a:bodyPr/>
                        <a:lstStyle/>
                        <a:p>
                          <a:pPr algn="ctr"/>
                          <a:r>
                            <a:rPr lang="en-US" sz="1600" dirty="0" err="1" smtClean="0"/>
                            <a:t>dds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endParaRPr lang="en-US"/>
                        </a:p>
                      </a:txBody>
                      <a:tcPr>
                        <a:blipFill rotWithShape="1">
                          <a:blip r:embed="rId4"/>
                          <a:stretch>
                            <a:fillRect l="-154615" t="-703279" b="-311475"/>
                          </a:stretch>
                        </a:blipFill>
                      </a:tcPr>
                    </a:tc>
                  </a:tr>
                  <a:tr h="370840">
                    <a:tc>
                      <a:txBody>
                        <a:bodyPr/>
                        <a:lstStyle/>
                        <a:p>
                          <a:pPr algn="ctr"/>
                          <a:r>
                            <a:rPr lang="en-US" sz="1600" dirty="0" err="1" smtClean="0"/>
                            <a:t>uss</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-2</a:t>
                          </a:r>
                          <a:endParaRPr lang="en-US" sz="1600" dirty="0"/>
                        </a:p>
                      </a:txBody>
                      <a:tcPr/>
                    </a:tc>
                    <a:tc>
                      <a:txBody>
                        <a:bodyPr/>
                        <a:lstStyle/>
                        <a:p>
                          <a:endParaRPr lang="en-US"/>
                        </a:p>
                      </a:txBody>
                      <a:tcPr>
                        <a:blipFill rotWithShape="1">
                          <a:blip r:embed="rId4"/>
                          <a:stretch>
                            <a:fillRect l="-154615" t="-816667" b="-216667"/>
                          </a:stretch>
                        </a:blipFill>
                      </a:tcPr>
                    </a:tc>
                  </a:tr>
                  <a:tr h="370840">
                    <a:tc>
                      <a:txBody>
                        <a:bodyPr/>
                        <a:lstStyle/>
                        <a:p>
                          <a:pPr algn="ctr"/>
                          <a:r>
                            <a:rPr lang="en-US" sz="1600" dirty="0" err="1" smtClean="0"/>
                            <a:t>dss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-2</a:t>
                          </a:r>
                          <a:endParaRPr lang="en-US" sz="1600" dirty="0"/>
                        </a:p>
                      </a:txBody>
                      <a:tcPr/>
                    </a:tc>
                    <a:tc>
                      <a:txBody>
                        <a:bodyPr/>
                        <a:lstStyle/>
                        <a:p>
                          <a:endParaRPr lang="en-US"/>
                        </a:p>
                      </a:txBody>
                      <a:tcPr>
                        <a:blipFill rotWithShape="1">
                          <a:blip r:embed="rId4"/>
                          <a:stretch>
                            <a:fillRect l="-154615" t="-901639" b="-113115"/>
                          </a:stretch>
                        </a:blipFill>
                      </a:tcPr>
                    </a:tc>
                  </a:tr>
                  <a:tr h="370840">
                    <a:tc>
                      <a:txBody>
                        <a:bodyPr/>
                        <a:lstStyle/>
                        <a:p>
                          <a:pPr algn="ctr"/>
                          <a:r>
                            <a:rPr lang="en-US" sz="1600" dirty="0" err="1" smtClean="0"/>
                            <a:t>sss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-3</a:t>
                          </a:r>
                          <a:endParaRPr lang="en-US" sz="1600" dirty="0"/>
                        </a:p>
                      </a:txBody>
                      <a:tcPr/>
                    </a:tc>
                    <a:tc>
                      <a:txBody>
                        <a:bodyPr/>
                        <a:lstStyle/>
                        <a:p>
                          <a:endParaRPr lang="en-US"/>
                        </a:p>
                      </a:txBody>
                      <a:tcPr>
                        <a:blipFill rotWithShape="1">
                          <a:blip r:embed="rId4"/>
                          <a:stretch>
                            <a:fillRect l="-154615" t="-1001639" b="-13115"/>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Tabelle 7"/>
              <p:cNvGraphicFramePr>
                <a:graphicFrameLocks noGrp="1"/>
              </p:cNvGraphicFramePr>
              <p:nvPr>
                <p:extLst>
                  <p:ext uri="{D42A27DB-BD31-4B8C-83A1-F6EECF244321}">
                    <p14:modId xmlns:p14="http://schemas.microsoft.com/office/powerpoint/2010/main" val="1939424447"/>
                  </p:ext>
                </p:extLst>
              </p:nvPr>
            </p:nvGraphicFramePr>
            <p:xfrm>
              <a:off x="3960000" y="2160000"/>
              <a:ext cx="3744416" cy="3388742"/>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a:rPr>
                                  <m:t>𝑞</m:t>
                                </m:r>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𝑞</m:t>
                                    </m:r>
                                  </m:e>
                                </m:acc>
                              </m:oMath>
                            </m:oMathPara>
                          </a14:m>
                          <a:endParaRPr lang="en-US" dirty="0">
                            <a:solidFill>
                              <a:srgbClr val="FF0000"/>
                            </a:solidFill>
                          </a:endParaRPr>
                        </a:p>
                      </a:txBody>
                      <a:tcPr/>
                    </a:tc>
                    <a:tc>
                      <a:txBody>
                        <a:bodyPr/>
                        <a:lstStyle/>
                        <a:p>
                          <a:pPr algn="ctr"/>
                          <a:r>
                            <a:rPr lang="en-US" dirty="0">
                              <a:solidFill>
                                <a:srgbClr val="FF0000"/>
                              </a:solidFill>
                            </a:rPr>
                            <a:t>Q</a:t>
                          </a:r>
                        </a:p>
                      </a:txBody>
                      <a:tcPr/>
                    </a:tc>
                    <a:tc>
                      <a:txBody>
                        <a:bodyPr/>
                        <a:lstStyle/>
                        <a:p>
                          <a:pPr algn="ctr"/>
                          <a:r>
                            <a:rPr lang="en-US" dirty="0">
                              <a:solidFill>
                                <a:srgbClr val="FF0000"/>
                              </a:solidFill>
                            </a:rPr>
                            <a:t>S</a:t>
                          </a:r>
                        </a:p>
                      </a:txBody>
                      <a:tcPr/>
                    </a:tc>
                    <a:tc>
                      <a:txBody>
                        <a:bodyPr/>
                        <a:lstStyle/>
                        <a:p>
                          <a:r>
                            <a:rPr lang="en-US" dirty="0">
                              <a:solidFill>
                                <a:srgbClr val="FF0000"/>
                              </a:solidFill>
                            </a:rPr>
                            <a:t>Meson</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latin typeface="Cambria Math"/>
                                          </a:rPr>
                                          <m:t>𝑢</m:t>
                                        </m:r>
                                        <m:acc>
                                          <m:accPr>
                                            <m:chr m:val="̅"/>
                                            <m:ctrlPr>
                                              <a:rPr lang="de-DE" b="0" i="1" smtClean="0">
                                                <a:latin typeface="Cambria Math" panose="02040503050406030204" pitchFamily="18" charset="0"/>
                                              </a:rPr>
                                            </m:ctrlPr>
                                          </m:accPr>
                                          <m:e>
                                            <m:r>
                                              <a:rPr lang="de-DE" b="0" i="1" smtClean="0">
                                                <a:latin typeface="Cambria Math"/>
                                              </a:rPr>
                                              <m:t>𝑢</m:t>
                                            </m:r>
                                          </m:e>
                                        </m:acc>
                                        <m:r>
                                          <a:rPr lang="de-DE" b="0" i="1" smtClean="0">
                                            <a:latin typeface="Cambria Math"/>
                                          </a:rPr>
                                          <m:t>−</m:t>
                                        </m:r>
                                        <m:r>
                                          <a:rPr lang="de-DE" b="0" i="1" smtClean="0">
                                            <a:latin typeface="Cambria Math"/>
                                          </a:rPr>
                                          <m:t>𝑑</m:t>
                                        </m:r>
                                        <m:acc>
                                          <m:accPr>
                                            <m:chr m:val="̅"/>
                                            <m:ctrlPr>
                                              <a:rPr lang="de-DE" b="0" i="1" smtClean="0">
                                                <a:latin typeface="Cambria Math" panose="02040503050406030204" pitchFamily="18" charset="0"/>
                                              </a:rPr>
                                            </m:ctrlPr>
                                          </m:accPr>
                                          <m:e>
                                            <m:r>
                                              <a:rPr lang="de-DE" b="0" i="1" smtClean="0">
                                                <a:latin typeface="Cambria Math"/>
                                              </a:rPr>
                                              <m:t>𝑑</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a:txBody>
                      <a:tcPr/>
                    </a:tc>
                    <a:tc>
                      <a:txBody>
                        <a:bodyPr/>
                        <a:lstStyle/>
                        <a:p>
                          <a:pPr algn="ctr"/>
                          <a:r>
                            <a:rPr lang="en-US" sz="1800" dirty="0"/>
                            <a:t>0</a:t>
                          </a:r>
                        </a:p>
                      </a:txBody>
                      <a:tcPr/>
                    </a:tc>
                    <a:tc>
                      <a:txBody>
                        <a:bodyPr/>
                        <a:lstStyle/>
                        <a:p>
                          <a:pPr algn="ctr"/>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a:ea typeface="Cambria Math"/>
                                      </a:rPr>
                                      <m:t>𝜋</m:t>
                                    </m:r>
                                  </m:e>
                                  <m:sup>
                                    <m:r>
                                      <a:rPr lang="de-DE" b="0" i="1" smtClean="0">
                                        <a:latin typeface="Cambria Math"/>
                                      </a:rPr>
                                      <m:t>0</m:t>
                                    </m:r>
                                  </m:sup>
                                </m:sSup>
                              </m:oMath>
                            </m:oMathPara>
                          </a14:m>
                          <a:endParaRPr lang="en-US"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𝑢</m:t>
                                </m:r>
                                <m:acc>
                                  <m:accPr>
                                    <m:chr m:val="̅"/>
                                    <m:ctrlPr>
                                      <a:rPr lang="de-DE" b="0" i="1" smtClean="0">
                                        <a:latin typeface="Cambria Math" panose="02040503050406030204" pitchFamily="18" charset="0"/>
                                      </a:rPr>
                                    </m:ctrlPr>
                                  </m:accPr>
                                  <m:e>
                                    <m:r>
                                      <a:rPr lang="de-DE" b="0" i="1" smtClean="0">
                                        <a:latin typeface="Cambria Math"/>
                                      </a:rPr>
                                      <m:t>𝑑</m:t>
                                    </m:r>
                                  </m:e>
                                </m:acc>
                              </m:oMath>
                            </m:oMathPara>
                          </a14:m>
                          <a:endParaRPr lang="en-US" dirty="0"/>
                        </a:p>
                      </a:txBody>
                      <a:tcPr/>
                    </a:tc>
                    <a:tc>
                      <a:txBody>
                        <a:bodyPr/>
                        <a:lstStyle/>
                        <a:p>
                          <a:pPr algn="ctr"/>
                          <a:r>
                            <a:rPr lang="en-US" sz="1800" dirty="0"/>
                            <a:t>1</a:t>
                          </a:r>
                        </a:p>
                      </a:txBody>
                      <a:tcPr/>
                    </a:tc>
                    <a:tc>
                      <a:txBody>
                        <a:bodyPr/>
                        <a:lstStyle/>
                        <a:p>
                          <a:pPr algn="ctr"/>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a:ea typeface="Cambria Math"/>
                                      </a:rPr>
                                      <m:t>𝜋</m:t>
                                    </m:r>
                                  </m:e>
                                  <m:sup>
                                    <m:r>
                                      <a:rPr lang="de-DE" b="0" i="1" smtClean="0">
                                        <a:latin typeface="Cambria Math"/>
                                      </a:rPr>
                                      <m:t>+</m:t>
                                    </m:r>
                                  </m:sup>
                                </m:sSup>
                              </m:oMath>
                            </m:oMathPara>
                          </a14:m>
                          <a:endParaRPr lang="en-US"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de-DE" b="0" i="1" smtClean="0">
                                        <a:latin typeface="Cambria Math"/>
                                      </a:rPr>
                                      <m:t>𝑢</m:t>
                                    </m:r>
                                  </m:e>
                                </m:acc>
                                <m:r>
                                  <a:rPr lang="de-DE" b="0" i="1" smtClean="0">
                                    <a:latin typeface="Cambria Math"/>
                                  </a:rPr>
                                  <m:t>𝑑</m:t>
                                </m:r>
                              </m:oMath>
                            </m:oMathPara>
                          </a14:m>
                          <a:endParaRPr lang="en-US" dirty="0"/>
                        </a:p>
                      </a:txBody>
                      <a:tcPr/>
                    </a:tc>
                    <a:tc>
                      <a:txBody>
                        <a:bodyPr/>
                        <a:lstStyle/>
                        <a:p>
                          <a:pPr algn="ctr"/>
                          <a:r>
                            <a:rPr lang="en-US" sz="1800" dirty="0"/>
                            <a:t>-1</a:t>
                          </a:r>
                        </a:p>
                      </a:txBody>
                      <a:tcPr/>
                    </a:tc>
                    <a:tc>
                      <a:txBody>
                        <a:bodyPr/>
                        <a:lstStyle/>
                        <a:p>
                          <a:pPr algn="ctr"/>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a:ea typeface="Cambria Math"/>
                                      </a:rPr>
                                      <m:t>𝜋</m:t>
                                    </m:r>
                                  </m:e>
                                  <m:sup>
                                    <m:r>
                                      <a:rPr lang="de-DE" b="0" i="1" smtClean="0">
                                        <a:latin typeface="Cambria Math"/>
                                      </a:rPr>
                                      <m:t>−</m:t>
                                    </m:r>
                                  </m:sup>
                                </m:sSup>
                              </m:oMath>
                            </m:oMathPara>
                          </a14:m>
                          <a:endParaRPr lang="en-US"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𝑢</m:t>
                                </m:r>
                                <m:acc>
                                  <m:accPr>
                                    <m:chr m:val="̅"/>
                                    <m:ctrlPr>
                                      <a:rPr lang="de-DE" b="0" i="1" smtClean="0">
                                        <a:latin typeface="Cambria Math" panose="02040503050406030204" pitchFamily="18" charset="0"/>
                                      </a:rPr>
                                    </m:ctrlPr>
                                  </m:accPr>
                                  <m:e>
                                    <m:r>
                                      <a:rPr lang="de-DE" b="0" i="1" smtClean="0">
                                        <a:latin typeface="Cambria Math"/>
                                      </a:rPr>
                                      <m:t>𝑠</m:t>
                                    </m:r>
                                  </m:e>
                                </m:acc>
                              </m:oMath>
                            </m:oMathPara>
                          </a14:m>
                          <a:endParaRPr lang="en-US" dirty="0"/>
                        </a:p>
                      </a:txBody>
                      <a:tcPr/>
                    </a:tc>
                    <a:tc>
                      <a:txBody>
                        <a:bodyPr/>
                        <a:lstStyle/>
                        <a:p>
                          <a:pPr algn="ctr"/>
                          <a:r>
                            <a:rPr lang="en-US" sz="1800" dirty="0"/>
                            <a:t>1</a:t>
                          </a:r>
                        </a:p>
                      </a:txBody>
                      <a:tcPr/>
                    </a:tc>
                    <a:tc>
                      <a:txBody>
                        <a:bodyPr/>
                        <a:lstStyle/>
                        <a:p>
                          <a:pPr algn="ctr"/>
                          <a:r>
                            <a:rPr lang="en-US" dirty="0"/>
                            <a:t>-1</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𝐾</m:t>
                                    </m:r>
                                  </m:e>
                                  <m:sup>
                                    <m:r>
                                      <a:rPr lang="de-DE" b="0" i="1" smtClean="0">
                                        <a:latin typeface="Cambria Math"/>
                                      </a:rPr>
                                      <m:t>+</m:t>
                                    </m:r>
                                  </m:sup>
                                </m:sSup>
                              </m:oMath>
                            </m:oMathPara>
                          </a14:m>
                          <a:endParaRPr lang="en-US"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𝑑</m:t>
                                </m:r>
                                <m:acc>
                                  <m:accPr>
                                    <m:chr m:val="̅"/>
                                    <m:ctrlPr>
                                      <a:rPr lang="de-DE" b="0" i="1" smtClean="0">
                                        <a:latin typeface="Cambria Math" panose="02040503050406030204" pitchFamily="18" charset="0"/>
                                      </a:rPr>
                                    </m:ctrlPr>
                                  </m:accPr>
                                  <m:e>
                                    <m:r>
                                      <a:rPr lang="de-DE" b="0" i="1" smtClean="0">
                                        <a:latin typeface="Cambria Math"/>
                                      </a:rPr>
                                      <m:t>𝑠</m:t>
                                    </m:r>
                                  </m:e>
                                </m:acc>
                                <m:r>
                                  <a:rPr lang="de-DE" b="0" i="1" smtClean="0">
                                    <a:latin typeface="Cambria Math"/>
                                  </a:rPr>
                                  <m:t>/</m:t>
                                </m:r>
                                <m:r>
                                  <a:rPr lang="de-DE" b="0" i="1" smtClean="0">
                                    <a:latin typeface="Cambria Math"/>
                                  </a:rPr>
                                  <m:t>𝑠</m:t>
                                </m:r>
                                <m:acc>
                                  <m:accPr>
                                    <m:chr m:val="̅"/>
                                    <m:ctrlPr>
                                      <a:rPr lang="de-DE" b="0" i="1" smtClean="0">
                                        <a:latin typeface="Cambria Math" panose="02040503050406030204" pitchFamily="18" charset="0"/>
                                      </a:rPr>
                                    </m:ctrlPr>
                                  </m:accPr>
                                  <m:e>
                                    <m:r>
                                      <a:rPr lang="de-DE" b="0" i="1" smtClean="0">
                                        <a:latin typeface="Cambria Math"/>
                                      </a:rPr>
                                      <m:t>𝑑</m:t>
                                    </m:r>
                                  </m:e>
                                </m:acc>
                              </m:oMath>
                            </m:oMathPara>
                          </a14:m>
                          <a:endParaRPr lang="en-US" dirty="0"/>
                        </a:p>
                      </a:txBody>
                      <a:tcPr/>
                    </a:tc>
                    <a:tc>
                      <a:txBody>
                        <a:bodyPr/>
                        <a:lstStyle/>
                        <a:p>
                          <a:pPr algn="ctr"/>
                          <a:r>
                            <a:rPr lang="en-US" sz="1800" dirty="0"/>
                            <a:t>0</a:t>
                          </a:r>
                        </a:p>
                      </a:txBody>
                      <a:tcPr/>
                    </a:tc>
                    <a:tc>
                      <a:txBody>
                        <a:bodyPr/>
                        <a:lstStyle/>
                        <a:p>
                          <a:pPr algn="ctr"/>
                          <a:r>
                            <a:rPr lang="en-US" dirty="0"/>
                            <a:t>-1</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𝐾</m:t>
                                    </m:r>
                                  </m:e>
                                  <m:sup>
                                    <m:r>
                                      <a:rPr lang="de-DE" b="0" i="1" smtClean="0">
                                        <a:latin typeface="Cambria Math"/>
                                      </a:rPr>
                                      <m:t>0</m:t>
                                    </m:r>
                                  </m:sup>
                                </m:sSup>
                              </m:oMath>
                            </m:oMathPara>
                          </a14:m>
                          <a:endParaRPr lang="en-US"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𝑠</m:t>
                                </m:r>
                                <m:acc>
                                  <m:accPr>
                                    <m:chr m:val="̅"/>
                                    <m:ctrlPr>
                                      <a:rPr lang="de-DE" b="0" i="1" smtClean="0">
                                        <a:latin typeface="Cambria Math" panose="02040503050406030204" pitchFamily="18" charset="0"/>
                                      </a:rPr>
                                    </m:ctrlPr>
                                  </m:accPr>
                                  <m:e>
                                    <m:r>
                                      <a:rPr lang="de-DE" b="0" i="1" smtClean="0">
                                        <a:latin typeface="Cambria Math"/>
                                      </a:rPr>
                                      <m:t>𝑢</m:t>
                                    </m:r>
                                  </m:e>
                                </m:acc>
                              </m:oMath>
                            </m:oMathPara>
                          </a14:m>
                          <a:endParaRPr lang="en-US" dirty="0"/>
                        </a:p>
                      </a:txBody>
                      <a:tcPr/>
                    </a:tc>
                    <a:tc>
                      <a:txBody>
                        <a:bodyPr/>
                        <a:lstStyle/>
                        <a:p>
                          <a:pPr algn="ctr"/>
                          <a:r>
                            <a:rPr lang="en-US" sz="1800" dirty="0"/>
                            <a:t>-1</a:t>
                          </a:r>
                        </a:p>
                      </a:txBody>
                      <a:tcPr/>
                    </a:tc>
                    <a:tc>
                      <a:txBody>
                        <a:bodyPr/>
                        <a:lstStyle/>
                        <a:p>
                          <a:pPr algn="ctr"/>
                          <a:r>
                            <a:rPr lang="en-US" dirty="0"/>
                            <a:t>-1</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𝐾</m:t>
                                    </m:r>
                                  </m:e>
                                  <m:sup>
                                    <m:r>
                                      <a:rPr lang="de-DE" b="0" i="1" smtClean="0">
                                        <a:latin typeface="Cambria Math"/>
                                      </a:rPr>
                                      <m:t>−</m:t>
                                    </m:r>
                                  </m:sup>
                                </m:sSup>
                              </m:oMath>
                            </m:oMathPara>
                          </a14:m>
                          <a:endParaRPr lang="en-US" dirty="0"/>
                        </a:p>
                      </a:txBody>
                      <a:tcPr/>
                    </a:tc>
                    <a:extLst>
                      <a:ext uri="{0D108BD9-81ED-4DB2-BD59-A6C34878D82A}">
                        <a16:rowId xmlns:a16="http://schemas.microsoft.com/office/drawing/2014/main" val="10006"/>
                      </a:ext>
                    </a:extLst>
                  </a:tr>
                  <a:tr h="370840">
                    <a:tc>
                      <a:txBody>
                        <a:bodyPr/>
                        <a:lstStyle/>
                        <a:p>
                          <a:pPr/>
                          <a14:m>
                            <m:oMathPara xmlns:m="http://schemas.openxmlformats.org/officeDocument/2006/math">
                              <m:oMathParaPr>
                                <m:jc m:val="centerGroup"/>
                              </m:oMathParaPr>
                              <m:oMath xmlns:m="http://schemas.openxmlformats.org/officeDocument/2006/math">
                                <m:f>
                                  <m:fPr>
                                    <m:type m:val="lin"/>
                                    <m:ctrlPr>
                                      <a:rPr lang="en-US" sz="1400" i="1" smtClean="0">
                                        <a:latin typeface="Cambria Math" panose="02040503050406030204" pitchFamily="18" charset="0"/>
                                      </a:rPr>
                                    </m:ctrlPr>
                                  </m:fPr>
                                  <m:num>
                                    <m:r>
                                      <a:rPr lang="en-US" sz="1400" i="1" smtClean="0">
                                        <a:latin typeface="Cambria Math"/>
                                        <a:ea typeface="Cambria Math"/>
                                      </a:rPr>
                                      <m:t>≈</m:t>
                                    </m:r>
                                    <m:d>
                                      <m:dPr>
                                        <m:ctrlPr>
                                          <a:rPr lang="en-US" sz="1400" i="1" smtClean="0">
                                            <a:latin typeface="Cambria Math" panose="02040503050406030204" pitchFamily="18" charset="0"/>
                                            <a:ea typeface="Cambria Math"/>
                                          </a:rPr>
                                        </m:ctrlPr>
                                      </m:dPr>
                                      <m:e>
                                        <m:r>
                                          <a:rPr lang="de-DE" sz="1400" b="0" i="1" smtClean="0">
                                            <a:latin typeface="Cambria Math"/>
                                            <a:ea typeface="Cambria Math"/>
                                          </a:rPr>
                                          <m:t>𝑢</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𝑢</m:t>
                                            </m:r>
                                          </m:e>
                                        </m:acc>
                                        <m:r>
                                          <a:rPr lang="de-DE" sz="1400" b="0" i="1" smtClean="0">
                                            <a:latin typeface="Cambria Math"/>
                                          </a:rPr>
                                          <m:t>+</m:t>
                                        </m:r>
                                        <m:r>
                                          <a:rPr lang="de-DE" sz="1400" b="0" i="1" smtClean="0">
                                            <a:latin typeface="Cambria Math"/>
                                          </a:rPr>
                                          <m:t>𝑑</m:t>
                                        </m:r>
                                        <m:acc>
                                          <m:accPr>
                                            <m:chr m:val="̅"/>
                                            <m:ctrlPr>
                                              <a:rPr lang="de-DE" sz="1400" b="0" i="1" smtClean="0">
                                                <a:latin typeface="Cambria Math" panose="02040503050406030204" pitchFamily="18" charset="0"/>
                                              </a:rPr>
                                            </m:ctrlPr>
                                          </m:accPr>
                                          <m:e>
                                            <m:r>
                                              <a:rPr lang="de-DE" sz="1400" b="0" i="1" smtClean="0">
                                                <a:latin typeface="Cambria Math"/>
                                              </a:rPr>
                                              <m:t>𝑑</m:t>
                                            </m:r>
                                          </m:e>
                                        </m:acc>
                                        <m:r>
                                          <a:rPr lang="de-DE" sz="1400" b="0" i="1" smtClean="0">
                                            <a:latin typeface="Cambria Math"/>
                                          </a:rPr>
                                          <m:t>−2</m:t>
                                        </m:r>
                                        <m:r>
                                          <a:rPr lang="de-DE" sz="1400" b="0" i="1" smtClean="0">
                                            <a:latin typeface="Cambria Math"/>
                                          </a:rPr>
                                          <m:t>𝑠</m:t>
                                        </m:r>
                                        <m:acc>
                                          <m:accPr>
                                            <m:chr m:val="̅"/>
                                            <m:ctrlPr>
                                              <a:rPr lang="de-DE" sz="1400" b="0" i="1" smtClean="0">
                                                <a:latin typeface="Cambria Math" panose="02040503050406030204" pitchFamily="18" charset="0"/>
                                              </a:rPr>
                                            </m:ctrlPr>
                                          </m:accPr>
                                          <m:e>
                                            <m:r>
                                              <a:rPr lang="de-DE" sz="1400" b="0" i="1" smtClean="0">
                                                <a:latin typeface="Cambria Math"/>
                                              </a:rPr>
                                              <m:t>𝑠</m:t>
                                            </m:r>
                                          </m:e>
                                        </m:acc>
                                      </m:e>
                                    </m:d>
                                  </m:num>
                                  <m:den>
                                    <m:rad>
                                      <m:radPr>
                                        <m:degHide m:val="on"/>
                                        <m:ctrlPr>
                                          <a:rPr lang="en-US" sz="1400" i="1" smtClean="0">
                                            <a:latin typeface="Cambria Math" panose="02040503050406030204" pitchFamily="18" charset="0"/>
                                          </a:rPr>
                                        </m:ctrlPr>
                                      </m:radPr>
                                      <m:deg/>
                                      <m:e>
                                        <m:r>
                                          <a:rPr lang="de-DE" sz="1400" b="0" i="1" smtClean="0">
                                            <a:latin typeface="Cambria Math"/>
                                          </a:rPr>
                                          <m:t>6</m:t>
                                        </m:r>
                                      </m:e>
                                    </m:rad>
                                  </m:den>
                                </m:f>
                              </m:oMath>
                            </m:oMathPara>
                          </a14:m>
                          <a:endParaRPr lang="en-US" sz="1400" dirty="0"/>
                        </a:p>
                      </a:txBody>
                      <a:tcPr/>
                    </a:tc>
                    <a:tc>
                      <a:txBody>
                        <a:bodyPr/>
                        <a:lstStyle/>
                        <a:p>
                          <a:pPr algn="ctr"/>
                          <a:r>
                            <a:rPr lang="en-US" sz="1800" dirty="0"/>
                            <a:t>0</a:t>
                          </a:r>
                        </a:p>
                      </a:txBody>
                      <a:tcPr/>
                    </a:tc>
                    <a:tc>
                      <a:txBody>
                        <a:bodyPr/>
                        <a:lstStyle/>
                        <a:p>
                          <a:pPr algn="ctr"/>
                          <a:r>
                            <a:rPr lang="en-US" dirty="0"/>
                            <a:t>-2</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𝜂</m:t>
                                </m:r>
                              </m:oMath>
                            </m:oMathPara>
                          </a14:m>
                          <a:endParaRPr lang="en-US" dirty="0"/>
                        </a:p>
                      </a:txBody>
                      <a:tcPr/>
                    </a:tc>
                    <a:extLst>
                      <a:ext uri="{0D108BD9-81ED-4DB2-BD59-A6C34878D82A}">
                        <a16:rowId xmlns:a16="http://schemas.microsoft.com/office/drawing/2014/main" val="10007"/>
                      </a:ext>
                    </a:extLst>
                  </a:tr>
                  <a:tr h="370840">
                    <a:tc>
                      <a:txBody>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m:t>
                                </m:r>
                                <m:f>
                                  <m:fPr>
                                    <m:type m:val="lin"/>
                                    <m:ctrlPr>
                                      <a:rPr lang="en-US" sz="1400" i="1" smtClean="0">
                                        <a:latin typeface="Cambria Math" panose="02040503050406030204" pitchFamily="18" charset="0"/>
                                        <a:ea typeface="Cambria Math"/>
                                      </a:rPr>
                                    </m:ctrlPr>
                                  </m:fPr>
                                  <m:num>
                                    <m:d>
                                      <m:dPr>
                                        <m:ctrlPr>
                                          <a:rPr lang="en-US" sz="1400" i="1" smtClean="0">
                                            <a:latin typeface="Cambria Math" panose="02040503050406030204" pitchFamily="18" charset="0"/>
                                            <a:ea typeface="Cambria Math"/>
                                          </a:rPr>
                                        </m:ctrlPr>
                                      </m:dPr>
                                      <m:e>
                                        <m:r>
                                          <a:rPr lang="de-DE" sz="1400" b="0" i="1" smtClean="0">
                                            <a:latin typeface="Cambria Math"/>
                                            <a:ea typeface="Cambria Math"/>
                                          </a:rPr>
                                          <m:t>𝑢</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𝑢</m:t>
                                            </m:r>
                                          </m:e>
                                        </m:acc>
                                        <m:r>
                                          <a:rPr lang="de-DE" sz="1400" b="0" i="1" smtClean="0">
                                            <a:latin typeface="Cambria Math"/>
                                            <a:ea typeface="Cambria Math"/>
                                          </a:rPr>
                                          <m:t>+</m:t>
                                        </m:r>
                                        <m:r>
                                          <a:rPr lang="de-DE" sz="1400" b="0" i="1" smtClean="0">
                                            <a:latin typeface="Cambria Math"/>
                                            <a:ea typeface="Cambria Math"/>
                                          </a:rPr>
                                          <m:t>𝑑</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𝑑</m:t>
                                            </m:r>
                                          </m:e>
                                        </m:acc>
                                        <m:r>
                                          <a:rPr lang="de-DE" sz="1400" b="0" i="1" smtClean="0">
                                            <a:latin typeface="Cambria Math"/>
                                            <a:ea typeface="Cambria Math"/>
                                          </a:rPr>
                                          <m:t>+</m:t>
                                        </m:r>
                                        <m:r>
                                          <a:rPr lang="de-DE" sz="1400" b="0" i="1" smtClean="0">
                                            <a:latin typeface="Cambria Math"/>
                                            <a:ea typeface="Cambria Math"/>
                                          </a:rPr>
                                          <m:t>𝑠</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𝑠</m:t>
                                            </m:r>
                                          </m:e>
                                        </m:acc>
                                      </m:e>
                                    </m:d>
                                  </m:num>
                                  <m:den>
                                    <m:rad>
                                      <m:radPr>
                                        <m:degHide m:val="on"/>
                                        <m:ctrlPr>
                                          <a:rPr lang="en-US" sz="1400" i="1" smtClean="0">
                                            <a:latin typeface="Cambria Math" panose="02040503050406030204" pitchFamily="18" charset="0"/>
                                            <a:ea typeface="Cambria Math"/>
                                          </a:rPr>
                                        </m:ctrlPr>
                                      </m:radPr>
                                      <m:deg/>
                                      <m:e>
                                        <m:r>
                                          <a:rPr lang="de-DE" sz="1400" b="0" i="1" smtClean="0">
                                            <a:latin typeface="Cambria Math"/>
                                            <a:ea typeface="Cambria Math"/>
                                          </a:rPr>
                                          <m:t>3</m:t>
                                        </m:r>
                                      </m:e>
                                    </m:rad>
                                  </m:den>
                                </m:f>
                              </m:oMath>
                            </m:oMathPara>
                          </a14:m>
                          <a:endParaRPr lang="en-US" sz="1400" dirty="0"/>
                        </a:p>
                      </a:txBody>
                      <a:tcPr/>
                    </a:tc>
                    <a:tc>
                      <a:txBody>
                        <a:bodyPr/>
                        <a:lstStyle/>
                        <a:p>
                          <a:pPr algn="ctr"/>
                          <a:r>
                            <a:rPr lang="en-US" sz="1800" dirty="0"/>
                            <a:t>0</a:t>
                          </a:r>
                        </a:p>
                      </a:txBody>
                      <a:tcPr/>
                    </a:tc>
                    <a:tc>
                      <a:txBody>
                        <a:bodyPr/>
                        <a:lstStyle/>
                        <a:p>
                          <a:pPr algn="ctr"/>
                          <a:r>
                            <a:rPr lang="en-US" dirty="0"/>
                            <a:t>-2</a:t>
                          </a:r>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𝜂</m:t>
                                </m:r>
                                <m:r>
                                  <a:rPr lang="de-DE" b="0" i="1" smtClean="0">
                                    <a:latin typeface="Cambria Math"/>
                                    <a:ea typeface="Cambria Math"/>
                                  </a:rPr>
                                  <m:t>′</m:t>
                                </m:r>
                              </m:oMath>
                            </m:oMathPara>
                          </a14:m>
                          <a:endParaRPr lang="en-US" dirty="0"/>
                        </a:p>
                      </a:txBody>
                      <a:tcPr/>
                    </a:tc>
                    <a:extLst>
                      <a:ext uri="{0D108BD9-81ED-4DB2-BD59-A6C34878D82A}">
                        <a16:rowId xmlns:a16="http://schemas.microsoft.com/office/drawing/2014/main" val="10008"/>
                      </a:ext>
                    </a:extLst>
                  </a:tr>
                </a:tbl>
              </a:graphicData>
            </a:graphic>
          </p:graphicFrame>
        </mc:Choice>
        <mc:Fallback xmlns="">
          <p:graphicFrame>
            <p:nvGraphicFramePr>
              <p:cNvPr id="8" name="Tabelle 7"/>
              <p:cNvGraphicFramePr>
                <a:graphicFrameLocks noGrp="1"/>
              </p:cNvGraphicFramePr>
              <p:nvPr>
                <p:extLst>
                  <p:ext uri="{D42A27DB-BD31-4B8C-83A1-F6EECF244321}">
                    <p14:modId xmlns:p14="http://schemas.microsoft.com/office/powerpoint/2010/main" val="3359794387"/>
                  </p:ext>
                </p:extLst>
              </p:nvPr>
            </p:nvGraphicFramePr>
            <p:xfrm>
              <a:off x="3960000" y="2160000"/>
              <a:ext cx="3744416" cy="3388742"/>
            </p:xfrm>
            <a:graphic>
              <a:graphicData uri="http://schemas.openxmlformats.org/drawingml/2006/table">
                <a:tbl>
                  <a:tblPr firstRow="1" bandRow="1">
                    <a:tableStyleId>{5940675A-B579-460E-94D1-54222C63F5DA}</a:tableStyleId>
                  </a:tblPr>
                  <a:tblGrid>
                    <a:gridCol w="2016224"/>
                    <a:gridCol w="432048"/>
                    <a:gridCol w="432048"/>
                    <a:gridCol w="864096"/>
                  </a:tblGrid>
                  <a:tr h="370840">
                    <a:tc>
                      <a:txBody>
                        <a:bodyPr/>
                        <a:lstStyle/>
                        <a:p>
                          <a:endParaRPr lang="en-US"/>
                        </a:p>
                      </a:txBody>
                      <a:tcPr>
                        <a:blipFill rotWithShape="1">
                          <a:blip r:embed="rId5"/>
                          <a:stretch>
                            <a:fillRect l="-302" t="-8197" r="-85498" b="-931148"/>
                          </a:stretch>
                        </a:blipFill>
                      </a:tcPr>
                    </a:tc>
                    <a:tc>
                      <a:txBody>
                        <a:bodyPr/>
                        <a:lstStyle/>
                        <a:p>
                          <a:pPr algn="ctr"/>
                          <a:r>
                            <a:rPr lang="en-US" dirty="0" smtClean="0">
                              <a:solidFill>
                                <a:srgbClr val="FF0000"/>
                              </a:solidFill>
                            </a:rPr>
                            <a:t>Q</a:t>
                          </a:r>
                          <a:endParaRPr lang="en-US" dirty="0">
                            <a:solidFill>
                              <a:srgbClr val="FF0000"/>
                            </a:solidFill>
                          </a:endParaRPr>
                        </a:p>
                      </a:txBody>
                      <a:tcPr/>
                    </a:tc>
                    <a:tc>
                      <a:txBody>
                        <a:bodyPr/>
                        <a:lstStyle/>
                        <a:p>
                          <a:pPr algn="ctr"/>
                          <a:r>
                            <a:rPr lang="en-US" dirty="0" smtClean="0">
                              <a:solidFill>
                                <a:srgbClr val="FF0000"/>
                              </a:solidFill>
                            </a:rPr>
                            <a:t>S</a:t>
                          </a:r>
                          <a:endParaRPr lang="en-US" dirty="0">
                            <a:solidFill>
                              <a:srgbClr val="FF0000"/>
                            </a:solidFill>
                          </a:endParaRPr>
                        </a:p>
                      </a:txBody>
                      <a:tcPr/>
                    </a:tc>
                    <a:tc>
                      <a:txBody>
                        <a:bodyPr/>
                        <a:lstStyle/>
                        <a:p>
                          <a:r>
                            <a:rPr lang="en-US" dirty="0" smtClean="0">
                              <a:solidFill>
                                <a:srgbClr val="FF0000"/>
                              </a:solidFill>
                            </a:rPr>
                            <a:t>Meson</a:t>
                          </a:r>
                          <a:endParaRPr lang="en-US" dirty="0">
                            <a:solidFill>
                              <a:srgbClr val="FF0000"/>
                            </a:solidFill>
                          </a:endParaRPr>
                        </a:p>
                      </a:txBody>
                      <a:tcPr/>
                    </a:tc>
                  </a:tr>
                  <a:tr h="420116">
                    <a:tc>
                      <a:txBody>
                        <a:bodyPr/>
                        <a:lstStyle/>
                        <a:p>
                          <a:endParaRPr lang="en-US"/>
                        </a:p>
                      </a:txBody>
                      <a:tcPr>
                        <a:blipFill rotWithShape="1">
                          <a:blip r:embed="rId5"/>
                          <a:stretch>
                            <a:fillRect l="-302" t="-95652" r="-85498" b="-723188"/>
                          </a:stretch>
                        </a:blipFill>
                      </a:tcPr>
                    </a:tc>
                    <a:tc>
                      <a:txBody>
                        <a:bodyPr/>
                        <a:lstStyle/>
                        <a:p>
                          <a:pPr algn="ctr"/>
                          <a:r>
                            <a:rPr lang="en-US" sz="1800" dirty="0" smtClean="0"/>
                            <a:t>0</a:t>
                          </a:r>
                          <a:endParaRPr lang="en-US" sz="1800" dirty="0"/>
                        </a:p>
                      </a:txBody>
                      <a:tcPr/>
                    </a:tc>
                    <a:tc>
                      <a:txBody>
                        <a:bodyPr/>
                        <a:lstStyle/>
                        <a:p>
                          <a:pPr algn="ctr"/>
                          <a:r>
                            <a:rPr lang="en-US" dirty="0" smtClean="0"/>
                            <a:t>0</a:t>
                          </a:r>
                          <a:endParaRPr lang="en-US" dirty="0"/>
                        </a:p>
                      </a:txBody>
                      <a:tcPr/>
                    </a:tc>
                    <a:tc>
                      <a:txBody>
                        <a:bodyPr/>
                        <a:lstStyle/>
                        <a:p>
                          <a:endParaRPr lang="en-US"/>
                        </a:p>
                      </a:txBody>
                      <a:tcPr>
                        <a:blipFill rotWithShape="1">
                          <a:blip r:embed="rId5"/>
                          <a:stretch>
                            <a:fillRect l="-333099" t="-95652" b="-723188"/>
                          </a:stretch>
                        </a:blipFill>
                      </a:tcPr>
                    </a:tc>
                  </a:tr>
                  <a:tr h="371793">
                    <a:tc>
                      <a:txBody>
                        <a:bodyPr/>
                        <a:lstStyle/>
                        <a:p>
                          <a:endParaRPr lang="en-US"/>
                        </a:p>
                      </a:txBody>
                      <a:tcPr>
                        <a:blipFill rotWithShape="1">
                          <a:blip r:embed="rId5"/>
                          <a:stretch>
                            <a:fillRect l="-302" t="-221311" r="-85498" b="-718033"/>
                          </a:stretch>
                        </a:blipFill>
                      </a:tcPr>
                    </a:tc>
                    <a:tc>
                      <a:txBody>
                        <a:bodyPr/>
                        <a:lstStyle/>
                        <a:p>
                          <a:pPr algn="ctr"/>
                          <a:r>
                            <a:rPr lang="en-US" sz="1800" dirty="0" smtClean="0"/>
                            <a:t>1</a:t>
                          </a:r>
                          <a:endParaRPr lang="en-US" sz="1800" dirty="0"/>
                        </a:p>
                      </a:txBody>
                      <a:tcPr/>
                    </a:tc>
                    <a:tc>
                      <a:txBody>
                        <a:bodyPr/>
                        <a:lstStyle/>
                        <a:p>
                          <a:pPr algn="ctr"/>
                          <a:r>
                            <a:rPr lang="en-US" dirty="0" smtClean="0"/>
                            <a:t>0</a:t>
                          </a:r>
                          <a:endParaRPr lang="en-US" dirty="0"/>
                        </a:p>
                      </a:txBody>
                      <a:tcPr/>
                    </a:tc>
                    <a:tc>
                      <a:txBody>
                        <a:bodyPr/>
                        <a:lstStyle/>
                        <a:p>
                          <a:endParaRPr lang="en-US"/>
                        </a:p>
                      </a:txBody>
                      <a:tcPr>
                        <a:blipFill rotWithShape="1">
                          <a:blip r:embed="rId5"/>
                          <a:stretch>
                            <a:fillRect l="-333099" t="-221311" b="-718033"/>
                          </a:stretch>
                        </a:blipFill>
                      </a:tcPr>
                    </a:tc>
                  </a:tr>
                  <a:tr h="370840">
                    <a:tc>
                      <a:txBody>
                        <a:bodyPr/>
                        <a:lstStyle/>
                        <a:p>
                          <a:endParaRPr lang="en-US"/>
                        </a:p>
                      </a:txBody>
                      <a:tcPr>
                        <a:blipFill rotWithShape="1">
                          <a:blip r:embed="rId5"/>
                          <a:stretch>
                            <a:fillRect l="-302" t="-321311" r="-85498" b="-618033"/>
                          </a:stretch>
                        </a:blipFill>
                      </a:tcPr>
                    </a:tc>
                    <a:tc>
                      <a:txBody>
                        <a:bodyPr/>
                        <a:lstStyle/>
                        <a:p>
                          <a:pPr algn="ctr"/>
                          <a:r>
                            <a:rPr lang="en-US" sz="1800" dirty="0" smtClean="0"/>
                            <a:t>-1</a:t>
                          </a:r>
                          <a:endParaRPr lang="en-US" sz="1800" dirty="0"/>
                        </a:p>
                      </a:txBody>
                      <a:tcPr/>
                    </a:tc>
                    <a:tc>
                      <a:txBody>
                        <a:bodyPr/>
                        <a:lstStyle/>
                        <a:p>
                          <a:pPr algn="ctr"/>
                          <a:r>
                            <a:rPr lang="en-US" dirty="0" smtClean="0"/>
                            <a:t>0</a:t>
                          </a:r>
                          <a:endParaRPr lang="en-US" dirty="0"/>
                        </a:p>
                      </a:txBody>
                      <a:tcPr/>
                    </a:tc>
                    <a:tc>
                      <a:txBody>
                        <a:bodyPr/>
                        <a:lstStyle/>
                        <a:p>
                          <a:endParaRPr lang="en-US"/>
                        </a:p>
                      </a:txBody>
                      <a:tcPr>
                        <a:blipFill rotWithShape="1">
                          <a:blip r:embed="rId5"/>
                          <a:stretch>
                            <a:fillRect l="-333099" t="-321311" b="-618033"/>
                          </a:stretch>
                        </a:blipFill>
                      </a:tcPr>
                    </a:tc>
                  </a:tr>
                  <a:tr h="370840">
                    <a:tc>
                      <a:txBody>
                        <a:bodyPr/>
                        <a:lstStyle/>
                        <a:p>
                          <a:endParaRPr lang="en-US"/>
                        </a:p>
                      </a:txBody>
                      <a:tcPr>
                        <a:blipFill rotWithShape="1">
                          <a:blip r:embed="rId5"/>
                          <a:stretch>
                            <a:fillRect l="-302" t="-428333" r="-85498" b="-528333"/>
                          </a:stretch>
                        </a:blipFill>
                      </a:tcPr>
                    </a:tc>
                    <a:tc>
                      <a:txBody>
                        <a:bodyPr/>
                        <a:lstStyle/>
                        <a:p>
                          <a:pPr algn="ctr"/>
                          <a:r>
                            <a:rPr lang="en-US" sz="1800" dirty="0" smtClean="0"/>
                            <a:t>1</a:t>
                          </a:r>
                          <a:endParaRPr lang="en-US" sz="1800" dirty="0"/>
                        </a:p>
                      </a:txBody>
                      <a:tcPr/>
                    </a:tc>
                    <a:tc>
                      <a:txBody>
                        <a:bodyPr/>
                        <a:lstStyle/>
                        <a:p>
                          <a:pPr algn="ctr"/>
                          <a:r>
                            <a:rPr lang="en-US" dirty="0" smtClean="0"/>
                            <a:t>-1</a:t>
                          </a:r>
                          <a:endParaRPr lang="en-US" dirty="0"/>
                        </a:p>
                      </a:txBody>
                      <a:tcPr/>
                    </a:tc>
                    <a:tc>
                      <a:txBody>
                        <a:bodyPr/>
                        <a:lstStyle/>
                        <a:p>
                          <a:endParaRPr lang="en-US"/>
                        </a:p>
                      </a:txBody>
                      <a:tcPr>
                        <a:blipFill rotWithShape="1">
                          <a:blip r:embed="rId5"/>
                          <a:stretch>
                            <a:fillRect l="-333099" t="-428333" b="-528333"/>
                          </a:stretch>
                        </a:blipFill>
                      </a:tcPr>
                    </a:tc>
                  </a:tr>
                  <a:tr h="371793">
                    <a:tc>
                      <a:txBody>
                        <a:bodyPr/>
                        <a:lstStyle/>
                        <a:p>
                          <a:endParaRPr lang="en-US"/>
                        </a:p>
                      </a:txBody>
                      <a:tcPr>
                        <a:blipFill rotWithShape="1">
                          <a:blip r:embed="rId5"/>
                          <a:stretch>
                            <a:fillRect l="-302" t="-519672" r="-85498" b="-419672"/>
                          </a:stretch>
                        </a:blipFill>
                      </a:tcPr>
                    </a:tc>
                    <a:tc>
                      <a:txBody>
                        <a:bodyPr/>
                        <a:lstStyle/>
                        <a:p>
                          <a:pPr algn="ctr"/>
                          <a:r>
                            <a:rPr lang="en-US" sz="1800" dirty="0" smtClean="0"/>
                            <a:t>0</a:t>
                          </a:r>
                          <a:endParaRPr lang="en-US" sz="1800" dirty="0"/>
                        </a:p>
                      </a:txBody>
                      <a:tcPr/>
                    </a:tc>
                    <a:tc>
                      <a:txBody>
                        <a:bodyPr/>
                        <a:lstStyle/>
                        <a:p>
                          <a:pPr algn="ctr"/>
                          <a:r>
                            <a:rPr lang="en-US" dirty="0" smtClean="0"/>
                            <a:t>-1</a:t>
                          </a:r>
                          <a:endParaRPr lang="en-US" dirty="0"/>
                        </a:p>
                      </a:txBody>
                      <a:tcPr/>
                    </a:tc>
                    <a:tc>
                      <a:txBody>
                        <a:bodyPr/>
                        <a:lstStyle/>
                        <a:p>
                          <a:endParaRPr lang="en-US"/>
                        </a:p>
                      </a:txBody>
                      <a:tcPr>
                        <a:blipFill rotWithShape="1">
                          <a:blip r:embed="rId5"/>
                          <a:stretch>
                            <a:fillRect l="-333099" t="-519672" b="-419672"/>
                          </a:stretch>
                        </a:blipFill>
                      </a:tcPr>
                    </a:tc>
                  </a:tr>
                  <a:tr h="370840">
                    <a:tc>
                      <a:txBody>
                        <a:bodyPr/>
                        <a:lstStyle/>
                        <a:p>
                          <a:endParaRPr lang="en-US"/>
                        </a:p>
                      </a:txBody>
                      <a:tcPr>
                        <a:blipFill rotWithShape="1">
                          <a:blip r:embed="rId5"/>
                          <a:stretch>
                            <a:fillRect l="-302" t="-619672" r="-85498" b="-319672"/>
                          </a:stretch>
                        </a:blipFill>
                      </a:tcPr>
                    </a:tc>
                    <a:tc>
                      <a:txBody>
                        <a:bodyPr/>
                        <a:lstStyle/>
                        <a:p>
                          <a:pPr algn="ctr"/>
                          <a:r>
                            <a:rPr lang="en-US" sz="1800" dirty="0" smtClean="0"/>
                            <a:t>-1</a:t>
                          </a:r>
                          <a:endParaRPr lang="en-US" sz="1800" dirty="0"/>
                        </a:p>
                      </a:txBody>
                      <a:tcPr/>
                    </a:tc>
                    <a:tc>
                      <a:txBody>
                        <a:bodyPr/>
                        <a:lstStyle/>
                        <a:p>
                          <a:pPr algn="ctr"/>
                          <a:r>
                            <a:rPr lang="en-US" dirty="0" smtClean="0"/>
                            <a:t>-1</a:t>
                          </a:r>
                          <a:endParaRPr lang="en-US" dirty="0"/>
                        </a:p>
                      </a:txBody>
                      <a:tcPr/>
                    </a:tc>
                    <a:tc>
                      <a:txBody>
                        <a:bodyPr/>
                        <a:lstStyle/>
                        <a:p>
                          <a:endParaRPr lang="en-US"/>
                        </a:p>
                      </a:txBody>
                      <a:tcPr>
                        <a:blipFill rotWithShape="1">
                          <a:blip r:embed="rId5"/>
                          <a:stretch>
                            <a:fillRect l="-333099" t="-619672" b="-319672"/>
                          </a:stretch>
                        </a:blipFill>
                      </a:tcPr>
                    </a:tc>
                  </a:tr>
                  <a:tr h="370840">
                    <a:tc>
                      <a:txBody>
                        <a:bodyPr/>
                        <a:lstStyle/>
                        <a:p>
                          <a:endParaRPr lang="en-US"/>
                        </a:p>
                      </a:txBody>
                      <a:tcPr>
                        <a:blipFill rotWithShape="1">
                          <a:blip r:embed="rId5"/>
                          <a:stretch>
                            <a:fillRect l="-302" t="-719672" r="-85498" b="-219672"/>
                          </a:stretch>
                        </a:blipFill>
                      </a:tcPr>
                    </a:tc>
                    <a:tc>
                      <a:txBody>
                        <a:bodyPr/>
                        <a:lstStyle/>
                        <a:p>
                          <a:pPr algn="ctr"/>
                          <a:r>
                            <a:rPr lang="en-US" sz="1800" dirty="0" smtClean="0"/>
                            <a:t>0</a:t>
                          </a:r>
                          <a:endParaRPr lang="en-US" sz="1800" dirty="0"/>
                        </a:p>
                      </a:txBody>
                      <a:tcPr/>
                    </a:tc>
                    <a:tc>
                      <a:txBody>
                        <a:bodyPr/>
                        <a:lstStyle/>
                        <a:p>
                          <a:pPr algn="ctr"/>
                          <a:r>
                            <a:rPr lang="en-US" dirty="0" smtClean="0"/>
                            <a:t>-2</a:t>
                          </a:r>
                          <a:endParaRPr lang="en-US" dirty="0"/>
                        </a:p>
                      </a:txBody>
                      <a:tcPr/>
                    </a:tc>
                    <a:tc>
                      <a:txBody>
                        <a:bodyPr/>
                        <a:lstStyle/>
                        <a:p>
                          <a:endParaRPr lang="en-US"/>
                        </a:p>
                      </a:txBody>
                      <a:tcPr>
                        <a:blipFill rotWithShape="1">
                          <a:blip r:embed="rId5"/>
                          <a:stretch>
                            <a:fillRect l="-333099" t="-719672" b="-219672"/>
                          </a:stretch>
                        </a:blipFill>
                      </a:tcPr>
                    </a:tc>
                  </a:tr>
                  <a:tr h="370840">
                    <a:tc>
                      <a:txBody>
                        <a:bodyPr/>
                        <a:lstStyle/>
                        <a:p>
                          <a:endParaRPr lang="en-US"/>
                        </a:p>
                      </a:txBody>
                      <a:tcPr>
                        <a:blipFill rotWithShape="1">
                          <a:blip r:embed="rId5"/>
                          <a:stretch>
                            <a:fillRect l="-302" t="-819672" r="-85498" b="-119672"/>
                          </a:stretch>
                        </a:blipFill>
                      </a:tcPr>
                    </a:tc>
                    <a:tc>
                      <a:txBody>
                        <a:bodyPr/>
                        <a:lstStyle/>
                        <a:p>
                          <a:pPr algn="ctr"/>
                          <a:r>
                            <a:rPr lang="en-US" sz="1800" dirty="0" smtClean="0"/>
                            <a:t>0</a:t>
                          </a:r>
                          <a:endParaRPr lang="en-US" sz="1800" dirty="0"/>
                        </a:p>
                      </a:txBody>
                      <a:tcPr/>
                    </a:tc>
                    <a:tc>
                      <a:txBody>
                        <a:bodyPr/>
                        <a:lstStyle/>
                        <a:p>
                          <a:pPr algn="ctr"/>
                          <a:r>
                            <a:rPr lang="en-US" dirty="0" smtClean="0"/>
                            <a:t>-2</a:t>
                          </a:r>
                          <a:endParaRPr lang="en-US" dirty="0"/>
                        </a:p>
                      </a:txBody>
                      <a:tcPr/>
                    </a:tc>
                    <a:tc>
                      <a:txBody>
                        <a:bodyPr/>
                        <a:lstStyle/>
                        <a:p>
                          <a:endParaRPr lang="en-US"/>
                        </a:p>
                      </a:txBody>
                      <a:tcPr>
                        <a:blipFill rotWithShape="1">
                          <a:blip r:embed="rId5"/>
                          <a:stretch>
                            <a:fillRect l="-333099" t="-819672" b="-119672"/>
                          </a:stretch>
                        </a:blipFill>
                      </a:tcPr>
                    </a:tc>
                  </a:tr>
                </a:tbl>
              </a:graphicData>
            </a:graphic>
          </p:graphicFrame>
        </mc:Fallback>
      </mc:AlternateContent>
    </p:spTree>
    <p:extLst>
      <p:ext uri="{BB962C8B-B14F-4D97-AF65-F5344CB8AC3E}">
        <p14:creationId xmlns:p14="http://schemas.microsoft.com/office/powerpoint/2010/main" val="418846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Some Examples of Baryons</a:t>
            </a:r>
          </a:p>
        </p:txBody>
      </p:sp>
      <mc:AlternateContent xmlns:mc="http://schemas.openxmlformats.org/markup-compatibility/2006" xmlns:a14="http://schemas.microsoft.com/office/drawing/2010/main">
        <mc:Choice Requires="a14">
          <p:graphicFrame>
            <p:nvGraphicFramePr>
              <p:cNvPr id="5" name="Tabelle 4"/>
              <p:cNvGraphicFramePr>
                <a:graphicFrameLocks noGrp="1"/>
              </p:cNvGraphicFramePr>
              <p:nvPr>
                <p:extLst>
                  <p:ext uri="{D42A27DB-BD31-4B8C-83A1-F6EECF244321}">
                    <p14:modId xmlns:p14="http://schemas.microsoft.com/office/powerpoint/2010/main" val="2452260709"/>
                  </p:ext>
                </p:extLst>
              </p:nvPr>
            </p:nvGraphicFramePr>
            <p:xfrm>
              <a:off x="1512000" y="720000"/>
              <a:ext cx="5928320" cy="2123440"/>
            </p:xfrm>
            <a:graphic>
              <a:graphicData uri="http://schemas.openxmlformats.org/drawingml/2006/table">
                <a:tbl>
                  <a:tblPr firstRow="1" bandRow="1">
                    <a:tableStyleId>{9D7B26C5-4107-4FEC-AEDC-1716B250A1EF}</a:tableStyleId>
                  </a:tblPr>
                  <a:tblGrid>
                    <a:gridCol w="95976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360040">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tblGrid>
                  <a:tr h="370840">
                    <a:tc>
                      <a:txBody>
                        <a:bodyPr/>
                        <a:lstStyle/>
                        <a:p>
                          <a:r>
                            <a:rPr lang="en-US" dirty="0"/>
                            <a:t>Particle</a:t>
                          </a:r>
                        </a:p>
                      </a:txBody>
                      <a:tcPr/>
                    </a:tc>
                    <a:tc>
                      <a:txBody>
                        <a:bodyPr/>
                        <a:lstStyle/>
                        <a:p>
                          <a:pPr algn="ctr"/>
                          <a:r>
                            <a:rPr lang="en-US" dirty="0"/>
                            <a:t>Mass</a:t>
                          </a:r>
                        </a:p>
                        <a:p>
                          <a:pPr algn="ctr"/>
                          <a:r>
                            <a:rPr lang="en-US" dirty="0"/>
                            <a:t>(GeV/c</a:t>
                          </a:r>
                          <a:r>
                            <a:rPr lang="en-US" baseline="30000" dirty="0"/>
                            <a:t>2</a:t>
                          </a:r>
                          <a:r>
                            <a:rPr lang="en-US" dirty="0"/>
                            <a:t>)</a:t>
                          </a:r>
                        </a:p>
                      </a:txBody>
                      <a:tcPr/>
                    </a:tc>
                    <a:tc>
                      <a:txBody>
                        <a:bodyPr/>
                        <a:lstStyle/>
                        <a:p>
                          <a:pPr algn="ctr"/>
                          <a:r>
                            <a:rPr lang="en-US" dirty="0"/>
                            <a:t>Quark</a:t>
                          </a:r>
                        </a:p>
                        <a:p>
                          <a:pPr algn="ctr"/>
                          <a:r>
                            <a:rPr lang="en-US" dirty="0"/>
                            <a:t>composition</a:t>
                          </a:r>
                        </a:p>
                      </a:txBody>
                      <a:tcPr/>
                    </a:tc>
                    <a:tc>
                      <a:txBody>
                        <a:bodyPr/>
                        <a:lstStyle/>
                        <a:p>
                          <a:pPr algn="ctr"/>
                          <a:r>
                            <a:rPr lang="en-US" dirty="0"/>
                            <a:t>Q</a:t>
                          </a:r>
                        </a:p>
                        <a:p>
                          <a:pPr algn="ctr"/>
                          <a:r>
                            <a:rPr lang="en-US" dirty="0"/>
                            <a:t>(units of e)</a:t>
                          </a:r>
                        </a:p>
                      </a:txBody>
                      <a:tcPr/>
                    </a:tc>
                    <a:tc>
                      <a:txBody>
                        <a:bodyPr/>
                        <a:lstStyle/>
                        <a:p>
                          <a:pPr algn="ctr"/>
                          <a:r>
                            <a:rPr lang="en-US" dirty="0"/>
                            <a:t>S</a:t>
                          </a:r>
                        </a:p>
                      </a:txBody>
                      <a:tcPr/>
                    </a:tc>
                    <a:tc>
                      <a:txBody>
                        <a:bodyPr/>
                        <a:lstStyle/>
                        <a:p>
                          <a:pPr algn="ctr"/>
                          <a:r>
                            <a:rPr lang="en-US" dirty="0"/>
                            <a:t>C</a:t>
                          </a:r>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de-DE" b="1" i="1" smtClean="0">
                                        <a:latin typeface="Cambria Math"/>
                                      </a:rPr>
                                      <m:t>𝑩</m:t>
                                    </m:r>
                                  </m:e>
                                </m:acc>
                              </m:oMath>
                            </m:oMathPara>
                          </a14:m>
                          <a:endParaRPr lang="en-US" dirty="0"/>
                        </a:p>
                      </a:txBody>
                      <a:tcPr/>
                    </a:tc>
                    <a:extLst>
                      <a:ext uri="{0D108BD9-81ED-4DB2-BD59-A6C34878D82A}">
                        <a16:rowId xmlns:a16="http://schemas.microsoft.com/office/drawing/2014/main" val="10000"/>
                      </a:ext>
                    </a:extLst>
                  </a:tr>
                  <a:tr h="370840">
                    <a:tc>
                      <a:txBody>
                        <a:bodyPr/>
                        <a:lstStyle/>
                        <a:p>
                          <a:pPr algn="ctr"/>
                          <a:r>
                            <a:rPr lang="en-US" b="1" dirty="0">
                              <a:solidFill>
                                <a:srgbClr val="0000CC"/>
                              </a:solidFill>
                            </a:rPr>
                            <a:t>p</a:t>
                          </a:r>
                        </a:p>
                      </a:txBody>
                      <a:tcPr/>
                    </a:tc>
                    <a:tc>
                      <a:txBody>
                        <a:bodyPr/>
                        <a:lstStyle/>
                        <a:p>
                          <a:pPr algn="ctr"/>
                          <a:r>
                            <a:rPr lang="en-US" dirty="0"/>
                            <a:t>0.938</a:t>
                          </a:r>
                        </a:p>
                      </a:txBody>
                      <a:tcPr/>
                    </a:tc>
                    <a:tc>
                      <a:txBody>
                        <a:bodyPr/>
                        <a:lstStyle/>
                        <a:p>
                          <a:pPr algn="ctr"/>
                          <a:r>
                            <a:rPr lang="en-US" dirty="0" err="1"/>
                            <a:t>uud</a:t>
                          </a:r>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1"/>
                      </a:ext>
                    </a:extLst>
                  </a:tr>
                  <a:tr h="370840">
                    <a:tc>
                      <a:txBody>
                        <a:bodyPr/>
                        <a:lstStyle/>
                        <a:p>
                          <a:pPr algn="ctr"/>
                          <a:r>
                            <a:rPr lang="en-US" b="1" dirty="0">
                              <a:solidFill>
                                <a:srgbClr val="0000CC"/>
                              </a:solidFill>
                            </a:rPr>
                            <a:t>n</a:t>
                          </a:r>
                        </a:p>
                      </a:txBody>
                      <a:tcPr/>
                    </a:tc>
                    <a:tc>
                      <a:txBody>
                        <a:bodyPr/>
                        <a:lstStyle/>
                        <a:p>
                          <a:pPr algn="ctr"/>
                          <a:r>
                            <a:rPr lang="en-US" dirty="0"/>
                            <a:t>0.940</a:t>
                          </a:r>
                        </a:p>
                      </a:txBody>
                      <a:tcPr/>
                    </a:tc>
                    <a:tc>
                      <a:txBody>
                        <a:bodyPr/>
                        <a:lstStyle/>
                        <a:p>
                          <a:pPr algn="ctr"/>
                          <a:r>
                            <a:rPr lang="en-US" dirty="0" err="1"/>
                            <a:t>udd</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2"/>
                      </a:ext>
                    </a:extLst>
                  </a:tr>
                  <a:tr h="370840">
                    <a:tc>
                      <a:txBody>
                        <a:bodyPr/>
                        <a:lstStyle/>
                        <a:p>
                          <a:pPr algn="ctr"/>
                          <a:r>
                            <a:rPr lang="el-GR" b="1" dirty="0">
                              <a:solidFill>
                                <a:srgbClr val="0000CC"/>
                              </a:solidFill>
                            </a:rPr>
                            <a:t>Λ</a:t>
                          </a:r>
                          <a:endParaRPr lang="en-US" b="1" dirty="0">
                            <a:solidFill>
                              <a:srgbClr val="0000CC"/>
                            </a:solidFill>
                          </a:endParaRPr>
                        </a:p>
                      </a:txBody>
                      <a:tcPr/>
                    </a:tc>
                    <a:tc>
                      <a:txBody>
                        <a:bodyPr/>
                        <a:lstStyle/>
                        <a:p>
                          <a:pPr algn="ctr"/>
                          <a:r>
                            <a:rPr lang="en-US" dirty="0"/>
                            <a:t>1.116</a:t>
                          </a:r>
                        </a:p>
                      </a:txBody>
                      <a:tcPr/>
                    </a:tc>
                    <a:tc>
                      <a:txBody>
                        <a:bodyPr/>
                        <a:lstStyle/>
                        <a:p>
                          <a:pPr algn="ctr"/>
                          <a:r>
                            <a:rPr lang="en-US" dirty="0" err="1"/>
                            <a:t>uds</a:t>
                          </a:r>
                          <a:endParaRPr lang="en-US" dirty="0"/>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3"/>
                      </a:ext>
                    </a:extLst>
                  </a:tr>
                  <a:tr h="370840">
                    <a:tc>
                      <a:txBody>
                        <a:bodyPr/>
                        <a:lstStyle/>
                        <a:p>
                          <a:pPr algn="ctr"/>
                          <a:r>
                            <a:rPr lang="el-GR" b="1" dirty="0">
                              <a:solidFill>
                                <a:srgbClr val="0000CC"/>
                              </a:solidFill>
                            </a:rPr>
                            <a:t>Λ</a:t>
                          </a:r>
                          <a:r>
                            <a:rPr lang="de-DE" b="1" baseline="-25000" dirty="0">
                              <a:solidFill>
                                <a:srgbClr val="0000CC"/>
                              </a:solidFill>
                            </a:rPr>
                            <a:t>c</a:t>
                          </a:r>
                          <a:endParaRPr lang="en-US" b="1" baseline="-25000" dirty="0">
                            <a:solidFill>
                              <a:srgbClr val="0000CC"/>
                            </a:solidFill>
                          </a:endParaRPr>
                        </a:p>
                      </a:txBody>
                      <a:tcPr/>
                    </a:tc>
                    <a:tc>
                      <a:txBody>
                        <a:bodyPr/>
                        <a:lstStyle/>
                        <a:p>
                          <a:pPr algn="ctr"/>
                          <a:r>
                            <a:rPr lang="en-US" dirty="0"/>
                            <a:t>2.285</a:t>
                          </a:r>
                        </a:p>
                      </a:txBody>
                      <a:tcPr/>
                    </a:tc>
                    <a:tc>
                      <a:txBody>
                        <a:bodyPr/>
                        <a:lstStyle/>
                        <a:p>
                          <a:pPr algn="ctr"/>
                          <a:r>
                            <a:rPr lang="en-US" dirty="0" err="1"/>
                            <a:t>udc</a:t>
                          </a:r>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elle 4"/>
              <p:cNvGraphicFramePr>
                <a:graphicFrameLocks noGrp="1"/>
              </p:cNvGraphicFramePr>
              <p:nvPr>
                <p:extLst>
                  <p:ext uri="{D42A27DB-BD31-4B8C-83A1-F6EECF244321}">
                    <p14:modId xmlns:p14="http://schemas.microsoft.com/office/powerpoint/2010/main" val="2445276525"/>
                  </p:ext>
                </p:extLst>
              </p:nvPr>
            </p:nvGraphicFramePr>
            <p:xfrm>
              <a:off x="1512000" y="720000"/>
              <a:ext cx="5928320" cy="2123440"/>
            </p:xfrm>
            <a:graphic>
              <a:graphicData uri="http://schemas.openxmlformats.org/drawingml/2006/table">
                <a:tbl>
                  <a:tblPr firstRow="1" bandRow="1">
                    <a:tableStyleId>{9D7B26C5-4107-4FEC-AEDC-1716B250A1EF}</a:tableStyleId>
                  </a:tblPr>
                  <a:tblGrid>
                    <a:gridCol w="959768"/>
                    <a:gridCol w="1080120"/>
                    <a:gridCol w="1368152"/>
                    <a:gridCol w="1296144"/>
                    <a:gridCol w="432048"/>
                    <a:gridCol w="360040"/>
                    <a:gridCol w="432048"/>
                  </a:tblGrid>
                  <a:tr h="640080">
                    <a:tc>
                      <a:txBody>
                        <a:bodyPr/>
                        <a:lstStyle/>
                        <a:p>
                          <a:r>
                            <a:rPr lang="en-US" dirty="0" smtClean="0"/>
                            <a:t>Particle</a:t>
                          </a:r>
                          <a:endParaRPr lang="en-US" dirty="0"/>
                        </a:p>
                      </a:txBody>
                      <a:tcPr/>
                    </a:tc>
                    <a:tc>
                      <a:txBody>
                        <a:bodyPr/>
                        <a:lstStyle/>
                        <a:p>
                          <a:pPr algn="ctr"/>
                          <a:r>
                            <a:rPr lang="en-US" dirty="0" smtClean="0"/>
                            <a:t>Mass</a:t>
                          </a:r>
                        </a:p>
                        <a:p>
                          <a:pPr algn="ctr"/>
                          <a:r>
                            <a:rPr lang="en-US" dirty="0" smtClean="0"/>
                            <a:t>(GeV/c</a:t>
                          </a:r>
                          <a:r>
                            <a:rPr lang="en-US" baseline="30000" dirty="0" smtClean="0"/>
                            <a:t>2</a:t>
                          </a:r>
                          <a:r>
                            <a:rPr lang="en-US" dirty="0" smtClean="0"/>
                            <a:t>)</a:t>
                          </a:r>
                          <a:endParaRPr lang="en-US" dirty="0"/>
                        </a:p>
                      </a:txBody>
                      <a:tcPr/>
                    </a:tc>
                    <a:tc>
                      <a:txBody>
                        <a:bodyPr/>
                        <a:lstStyle/>
                        <a:p>
                          <a:pPr algn="ctr"/>
                          <a:r>
                            <a:rPr lang="en-US" dirty="0" smtClean="0"/>
                            <a:t>Quark</a:t>
                          </a:r>
                        </a:p>
                        <a:p>
                          <a:pPr algn="ctr"/>
                          <a:r>
                            <a:rPr lang="en-US" dirty="0" smtClean="0"/>
                            <a:t>composition</a:t>
                          </a:r>
                          <a:endParaRPr lang="en-US" dirty="0"/>
                        </a:p>
                      </a:txBody>
                      <a:tcPr/>
                    </a:tc>
                    <a:tc>
                      <a:txBody>
                        <a:bodyPr/>
                        <a:lstStyle/>
                        <a:p>
                          <a:pPr algn="ctr"/>
                          <a:r>
                            <a:rPr lang="en-US" dirty="0" smtClean="0"/>
                            <a:t>Q</a:t>
                          </a:r>
                        </a:p>
                        <a:p>
                          <a:pPr algn="ctr"/>
                          <a:r>
                            <a:rPr lang="en-US" dirty="0" smtClean="0"/>
                            <a:t>(units of e)</a:t>
                          </a:r>
                          <a:endParaRPr lang="en-US" dirty="0"/>
                        </a:p>
                      </a:txBody>
                      <a:tcPr/>
                    </a:tc>
                    <a:tc>
                      <a:txBody>
                        <a:bodyPr/>
                        <a:lstStyle/>
                        <a:p>
                          <a:pPr algn="ctr"/>
                          <a:r>
                            <a:rPr lang="en-US" dirty="0" smtClean="0"/>
                            <a:t>S</a:t>
                          </a:r>
                          <a:endParaRPr lang="en-US" dirty="0"/>
                        </a:p>
                      </a:txBody>
                      <a:tcPr/>
                    </a:tc>
                    <a:tc>
                      <a:txBody>
                        <a:bodyPr/>
                        <a:lstStyle/>
                        <a:p>
                          <a:pPr algn="ctr"/>
                          <a:r>
                            <a:rPr lang="en-US" dirty="0" smtClean="0"/>
                            <a:t>C</a:t>
                          </a:r>
                          <a:endParaRPr lang="en-US" dirty="0"/>
                        </a:p>
                      </a:txBody>
                      <a:tcPr/>
                    </a:tc>
                    <a:tc>
                      <a:txBody>
                        <a:bodyPr/>
                        <a:lstStyle/>
                        <a:p>
                          <a:endParaRPr lang="de-DE"/>
                        </a:p>
                      </a:txBody>
                      <a:tcPr>
                        <a:blipFill rotWithShape="1">
                          <a:blip r:embed="rId3"/>
                          <a:stretch>
                            <a:fillRect l="-1270423" t="-4762" b="-246667"/>
                          </a:stretch>
                        </a:blipFill>
                      </a:tcPr>
                    </a:tc>
                  </a:tr>
                  <a:tr h="370840">
                    <a:tc>
                      <a:txBody>
                        <a:bodyPr/>
                        <a:lstStyle/>
                        <a:p>
                          <a:pPr algn="ctr"/>
                          <a:r>
                            <a:rPr lang="en-US" b="1" dirty="0" smtClean="0">
                              <a:solidFill>
                                <a:srgbClr val="0000CC"/>
                              </a:solidFill>
                            </a:rPr>
                            <a:t>p</a:t>
                          </a:r>
                          <a:endParaRPr lang="en-US" b="1" dirty="0">
                            <a:solidFill>
                              <a:srgbClr val="0000CC"/>
                            </a:solidFill>
                          </a:endParaRPr>
                        </a:p>
                      </a:txBody>
                      <a:tcPr/>
                    </a:tc>
                    <a:tc>
                      <a:txBody>
                        <a:bodyPr/>
                        <a:lstStyle/>
                        <a:p>
                          <a:pPr algn="ctr"/>
                          <a:r>
                            <a:rPr lang="en-US" dirty="0" smtClean="0"/>
                            <a:t>0.938</a:t>
                          </a:r>
                          <a:endParaRPr lang="en-US" dirty="0"/>
                        </a:p>
                      </a:txBody>
                      <a:tcPr/>
                    </a:tc>
                    <a:tc>
                      <a:txBody>
                        <a:bodyPr/>
                        <a:lstStyle/>
                        <a:p>
                          <a:pPr algn="ctr"/>
                          <a:r>
                            <a:rPr lang="en-US" dirty="0" err="1" smtClean="0"/>
                            <a:t>uud</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b="1" dirty="0" smtClean="0">
                              <a:solidFill>
                                <a:srgbClr val="0000CC"/>
                              </a:solidFill>
                            </a:rPr>
                            <a:t>n</a:t>
                          </a:r>
                          <a:endParaRPr lang="en-US" b="1" dirty="0">
                            <a:solidFill>
                              <a:srgbClr val="0000CC"/>
                            </a:solidFill>
                          </a:endParaRPr>
                        </a:p>
                      </a:txBody>
                      <a:tcPr/>
                    </a:tc>
                    <a:tc>
                      <a:txBody>
                        <a:bodyPr/>
                        <a:lstStyle/>
                        <a:p>
                          <a:pPr algn="ctr"/>
                          <a:r>
                            <a:rPr lang="en-US" dirty="0" smtClean="0"/>
                            <a:t>0.940</a:t>
                          </a:r>
                          <a:endParaRPr lang="en-US" dirty="0"/>
                        </a:p>
                      </a:txBody>
                      <a:tcPr/>
                    </a:tc>
                    <a:tc>
                      <a:txBody>
                        <a:bodyPr/>
                        <a:lstStyle/>
                        <a:p>
                          <a:pPr algn="ctr"/>
                          <a:r>
                            <a:rPr lang="en-US" dirty="0" err="1" smtClean="0"/>
                            <a:t>udd</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l-GR" b="1" dirty="0" smtClean="0">
                              <a:solidFill>
                                <a:srgbClr val="0000CC"/>
                              </a:solidFill>
                            </a:rPr>
                            <a:t>Λ</a:t>
                          </a:r>
                          <a:endParaRPr lang="en-US" b="1" dirty="0">
                            <a:solidFill>
                              <a:srgbClr val="0000CC"/>
                            </a:solidFill>
                          </a:endParaRPr>
                        </a:p>
                      </a:txBody>
                      <a:tcPr/>
                    </a:tc>
                    <a:tc>
                      <a:txBody>
                        <a:bodyPr/>
                        <a:lstStyle/>
                        <a:p>
                          <a:pPr algn="ctr"/>
                          <a:r>
                            <a:rPr lang="en-US" dirty="0" smtClean="0"/>
                            <a:t>1.116</a:t>
                          </a:r>
                          <a:endParaRPr lang="en-US" dirty="0"/>
                        </a:p>
                      </a:txBody>
                      <a:tcPr/>
                    </a:tc>
                    <a:tc>
                      <a:txBody>
                        <a:bodyPr/>
                        <a:lstStyle/>
                        <a:p>
                          <a:pPr algn="ctr"/>
                          <a:r>
                            <a:rPr lang="en-US" dirty="0" err="1" smtClean="0"/>
                            <a:t>uds</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l-GR" b="1" dirty="0" smtClean="0">
                              <a:solidFill>
                                <a:srgbClr val="0000CC"/>
                              </a:solidFill>
                            </a:rPr>
                            <a:t>Λ</a:t>
                          </a:r>
                          <a:r>
                            <a:rPr lang="de-DE" b="1" baseline="-25000" dirty="0" smtClean="0">
                              <a:solidFill>
                                <a:srgbClr val="0000CC"/>
                              </a:solidFill>
                            </a:rPr>
                            <a:t>c</a:t>
                          </a:r>
                          <a:endParaRPr lang="en-US" b="1" baseline="-25000" dirty="0">
                            <a:solidFill>
                              <a:srgbClr val="0000CC"/>
                            </a:solidFill>
                          </a:endParaRPr>
                        </a:p>
                      </a:txBody>
                      <a:tcPr/>
                    </a:tc>
                    <a:tc>
                      <a:txBody>
                        <a:bodyPr/>
                        <a:lstStyle/>
                        <a:p>
                          <a:pPr algn="ctr"/>
                          <a:r>
                            <a:rPr lang="en-US" dirty="0" smtClean="0"/>
                            <a:t>2.285</a:t>
                          </a:r>
                          <a:endParaRPr lang="en-US" dirty="0"/>
                        </a:p>
                      </a:txBody>
                      <a:tcPr/>
                    </a:tc>
                    <a:tc>
                      <a:txBody>
                        <a:bodyPr/>
                        <a:lstStyle/>
                        <a:p>
                          <a:pPr algn="ctr"/>
                          <a:r>
                            <a:rPr lang="en-US" dirty="0" err="1" smtClean="0"/>
                            <a:t>udc</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feld 6"/>
              <p:cNvSpPr txBox="1"/>
              <p:nvPr/>
            </p:nvSpPr>
            <p:spPr>
              <a:xfrm>
                <a:off x="540001" y="3240000"/>
                <a:ext cx="7848424" cy="1356012"/>
              </a:xfrm>
              <a:prstGeom prst="rect">
                <a:avLst/>
              </a:prstGeom>
              <a:noFill/>
            </p:spPr>
            <p:txBody>
              <a:bodyPr wrap="square" rtlCol="0">
                <a:spAutoFit/>
              </a:bodyPr>
              <a:lstStyle/>
              <a:p>
                <a:r>
                  <a:rPr lang="en-US" dirty="0"/>
                  <a:t>Strangeness is defined so that S = -1 for s-quark and S = 1 for </a:t>
                </a:r>
                <a14:m>
                  <m:oMath xmlns:m="http://schemas.openxmlformats.org/officeDocument/2006/math">
                    <m:acc>
                      <m:accPr>
                        <m:chr m:val="̅"/>
                        <m:ctrlPr>
                          <a:rPr lang="en-US" i="1" smtClean="0">
                            <a:latin typeface="Cambria Math" panose="02040503050406030204" pitchFamily="18" charset="0"/>
                          </a:rPr>
                        </m:ctrlPr>
                      </m:accPr>
                      <m:e>
                        <m:r>
                          <a:rPr lang="de-DE" b="0" i="1" smtClean="0">
                            <a:latin typeface="Cambria Math"/>
                          </a:rPr>
                          <m:t>𝑠</m:t>
                        </m:r>
                      </m:e>
                    </m:acc>
                  </m:oMath>
                </a14:m>
                <a:r>
                  <a:rPr lang="en-US" dirty="0"/>
                  <a:t> respectively. Further, C = 1 for  c-quark, </a:t>
                </a:r>
                <a14:m>
                  <m:oMath xmlns:m="http://schemas.openxmlformats.org/officeDocument/2006/math">
                    <m:acc>
                      <m:accPr>
                        <m:chr m:val="̃"/>
                        <m:ctrlPr>
                          <a:rPr lang="en-US" i="1" smtClean="0">
                            <a:latin typeface="Cambria Math" panose="02040503050406030204" pitchFamily="18" charset="0"/>
                          </a:rPr>
                        </m:ctrlPr>
                      </m:accPr>
                      <m:e>
                        <m:r>
                          <a:rPr lang="de-DE" b="0" i="1" smtClean="0">
                            <a:latin typeface="Cambria Math"/>
                          </a:rPr>
                          <m:t>𝐵</m:t>
                        </m:r>
                      </m:e>
                    </m:acc>
                  </m:oMath>
                </a14:m>
                <a:r>
                  <a:rPr lang="en-US" dirty="0"/>
                  <a:t> = -1 for b-quark and T = 1 for t-quark.</a:t>
                </a:r>
              </a:p>
              <a:p>
                <a:endParaRPr lang="en-US" sz="800" dirty="0"/>
              </a:p>
              <a:p>
                <a:pPr marL="285750" indent="-285750">
                  <a:buFont typeface="Wingdings" panose="05000000000000000000" pitchFamily="2" charset="2"/>
                  <a:buChar char="v"/>
                </a:pPr>
                <a:r>
                  <a:rPr lang="en-US" dirty="0">
                    <a:solidFill>
                      <a:srgbClr val="0000CC"/>
                    </a:solidFill>
                  </a:rPr>
                  <a:t> </a:t>
                </a:r>
                <a:r>
                  <a:rPr lang="en-US" dirty="0"/>
                  <a:t>Since the top-quark is a very short-living one, there are no hadrons containing it, i.e. T = 0 for all hadrons.</a:t>
                </a:r>
                <a:endParaRPr lang="en-US"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540001" y="3240000"/>
                <a:ext cx="7848424" cy="1356012"/>
              </a:xfrm>
              <a:prstGeom prst="rect">
                <a:avLst/>
              </a:prstGeom>
              <a:blipFill rotWithShape="1">
                <a:blip r:embed="rId4"/>
                <a:stretch>
                  <a:fillRect l="-699" t="-2242" b="-4036"/>
                </a:stretch>
              </a:blipFill>
            </p:spPr>
            <p:txBody>
              <a:bodyPr/>
              <a:lstStyle/>
              <a:p>
                <a:r>
                  <a:rPr lang="en-US">
                    <a:noFill/>
                  </a:rPr>
                  <a:t> </a:t>
                </a:r>
              </a:p>
            </p:txBody>
          </p:sp>
        </mc:Fallback>
      </mc:AlternateContent>
      <p:sp>
        <p:nvSpPr>
          <p:cNvPr id="8" name="Textfeld 7"/>
          <p:cNvSpPr txBox="1"/>
          <p:nvPr/>
        </p:nvSpPr>
        <p:spPr>
          <a:xfrm>
            <a:off x="540000" y="4680000"/>
            <a:ext cx="7848425" cy="1477328"/>
          </a:xfrm>
          <a:prstGeom prst="rect">
            <a:avLst/>
          </a:prstGeom>
          <a:noFill/>
        </p:spPr>
        <p:txBody>
          <a:bodyPr wrap="square" rtlCol="0">
            <a:spAutoFit/>
          </a:bodyPr>
          <a:lstStyle/>
          <a:p>
            <a:r>
              <a:rPr lang="en-US" dirty="0"/>
              <a:t>Quark numbers for up and down quarks have no name, but just like any other </a:t>
            </a:r>
            <a:r>
              <a:rPr lang="en-US" dirty="0" err="1"/>
              <a:t>flavour</a:t>
            </a:r>
            <a:r>
              <a:rPr lang="en-US" dirty="0"/>
              <a:t>, they are conserved in strong and electromagnetic interactions.</a:t>
            </a:r>
          </a:p>
          <a:p>
            <a:endParaRPr lang="en-US" dirty="0"/>
          </a:p>
          <a:p>
            <a:r>
              <a:rPr lang="en-US" dirty="0"/>
              <a:t>Baryons are assigned own quantum number B. B = 1 for baryons, B = -1 for antibaryons and B = 0 for mesons.</a:t>
            </a:r>
          </a:p>
        </p:txBody>
      </p:sp>
    </p:spTree>
    <p:extLst>
      <p:ext uri="{BB962C8B-B14F-4D97-AF65-F5344CB8AC3E}">
        <p14:creationId xmlns:p14="http://schemas.microsoft.com/office/powerpoint/2010/main" val="82958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Some Examples of Mesons</a:t>
            </a:r>
          </a:p>
        </p:txBody>
      </p:sp>
      <mc:AlternateContent xmlns:mc="http://schemas.openxmlformats.org/markup-compatibility/2006" xmlns:a14="http://schemas.microsoft.com/office/drawing/2010/main">
        <mc:Choice Requires="a14">
          <p:graphicFrame>
            <p:nvGraphicFramePr>
              <p:cNvPr id="5" name="Tabelle 4"/>
              <p:cNvGraphicFramePr>
                <a:graphicFrameLocks noGrp="1"/>
              </p:cNvGraphicFramePr>
              <p:nvPr>
                <p:extLst>
                  <p:ext uri="{D42A27DB-BD31-4B8C-83A1-F6EECF244321}">
                    <p14:modId xmlns:p14="http://schemas.microsoft.com/office/powerpoint/2010/main" val="4179029493"/>
                  </p:ext>
                </p:extLst>
              </p:nvPr>
            </p:nvGraphicFramePr>
            <p:xfrm>
              <a:off x="1512000" y="720000"/>
              <a:ext cx="6012328" cy="2867026"/>
            </p:xfrm>
            <a:graphic>
              <a:graphicData uri="http://schemas.openxmlformats.org/drawingml/2006/table">
                <a:tbl>
                  <a:tblPr firstRow="1" bandRow="1">
                    <a:tableStyleId>{9D7B26C5-4107-4FEC-AEDC-1716B250A1EF}</a:tableStyleId>
                  </a:tblPr>
                  <a:tblGrid>
                    <a:gridCol w="95976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44404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tblGrid>
                  <a:tr h="370840">
                    <a:tc>
                      <a:txBody>
                        <a:bodyPr/>
                        <a:lstStyle/>
                        <a:p>
                          <a:r>
                            <a:rPr lang="en-US" dirty="0"/>
                            <a:t>Particle</a:t>
                          </a:r>
                        </a:p>
                      </a:txBody>
                      <a:tcPr/>
                    </a:tc>
                    <a:tc>
                      <a:txBody>
                        <a:bodyPr/>
                        <a:lstStyle/>
                        <a:p>
                          <a:pPr algn="ctr"/>
                          <a:r>
                            <a:rPr lang="en-US" dirty="0"/>
                            <a:t>Mass</a:t>
                          </a:r>
                        </a:p>
                        <a:p>
                          <a:pPr algn="ctr"/>
                          <a:r>
                            <a:rPr lang="en-US" dirty="0"/>
                            <a:t>(GeV/c</a:t>
                          </a:r>
                          <a:r>
                            <a:rPr lang="en-US" baseline="30000" dirty="0"/>
                            <a:t>2</a:t>
                          </a:r>
                          <a:r>
                            <a:rPr lang="en-US" dirty="0"/>
                            <a:t>)</a:t>
                          </a:r>
                        </a:p>
                      </a:txBody>
                      <a:tcPr/>
                    </a:tc>
                    <a:tc>
                      <a:txBody>
                        <a:bodyPr/>
                        <a:lstStyle/>
                        <a:p>
                          <a:pPr algn="ctr"/>
                          <a:r>
                            <a:rPr lang="en-US" dirty="0"/>
                            <a:t>Quark</a:t>
                          </a:r>
                        </a:p>
                        <a:p>
                          <a:pPr algn="ctr"/>
                          <a:r>
                            <a:rPr lang="en-US" dirty="0"/>
                            <a:t>composition</a:t>
                          </a:r>
                        </a:p>
                      </a:txBody>
                      <a:tcPr/>
                    </a:tc>
                    <a:tc>
                      <a:txBody>
                        <a:bodyPr/>
                        <a:lstStyle/>
                        <a:p>
                          <a:pPr algn="ctr"/>
                          <a:r>
                            <a:rPr lang="en-US" dirty="0"/>
                            <a:t>Q</a:t>
                          </a:r>
                        </a:p>
                        <a:p>
                          <a:pPr algn="ctr"/>
                          <a:r>
                            <a:rPr lang="en-US" dirty="0"/>
                            <a:t>(units of e)</a:t>
                          </a:r>
                        </a:p>
                      </a:txBody>
                      <a:tcPr/>
                    </a:tc>
                    <a:tc>
                      <a:txBody>
                        <a:bodyPr/>
                        <a:lstStyle/>
                        <a:p>
                          <a:pPr algn="ctr"/>
                          <a:r>
                            <a:rPr lang="en-US" dirty="0"/>
                            <a:t>S</a:t>
                          </a:r>
                        </a:p>
                      </a:txBody>
                      <a:tcPr/>
                    </a:tc>
                    <a:tc>
                      <a:txBody>
                        <a:bodyPr/>
                        <a:lstStyle/>
                        <a:p>
                          <a:pPr algn="ctr"/>
                          <a:r>
                            <a:rPr lang="en-US" dirty="0"/>
                            <a:t>C</a:t>
                          </a:r>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de-DE" b="1" i="1" smtClean="0">
                                        <a:latin typeface="Cambria Math"/>
                                      </a:rPr>
                                      <m:t>𝑩</m:t>
                                    </m:r>
                                  </m:e>
                                </m:acc>
                              </m:oMath>
                            </m:oMathPara>
                          </a14:m>
                          <a:endParaRPr lang="en-US" dirty="0"/>
                        </a:p>
                      </a:txBody>
                      <a:tcPr/>
                    </a:tc>
                    <a:extLst>
                      <a:ext uri="{0D108BD9-81ED-4DB2-BD59-A6C34878D82A}">
                        <a16:rowId xmlns:a16="http://schemas.microsoft.com/office/drawing/2014/main" val="10000"/>
                      </a:ext>
                    </a:extLst>
                  </a:tr>
                  <a:tr h="370840">
                    <a:tc>
                      <a:txBody>
                        <a:bodyPr/>
                        <a:lstStyle/>
                        <a:p>
                          <a:pPr algn="ctr"/>
                          <a:r>
                            <a:rPr lang="el-GR" b="1" dirty="0">
                              <a:solidFill>
                                <a:srgbClr val="0000CC"/>
                              </a:solidFill>
                            </a:rPr>
                            <a:t>π</a:t>
                          </a:r>
                          <a:r>
                            <a:rPr lang="en-US" b="1" baseline="30000" dirty="0">
                              <a:solidFill>
                                <a:srgbClr val="0000CC"/>
                              </a:solidFill>
                            </a:rPr>
                            <a:t>+</a:t>
                          </a:r>
                        </a:p>
                      </a:txBody>
                      <a:tcPr/>
                    </a:tc>
                    <a:tc>
                      <a:txBody>
                        <a:bodyPr/>
                        <a:lstStyle/>
                        <a:p>
                          <a:pPr algn="ctr"/>
                          <a:r>
                            <a:rPr lang="en-US" dirty="0"/>
                            <a:t>0.140</a:t>
                          </a:r>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𝑢</m:t>
                                </m:r>
                                <m:acc>
                                  <m:accPr>
                                    <m:chr m:val="̅"/>
                                    <m:ctrlPr>
                                      <a:rPr lang="de-DE" b="0" i="1" smtClean="0">
                                        <a:latin typeface="Cambria Math" panose="02040503050406030204" pitchFamily="18" charset="0"/>
                                      </a:rPr>
                                    </m:ctrlPr>
                                  </m:accPr>
                                  <m:e>
                                    <m:r>
                                      <a:rPr lang="de-DE" b="0" i="1" smtClean="0">
                                        <a:latin typeface="Cambria Math"/>
                                      </a:rPr>
                                      <m:t>𝑑</m:t>
                                    </m:r>
                                  </m:e>
                                </m:acc>
                              </m:oMath>
                            </m:oMathPara>
                          </a14:m>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1"/>
                      </a:ext>
                    </a:extLst>
                  </a:tr>
                  <a:tr h="370840">
                    <a:tc>
                      <a:txBody>
                        <a:bodyPr/>
                        <a:lstStyle/>
                        <a:p>
                          <a:pPr algn="ctr"/>
                          <a:r>
                            <a:rPr lang="en-US" b="1" dirty="0">
                              <a:solidFill>
                                <a:srgbClr val="0000CC"/>
                              </a:solidFill>
                            </a:rPr>
                            <a:t>K</a:t>
                          </a:r>
                          <a:r>
                            <a:rPr lang="en-US" b="1" baseline="30000" dirty="0">
                              <a:solidFill>
                                <a:srgbClr val="0000CC"/>
                              </a:solidFill>
                            </a:rPr>
                            <a:t>-</a:t>
                          </a:r>
                        </a:p>
                      </a:txBody>
                      <a:tcPr/>
                    </a:tc>
                    <a:tc>
                      <a:txBody>
                        <a:bodyPr/>
                        <a:lstStyle/>
                        <a:p>
                          <a:pPr algn="ctr"/>
                          <a:r>
                            <a:rPr lang="en-US" dirty="0"/>
                            <a:t>0.494</a:t>
                          </a:r>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𝑠</m:t>
                                </m:r>
                                <m:acc>
                                  <m:accPr>
                                    <m:chr m:val="̅"/>
                                    <m:ctrlPr>
                                      <a:rPr lang="de-DE" b="0" i="1" smtClean="0">
                                        <a:latin typeface="Cambria Math" panose="02040503050406030204" pitchFamily="18" charset="0"/>
                                      </a:rPr>
                                    </m:ctrlPr>
                                  </m:accPr>
                                  <m:e>
                                    <m:r>
                                      <a:rPr lang="de-DE" b="0" i="1" smtClean="0">
                                        <a:latin typeface="Cambria Math"/>
                                      </a:rPr>
                                      <m:t>𝑢</m:t>
                                    </m:r>
                                  </m:e>
                                </m:acc>
                              </m:oMath>
                            </m:oMathPara>
                          </a14:m>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2"/>
                      </a:ext>
                    </a:extLst>
                  </a:tr>
                  <a:tr h="370840">
                    <a:tc>
                      <a:txBody>
                        <a:bodyPr/>
                        <a:lstStyle/>
                        <a:p>
                          <a:pPr algn="ctr"/>
                          <a:r>
                            <a:rPr lang="de-DE" b="1" dirty="0">
                              <a:solidFill>
                                <a:srgbClr val="0000CC"/>
                              </a:solidFill>
                            </a:rPr>
                            <a:t>D</a:t>
                          </a:r>
                          <a:r>
                            <a:rPr lang="de-DE" b="1" baseline="30000" dirty="0">
                              <a:solidFill>
                                <a:srgbClr val="0000CC"/>
                              </a:solidFill>
                            </a:rPr>
                            <a:t>-</a:t>
                          </a:r>
                          <a:endParaRPr lang="en-US" b="1" baseline="30000" dirty="0">
                            <a:solidFill>
                              <a:srgbClr val="0000CC"/>
                            </a:solidFill>
                          </a:endParaRPr>
                        </a:p>
                      </a:txBody>
                      <a:tcPr/>
                    </a:tc>
                    <a:tc>
                      <a:txBody>
                        <a:bodyPr/>
                        <a:lstStyle/>
                        <a:p>
                          <a:pPr algn="ctr"/>
                          <a:r>
                            <a:rPr lang="en-US" dirty="0"/>
                            <a:t>1.869</a:t>
                          </a:r>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𝑑</m:t>
                                </m:r>
                                <m:acc>
                                  <m:accPr>
                                    <m:chr m:val="̅"/>
                                    <m:ctrlPr>
                                      <a:rPr lang="de-DE" b="0" i="1" smtClean="0">
                                        <a:latin typeface="Cambria Math" panose="02040503050406030204" pitchFamily="18" charset="0"/>
                                      </a:rPr>
                                    </m:ctrlPr>
                                  </m:accPr>
                                  <m:e>
                                    <m:r>
                                      <a:rPr lang="de-DE" b="0" i="1" smtClean="0">
                                        <a:latin typeface="Cambria Math"/>
                                      </a:rPr>
                                      <m:t>𝑐</m:t>
                                    </m:r>
                                  </m:e>
                                </m:acc>
                              </m:oMath>
                            </m:oMathPara>
                          </a14:m>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sz="1800" b="1" i="1" baseline="0" smtClean="0">
                                        <a:solidFill>
                                          <a:srgbClr val="0000CC"/>
                                        </a:solidFill>
                                        <a:latin typeface="Cambria Math" panose="02040503050406030204" pitchFamily="18" charset="0"/>
                                      </a:rPr>
                                    </m:ctrlPr>
                                  </m:sSubSupPr>
                                  <m:e>
                                    <m:r>
                                      <a:rPr lang="de-DE" sz="1800" b="1" i="1" baseline="0" smtClean="0">
                                        <a:solidFill>
                                          <a:srgbClr val="0000CC"/>
                                        </a:solidFill>
                                        <a:latin typeface="Cambria Math"/>
                                      </a:rPr>
                                      <m:t>𝑫</m:t>
                                    </m:r>
                                  </m:e>
                                  <m:sub>
                                    <m:r>
                                      <a:rPr lang="de-DE" sz="1800" b="1" i="1" baseline="0" smtClean="0">
                                        <a:solidFill>
                                          <a:srgbClr val="0000CC"/>
                                        </a:solidFill>
                                        <a:latin typeface="Cambria Math"/>
                                      </a:rPr>
                                      <m:t>𝑺</m:t>
                                    </m:r>
                                  </m:sub>
                                  <m:sup>
                                    <m:r>
                                      <a:rPr lang="de-DE" sz="1800" b="1" i="1" baseline="0" smtClean="0">
                                        <a:solidFill>
                                          <a:srgbClr val="0000CC"/>
                                        </a:solidFill>
                                        <a:latin typeface="Cambria Math"/>
                                      </a:rPr>
                                      <m:t>+</m:t>
                                    </m:r>
                                  </m:sup>
                                </m:sSubSup>
                              </m:oMath>
                            </m:oMathPara>
                          </a14:m>
                          <a:endParaRPr lang="en-US" sz="1800" b="1" baseline="0" dirty="0">
                            <a:solidFill>
                              <a:srgbClr val="0000CC"/>
                            </a:solidFill>
                          </a:endParaRPr>
                        </a:p>
                      </a:txBody>
                      <a:tcPr/>
                    </a:tc>
                    <a:tc>
                      <a:txBody>
                        <a:bodyPr/>
                        <a:lstStyle/>
                        <a:p>
                          <a:pPr algn="ctr"/>
                          <a:r>
                            <a:rPr lang="en-US" dirty="0"/>
                            <a:t>1.969</a:t>
                          </a:r>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𝑐</m:t>
                                </m:r>
                                <m:acc>
                                  <m:accPr>
                                    <m:chr m:val="̅"/>
                                    <m:ctrlPr>
                                      <a:rPr lang="de-DE" b="0" i="1" smtClean="0">
                                        <a:latin typeface="Cambria Math" panose="02040503050406030204" pitchFamily="18" charset="0"/>
                                      </a:rPr>
                                    </m:ctrlPr>
                                  </m:accPr>
                                  <m:e>
                                    <m:r>
                                      <a:rPr lang="de-DE" b="0" i="1" smtClean="0">
                                        <a:latin typeface="Cambria Math"/>
                                      </a:rPr>
                                      <m:t>𝑠</m:t>
                                    </m:r>
                                  </m:e>
                                </m:acc>
                              </m:oMath>
                            </m:oMathPara>
                          </a14:m>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004"/>
                      </a:ext>
                    </a:extLst>
                  </a:tr>
                  <a:tr h="370840">
                    <a:tc>
                      <a:txBody>
                        <a:bodyPr/>
                        <a:lstStyle/>
                        <a:p>
                          <a:pPr algn="ctr"/>
                          <a:r>
                            <a:rPr lang="de-DE" b="1" baseline="0" dirty="0">
                              <a:solidFill>
                                <a:srgbClr val="0000CC"/>
                              </a:solidFill>
                            </a:rPr>
                            <a:t>B</a:t>
                          </a:r>
                          <a:r>
                            <a:rPr lang="de-DE" b="1" baseline="30000" dirty="0">
                              <a:solidFill>
                                <a:srgbClr val="0000CC"/>
                              </a:solidFill>
                            </a:rPr>
                            <a:t>-</a:t>
                          </a:r>
                          <a:endParaRPr lang="en-US" b="1" baseline="30000" dirty="0">
                            <a:solidFill>
                              <a:srgbClr val="0000CC"/>
                            </a:solidFill>
                          </a:endParaRPr>
                        </a:p>
                      </a:txBody>
                      <a:tcPr/>
                    </a:tc>
                    <a:tc>
                      <a:txBody>
                        <a:bodyPr/>
                        <a:lstStyle/>
                        <a:p>
                          <a:pPr algn="ctr"/>
                          <a:r>
                            <a:rPr lang="en-US" dirty="0"/>
                            <a:t>5.279</a:t>
                          </a:r>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𝑏</m:t>
                                </m:r>
                                <m:acc>
                                  <m:accPr>
                                    <m:chr m:val="̅"/>
                                    <m:ctrlPr>
                                      <a:rPr lang="de-DE" b="0" i="1" smtClean="0">
                                        <a:latin typeface="Cambria Math" panose="02040503050406030204" pitchFamily="18" charset="0"/>
                                      </a:rPr>
                                    </m:ctrlPr>
                                  </m:accPr>
                                  <m:e>
                                    <m:r>
                                      <a:rPr lang="de-DE" b="0" i="1" smtClean="0">
                                        <a:latin typeface="Cambria Math"/>
                                      </a:rPr>
                                      <m:t>𝑢</m:t>
                                    </m:r>
                                  </m:e>
                                </m:acc>
                              </m:oMath>
                            </m:oMathPara>
                          </a14:m>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5"/>
                      </a:ext>
                    </a:extLst>
                  </a:tr>
                  <a:tr h="370840">
                    <a:tc>
                      <a:txBody>
                        <a:bodyPr/>
                        <a:lstStyle/>
                        <a:p>
                          <a:pPr algn="ctr"/>
                          <a:r>
                            <a:rPr lang="en-US" b="1" baseline="0" dirty="0">
                              <a:solidFill>
                                <a:srgbClr val="0000CC"/>
                              </a:solidFill>
                            </a:rPr>
                            <a:t>Y</a:t>
                          </a:r>
                        </a:p>
                      </a:txBody>
                      <a:tcPr/>
                    </a:tc>
                    <a:tc>
                      <a:txBody>
                        <a:bodyPr/>
                        <a:lstStyle/>
                        <a:p>
                          <a:pPr algn="ctr"/>
                          <a:r>
                            <a:rPr lang="en-US" dirty="0"/>
                            <a:t>9.460</a:t>
                          </a:r>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𝑏</m:t>
                                </m:r>
                                <m:acc>
                                  <m:accPr>
                                    <m:chr m:val="̅"/>
                                    <m:ctrlPr>
                                      <a:rPr lang="de-DE" b="0" i="1" smtClean="0">
                                        <a:latin typeface="Cambria Math" panose="02040503050406030204" pitchFamily="18" charset="0"/>
                                      </a:rPr>
                                    </m:ctrlPr>
                                  </m:accPr>
                                  <m:e>
                                    <m:r>
                                      <a:rPr lang="de-DE" b="0" i="1" smtClean="0">
                                        <a:latin typeface="Cambria Math"/>
                                      </a:rPr>
                                      <m:t>𝑏</m:t>
                                    </m:r>
                                  </m:e>
                                </m:acc>
                              </m:oMath>
                            </m:oMathPara>
                          </a14:m>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6"/>
                      </a:ext>
                    </a:extLst>
                  </a:tr>
                </a:tbl>
              </a:graphicData>
            </a:graphic>
          </p:graphicFrame>
        </mc:Choice>
        <mc:Fallback xmlns="">
          <p:graphicFrame>
            <p:nvGraphicFramePr>
              <p:cNvPr id="5" name="Tabelle 4"/>
              <p:cNvGraphicFramePr>
                <a:graphicFrameLocks noGrp="1"/>
              </p:cNvGraphicFramePr>
              <p:nvPr>
                <p:extLst>
                  <p:ext uri="{D42A27DB-BD31-4B8C-83A1-F6EECF244321}">
                    <p14:modId xmlns:p14="http://schemas.microsoft.com/office/powerpoint/2010/main" val="4213873469"/>
                  </p:ext>
                </p:extLst>
              </p:nvPr>
            </p:nvGraphicFramePr>
            <p:xfrm>
              <a:off x="1512000" y="720000"/>
              <a:ext cx="6012328" cy="2867026"/>
            </p:xfrm>
            <a:graphic>
              <a:graphicData uri="http://schemas.openxmlformats.org/drawingml/2006/table">
                <a:tbl>
                  <a:tblPr firstRow="1" bandRow="1">
                    <a:tableStyleId>{9D7B26C5-4107-4FEC-AEDC-1716B250A1EF}</a:tableStyleId>
                  </a:tblPr>
                  <a:tblGrid>
                    <a:gridCol w="959768"/>
                    <a:gridCol w="1080120"/>
                    <a:gridCol w="1368152"/>
                    <a:gridCol w="1296144"/>
                    <a:gridCol w="432048"/>
                    <a:gridCol w="444048"/>
                    <a:gridCol w="432048"/>
                  </a:tblGrid>
                  <a:tr h="640080">
                    <a:tc>
                      <a:txBody>
                        <a:bodyPr/>
                        <a:lstStyle/>
                        <a:p>
                          <a:r>
                            <a:rPr lang="en-US" dirty="0" smtClean="0"/>
                            <a:t>Particle</a:t>
                          </a:r>
                          <a:endParaRPr lang="en-US" dirty="0"/>
                        </a:p>
                      </a:txBody>
                      <a:tcPr/>
                    </a:tc>
                    <a:tc>
                      <a:txBody>
                        <a:bodyPr/>
                        <a:lstStyle/>
                        <a:p>
                          <a:pPr algn="ctr"/>
                          <a:r>
                            <a:rPr lang="en-US" dirty="0" smtClean="0"/>
                            <a:t>Mass</a:t>
                          </a:r>
                        </a:p>
                        <a:p>
                          <a:pPr algn="ctr"/>
                          <a:r>
                            <a:rPr lang="en-US" dirty="0" smtClean="0"/>
                            <a:t>(GeV/c</a:t>
                          </a:r>
                          <a:r>
                            <a:rPr lang="en-US" baseline="30000" dirty="0" smtClean="0"/>
                            <a:t>2</a:t>
                          </a:r>
                          <a:r>
                            <a:rPr lang="en-US" dirty="0" smtClean="0"/>
                            <a:t>)</a:t>
                          </a:r>
                          <a:endParaRPr lang="en-US" dirty="0"/>
                        </a:p>
                      </a:txBody>
                      <a:tcPr/>
                    </a:tc>
                    <a:tc>
                      <a:txBody>
                        <a:bodyPr/>
                        <a:lstStyle/>
                        <a:p>
                          <a:pPr algn="ctr"/>
                          <a:r>
                            <a:rPr lang="en-US" dirty="0" smtClean="0"/>
                            <a:t>Quark</a:t>
                          </a:r>
                        </a:p>
                        <a:p>
                          <a:pPr algn="ctr"/>
                          <a:r>
                            <a:rPr lang="en-US" dirty="0" smtClean="0"/>
                            <a:t>composition</a:t>
                          </a:r>
                          <a:endParaRPr lang="en-US" dirty="0"/>
                        </a:p>
                      </a:txBody>
                      <a:tcPr/>
                    </a:tc>
                    <a:tc>
                      <a:txBody>
                        <a:bodyPr/>
                        <a:lstStyle/>
                        <a:p>
                          <a:pPr algn="ctr"/>
                          <a:r>
                            <a:rPr lang="en-US" dirty="0" smtClean="0"/>
                            <a:t>Q</a:t>
                          </a:r>
                        </a:p>
                        <a:p>
                          <a:pPr algn="ctr"/>
                          <a:r>
                            <a:rPr lang="en-US" dirty="0" smtClean="0"/>
                            <a:t>(units of e)</a:t>
                          </a:r>
                          <a:endParaRPr lang="en-US" dirty="0"/>
                        </a:p>
                      </a:txBody>
                      <a:tcPr/>
                    </a:tc>
                    <a:tc>
                      <a:txBody>
                        <a:bodyPr/>
                        <a:lstStyle/>
                        <a:p>
                          <a:pPr algn="ctr"/>
                          <a:r>
                            <a:rPr lang="en-US" dirty="0" smtClean="0"/>
                            <a:t>S</a:t>
                          </a:r>
                          <a:endParaRPr lang="en-US" dirty="0"/>
                        </a:p>
                      </a:txBody>
                      <a:tcPr/>
                    </a:tc>
                    <a:tc>
                      <a:txBody>
                        <a:bodyPr/>
                        <a:lstStyle/>
                        <a:p>
                          <a:pPr algn="ctr"/>
                          <a:r>
                            <a:rPr lang="en-US" dirty="0" smtClean="0"/>
                            <a:t>C</a:t>
                          </a:r>
                          <a:endParaRPr lang="en-US" dirty="0"/>
                        </a:p>
                      </a:txBody>
                      <a:tcPr/>
                    </a:tc>
                    <a:tc>
                      <a:txBody>
                        <a:bodyPr/>
                        <a:lstStyle/>
                        <a:p>
                          <a:endParaRPr lang="de-DE"/>
                        </a:p>
                      </a:txBody>
                      <a:tcPr>
                        <a:blipFill rotWithShape="1">
                          <a:blip r:embed="rId3"/>
                          <a:stretch>
                            <a:fillRect l="-1288732" t="-4762" r="-1408" b="-361905"/>
                          </a:stretch>
                        </a:blipFill>
                      </a:tcPr>
                    </a:tc>
                  </a:tr>
                  <a:tr h="371793">
                    <a:tc>
                      <a:txBody>
                        <a:bodyPr/>
                        <a:lstStyle/>
                        <a:p>
                          <a:pPr algn="ctr"/>
                          <a:r>
                            <a:rPr lang="el-GR" b="1" dirty="0" smtClean="0">
                              <a:solidFill>
                                <a:srgbClr val="0000CC"/>
                              </a:solidFill>
                            </a:rPr>
                            <a:t>π</a:t>
                          </a:r>
                          <a:r>
                            <a:rPr lang="en-US"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0.140</a:t>
                          </a:r>
                          <a:endParaRPr lang="en-US" dirty="0"/>
                        </a:p>
                      </a:txBody>
                      <a:tcPr/>
                    </a:tc>
                    <a:tc>
                      <a:txBody>
                        <a:bodyPr/>
                        <a:lstStyle/>
                        <a:p>
                          <a:endParaRPr lang="de-DE"/>
                        </a:p>
                      </a:txBody>
                      <a:tcPr>
                        <a:blipFill rotWithShape="1">
                          <a:blip r:embed="rId3"/>
                          <a:stretch>
                            <a:fillRect l="-149554" t="-180328" r="-191071" b="-522951"/>
                          </a:stretch>
                        </a:blipFil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b="1" dirty="0" smtClean="0">
                              <a:solidFill>
                                <a:srgbClr val="0000CC"/>
                              </a:solidFill>
                            </a:rPr>
                            <a:t>K</a:t>
                          </a:r>
                          <a:r>
                            <a:rPr lang="en-US"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0.494</a:t>
                          </a:r>
                          <a:endParaRPr lang="en-US" dirty="0"/>
                        </a:p>
                      </a:txBody>
                      <a:tcPr/>
                    </a:tc>
                    <a:tc>
                      <a:txBody>
                        <a:bodyPr/>
                        <a:lstStyle/>
                        <a:p>
                          <a:endParaRPr lang="de-DE"/>
                        </a:p>
                      </a:txBody>
                      <a:tcPr>
                        <a:blipFill rotWithShape="1">
                          <a:blip r:embed="rId3"/>
                          <a:stretch>
                            <a:fillRect l="-149554" t="-280328" r="-191071" b="-422951"/>
                          </a:stretch>
                        </a:blipFill>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de-DE" b="1" dirty="0" smtClean="0">
                              <a:solidFill>
                                <a:srgbClr val="0000CC"/>
                              </a:solidFill>
                            </a:rPr>
                            <a:t>D</a:t>
                          </a:r>
                          <a:r>
                            <a:rPr lang="de-DE"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1.869</a:t>
                          </a:r>
                          <a:endParaRPr lang="en-US" dirty="0"/>
                        </a:p>
                      </a:txBody>
                      <a:tcPr/>
                    </a:tc>
                    <a:tc>
                      <a:txBody>
                        <a:bodyPr/>
                        <a:lstStyle/>
                        <a:p>
                          <a:endParaRPr lang="de-DE"/>
                        </a:p>
                      </a:txBody>
                      <a:tcPr>
                        <a:blipFill rotWithShape="1">
                          <a:blip r:embed="rId3"/>
                          <a:stretch>
                            <a:fillRect l="-149554" t="-386667" r="-191071" b="-330000"/>
                          </a:stretch>
                        </a:blipFil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endParaRPr lang="de-DE"/>
                        </a:p>
                      </a:txBody>
                      <a:tcPr>
                        <a:blipFill rotWithShape="1">
                          <a:blip r:embed="rId3"/>
                          <a:stretch>
                            <a:fillRect t="-478689" r="-528662" b="-224590"/>
                          </a:stretch>
                        </a:blipFill>
                      </a:tcPr>
                    </a:tc>
                    <a:tc>
                      <a:txBody>
                        <a:bodyPr/>
                        <a:lstStyle/>
                        <a:p>
                          <a:pPr algn="ctr"/>
                          <a:r>
                            <a:rPr lang="en-US" dirty="0" smtClean="0"/>
                            <a:t>1.969</a:t>
                          </a:r>
                          <a:endParaRPr lang="en-US" dirty="0"/>
                        </a:p>
                      </a:txBody>
                      <a:tcPr/>
                    </a:tc>
                    <a:tc>
                      <a:txBody>
                        <a:bodyPr/>
                        <a:lstStyle/>
                        <a:p>
                          <a:endParaRPr lang="de-DE"/>
                        </a:p>
                      </a:txBody>
                      <a:tcPr>
                        <a:blipFill rotWithShape="1">
                          <a:blip r:embed="rId3"/>
                          <a:stretch>
                            <a:fillRect l="-149554" t="-478689" r="-191071" b="-224590"/>
                          </a:stretch>
                        </a:blipFill>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de-DE" b="1" baseline="0" dirty="0" smtClean="0">
                              <a:solidFill>
                                <a:srgbClr val="0000CC"/>
                              </a:solidFill>
                            </a:rPr>
                            <a:t>B</a:t>
                          </a:r>
                          <a:r>
                            <a:rPr lang="de-DE"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5.279</a:t>
                          </a:r>
                          <a:endParaRPr lang="en-US" dirty="0"/>
                        </a:p>
                      </a:txBody>
                      <a:tcPr/>
                    </a:tc>
                    <a:tc>
                      <a:txBody>
                        <a:bodyPr/>
                        <a:lstStyle/>
                        <a:p>
                          <a:endParaRPr lang="de-DE"/>
                        </a:p>
                      </a:txBody>
                      <a:tcPr>
                        <a:blipFill rotWithShape="1">
                          <a:blip r:embed="rId3"/>
                          <a:stretch>
                            <a:fillRect l="-149554" t="-578689" r="-191071" b="-124590"/>
                          </a:stretch>
                        </a:blipFil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1793">
                    <a:tc>
                      <a:txBody>
                        <a:bodyPr/>
                        <a:lstStyle/>
                        <a:p>
                          <a:pPr algn="ctr"/>
                          <a:r>
                            <a:rPr lang="en-US" b="1" baseline="0" dirty="0" smtClean="0">
                              <a:solidFill>
                                <a:srgbClr val="0000CC"/>
                              </a:solidFill>
                            </a:rPr>
                            <a:t>Y</a:t>
                          </a:r>
                          <a:endParaRPr lang="en-US" b="1" baseline="0" dirty="0">
                            <a:solidFill>
                              <a:srgbClr val="0000CC"/>
                            </a:solidFill>
                          </a:endParaRPr>
                        </a:p>
                      </a:txBody>
                      <a:tcPr/>
                    </a:tc>
                    <a:tc>
                      <a:txBody>
                        <a:bodyPr/>
                        <a:lstStyle/>
                        <a:p>
                          <a:pPr algn="ctr"/>
                          <a:r>
                            <a:rPr lang="en-US" dirty="0" smtClean="0"/>
                            <a:t>9.460</a:t>
                          </a:r>
                          <a:endParaRPr lang="en-US" dirty="0"/>
                        </a:p>
                      </a:txBody>
                      <a:tcPr/>
                    </a:tc>
                    <a:tc>
                      <a:txBody>
                        <a:bodyPr/>
                        <a:lstStyle/>
                        <a:p>
                          <a:endParaRPr lang="de-DE"/>
                        </a:p>
                      </a:txBody>
                      <a:tcPr>
                        <a:blipFill rotWithShape="1">
                          <a:blip r:embed="rId3"/>
                          <a:stretch>
                            <a:fillRect l="-149554" t="-678689" r="-191071" b="-24590"/>
                          </a:stretch>
                        </a:blipFil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mc:Fallback>
      </mc:AlternateContent>
      <p:sp>
        <p:nvSpPr>
          <p:cNvPr id="3" name="Textfeld 2"/>
          <p:cNvSpPr txBox="1"/>
          <p:nvPr/>
        </p:nvSpPr>
        <p:spPr>
          <a:xfrm>
            <a:off x="540001" y="4005064"/>
            <a:ext cx="8064448" cy="1600438"/>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0000CC"/>
                </a:solidFill>
              </a:rPr>
              <a:t> </a:t>
            </a:r>
            <a:r>
              <a:rPr lang="en-US" dirty="0"/>
              <a:t>Majority of hadrons are unstable and tend to decay by the strong interaction to the state with the lowest possible mass (lifetime about 10</a:t>
            </a:r>
            <a:r>
              <a:rPr lang="en-US" baseline="30000" dirty="0"/>
              <a:t>-23</a:t>
            </a:r>
            <a:r>
              <a:rPr lang="en-US" dirty="0"/>
              <a:t> s).</a:t>
            </a:r>
          </a:p>
          <a:p>
            <a:endParaRPr lang="en-US" sz="800" dirty="0"/>
          </a:p>
          <a:p>
            <a:pPr marL="285750" indent="-285750">
              <a:buFont typeface="Wingdings" panose="05000000000000000000" pitchFamily="2" charset="2"/>
              <a:buChar char="v"/>
            </a:pPr>
            <a:r>
              <a:rPr lang="en-US" dirty="0">
                <a:solidFill>
                  <a:srgbClr val="0000CC"/>
                </a:solidFill>
              </a:rPr>
              <a:t> </a:t>
            </a:r>
            <a:r>
              <a:rPr lang="en-US" dirty="0"/>
              <a:t>Hadrons with the lowest possible mass for each quark number (S, C, etc.) may live significantly longer before decaying weakly (lifetimes 10</a:t>
            </a:r>
            <a:r>
              <a:rPr lang="en-US" baseline="30000" dirty="0"/>
              <a:t>-7</a:t>
            </a:r>
            <a:r>
              <a:rPr lang="en-US" dirty="0"/>
              <a:t> – 10</a:t>
            </a:r>
            <a:r>
              <a:rPr lang="en-US" baseline="30000" dirty="0"/>
              <a:t>-13</a:t>
            </a:r>
            <a:r>
              <a:rPr lang="en-US" dirty="0"/>
              <a:t> s). Such hadrons are called </a:t>
            </a:r>
            <a:r>
              <a:rPr lang="en-US" b="1" i="1" dirty="0">
                <a:solidFill>
                  <a:srgbClr val="0000CC"/>
                </a:solidFill>
              </a:rPr>
              <a:t>stable particles</a:t>
            </a:r>
            <a:r>
              <a:rPr lang="en-US" dirty="0"/>
              <a:t>.</a:t>
            </a:r>
            <a:endParaRPr lang="en-US" dirty="0">
              <a:solidFill>
                <a:srgbClr val="0000CC"/>
              </a:solidFill>
            </a:endParaRPr>
          </a:p>
        </p:txBody>
      </p:sp>
    </p:spTree>
    <p:extLst>
      <p:ext uri="{BB962C8B-B14F-4D97-AF65-F5344CB8AC3E}">
        <p14:creationId xmlns:p14="http://schemas.microsoft.com/office/powerpoint/2010/main" val="234466642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2080</Words>
  <Application>Microsoft Office PowerPoint</Application>
  <PresentationFormat>Bildschirmpräsentation (4:3)</PresentationFormat>
  <Paragraphs>416</Paragraphs>
  <Slides>23</Slides>
  <Notes>19</Notes>
  <HiddenSlides>7</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Cambria Math</vt:lpstr>
      <vt:lpstr>Times New Roman</vt:lpstr>
      <vt:lpstr>Wingdings</vt:lpstr>
      <vt:lpstr>Larissa</vt:lpstr>
      <vt:lpstr>Quarks</vt:lpstr>
      <vt:lpstr>Particle Data Group Baryon Listing</vt:lpstr>
      <vt:lpstr>Particle Data Group Meson Listing</vt:lpstr>
      <vt:lpstr>Quarks</vt:lpstr>
      <vt:lpstr>Quarks</vt:lpstr>
      <vt:lpstr>Quantum Numbers and Flavours</vt:lpstr>
      <vt:lpstr>Fractional Charges and Unseen Quarks</vt:lpstr>
      <vt:lpstr>Some Examples of Baryons</vt:lpstr>
      <vt:lpstr>Some Examples of Mesons</vt:lpstr>
      <vt:lpstr>J = 0 Meson Octet</vt:lpstr>
      <vt:lpstr>Isospin</vt:lpstr>
      <vt:lpstr>I = ½ Baryon Octet</vt:lpstr>
      <vt:lpstr>I = 3/2 Baryon Decouplet</vt:lpstr>
      <vt:lpstr>Why colored Quarks?</vt:lpstr>
      <vt:lpstr>Why Quarks need Color?</vt:lpstr>
      <vt:lpstr>Quarks</vt:lpstr>
      <vt:lpstr>Fractional Charges and Unseen Quarks</vt:lpstr>
      <vt:lpstr>Color charge of quarks</vt:lpstr>
      <vt:lpstr>Color of the Quarks – Quantum Chromodynamics</vt:lpstr>
      <vt:lpstr>Quantum Chromodynamics</vt:lpstr>
      <vt:lpstr>Gluon</vt:lpstr>
      <vt:lpstr>SU(4) Flavor</vt:lpstr>
      <vt:lpstr>Gluons and Quarks</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478</cp:revision>
  <dcterms:created xsi:type="dcterms:W3CDTF">2016-04-06T12:04:03Z</dcterms:created>
  <dcterms:modified xsi:type="dcterms:W3CDTF">2025-11-19T12:07:12Z</dcterms:modified>
</cp:coreProperties>
</file>