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g" ContentType="video/m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62" r:id="rId3"/>
    <p:sldId id="314" r:id="rId4"/>
    <p:sldId id="306" r:id="rId5"/>
    <p:sldId id="307" r:id="rId6"/>
    <p:sldId id="305" r:id="rId7"/>
    <p:sldId id="263" r:id="rId8"/>
    <p:sldId id="264" r:id="rId9"/>
    <p:sldId id="288" r:id="rId10"/>
    <p:sldId id="269" r:id="rId11"/>
    <p:sldId id="267" r:id="rId12"/>
    <p:sldId id="274" r:id="rId13"/>
    <p:sldId id="266" r:id="rId14"/>
    <p:sldId id="271" r:id="rId15"/>
    <p:sldId id="272" r:id="rId16"/>
    <p:sldId id="275" r:id="rId17"/>
    <p:sldId id="276" r:id="rId18"/>
    <p:sldId id="279" r:id="rId19"/>
    <p:sldId id="298" r:id="rId20"/>
    <p:sldId id="299" r:id="rId21"/>
    <p:sldId id="300" r:id="rId22"/>
    <p:sldId id="301" r:id="rId23"/>
    <p:sldId id="302" r:id="rId24"/>
    <p:sldId id="303" r:id="rId25"/>
    <p:sldId id="277" r:id="rId26"/>
    <p:sldId id="278" r:id="rId27"/>
    <p:sldId id="283" r:id="rId28"/>
    <p:sldId id="284" r:id="rId29"/>
    <p:sldId id="285" r:id="rId30"/>
    <p:sldId id="286" r:id="rId31"/>
    <p:sldId id="287" r:id="rId32"/>
    <p:sldId id="280" r:id="rId33"/>
    <p:sldId id="290" r:id="rId34"/>
    <p:sldId id="289" r:id="rId35"/>
    <p:sldId id="281" r:id="rId36"/>
    <p:sldId id="282" r:id="rId37"/>
    <p:sldId id="304" r:id="rId38"/>
    <p:sldId id="258" r:id="rId39"/>
    <p:sldId id="292" r:id="rId40"/>
    <p:sldId id="308" r:id="rId41"/>
    <p:sldId id="311" r:id="rId42"/>
    <p:sldId id="310" r:id="rId43"/>
    <p:sldId id="315" r:id="rId44"/>
    <p:sldId id="312" r:id="rId45"/>
    <p:sldId id="309" r:id="rId46"/>
    <p:sldId id="293" r:id="rId47"/>
    <p:sldId id="294" r:id="rId48"/>
    <p:sldId id="295" r:id="rId49"/>
    <p:sldId id="296" r:id="rId50"/>
    <p:sldId id="297" r:id="rId5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0000CC"/>
    <a:srgbClr val="FF5050"/>
    <a:srgbClr val="33CCFF"/>
    <a:srgbClr val="0099FF"/>
    <a:srgbClr val="FFFFFF"/>
    <a:srgbClr val="CC00CC"/>
    <a:srgbClr val="FF00FF"/>
    <a:srgbClr val="F6F0FA"/>
    <a:srgbClr val="F4ED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94676" autoAdjust="0"/>
  </p:normalViewPr>
  <p:slideViewPr>
    <p:cSldViewPr>
      <p:cViewPr varScale="1">
        <p:scale>
          <a:sx n="68" d="100"/>
          <a:sy n="68" d="100"/>
        </p:scale>
        <p:origin x="144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image" Target="../media/image104.wmf"/><Relationship Id="rId7" Type="http://schemas.openxmlformats.org/officeDocument/2006/relationships/image" Target="../media/image108.wmf"/><Relationship Id="rId12" Type="http://schemas.openxmlformats.org/officeDocument/2006/relationships/image" Target="../media/image113.wmf"/><Relationship Id="rId2" Type="http://schemas.openxmlformats.org/officeDocument/2006/relationships/image" Target="../media/image103.wmf"/><Relationship Id="rId1" Type="http://schemas.openxmlformats.org/officeDocument/2006/relationships/image" Target="../media/image102.wmf"/><Relationship Id="rId6" Type="http://schemas.openxmlformats.org/officeDocument/2006/relationships/image" Target="../media/image107.wmf"/><Relationship Id="rId11" Type="http://schemas.openxmlformats.org/officeDocument/2006/relationships/image" Target="../media/image112.wmf"/><Relationship Id="rId5" Type="http://schemas.openxmlformats.org/officeDocument/2006/relationships/image" Target="../media/image106.wmf"/><Relationship Id="rId10" Type="http://schemas.openxmlformats.org/officeDocument/2006/relationships/image" Target="../media/image111.wmf"/><Relationship Id="rId4" Type="http://schemas.openxmlformats.org/officeDocument/2006/relationships/image" Target="../media/image105.wmf"/><Relationship Id="rId9" Type="http://schemas.openxmlformats.org/officeDocument/2006/relationships/image" Target="../media/image1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C1D409-5795-4758-804C-3EFBF1F2F8DD}" type="datetimeFigureOut">
              <a:rPr lang="en-US" smtClean="0"/>
              <a:t>11/19/2025</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631E1E-48A7-4726-9E09-0242272EEA06}" type="slidenum">
              <a:rPr lang="en-US" smtClean="0"/>
              <a:t>‹Nr.›</a:t>
            </a:fld>
            <a:endParaRPr lang="en-US"/>
          </a:p>
        </p:txBody>
      </p:sp>
    </p:spTree>
    <p:extLst>
      <p:ext uri="{BB962C8B-B14F-4D97-AF65-F5344CB8AC3E}">
        <p14:creationId xmlns:p14="http://schemas.microsoft.com/office/powerpoint/2010/main" val="3600197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A6631E1E-48A7-4726-9E09-0242272EEA06}" type="slidenum">
              <a:rPr lang="en-US" smtClean="0"/>
              <a:t>1</a:t>
            </a:fld>
            <a:endParaRPr lang="en-US" dirty="0"/>
          </a:p>
        </p:txBody>
      </p:sp>
    </p:spTree>
    <p:extLst>
      <p:ext uri="{BB962C8B-B14F-4D97-AF65-F5344CB8AC3E}">
        <p14:creationId xmlns:p14="http://schemas.microsoft.com/office/powerpoint/2010/main" val="2207883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10</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11</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12</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13</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14</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15</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16</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17</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18</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19</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A6631E1E-48A7-4726-9E09-0242272EEA06}" type="slidenum">
              <a:rPr lang="en-US" smtClean="0"/>
              <a:t>2</a:t>
            </a:fld>
            <a:endParaRPr lang="en-US" dirty="0"/>
          </a:p>
        </p:txBody>
      </p:sp>
    </p:spTree>
    <p:extLst>
      <p:ext uri="{BB962C8B-B14F-4D97-AF65-F5344CB8AC3E}">
        <p14:creationId xmlns:p14="http://schemas.microsoft.com/office/powerpoint/2010/main" val="2207883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20</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21</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22</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23</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24</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25</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26</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27</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28</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29</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CP violation is not sufficient. violation of </a:t>
            </a:r>
            <a:r>
              <a:rPr lang="en-US"/>
              <a:t>Baryon number needed</a:t>
            </a:r>
          </a:p>
        </p:txBody>
      </p:sp>
      <p:sp>
        <p:nvSpPr>
          <p:cNvPr id="4" name="Foliennummernplatzhalter 3"/>
          <p:cNvSpPr>
            <a:spLocks noGrp="1"/>
          </p:cNvSpPr>
          <p:nvPr>
            <p:ph type="sldNum" sz="quarter" idx="10"/>
          </p:nvPr>
        </p:nvSpPr>
        <p:spPr/>
        <p:txBody>
          <a:bodyPr/>
          <a:lstStyle/>
          <a:p>
            <a:fld id="{A6631E1E-48A7-4726-9E09-0242272EEA06}" type="slidenum">
              <a:rPr lang="en-US" smtClean="0"/>
              <a:t>30</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A6631E1E-48A7-4726-9E09-0242272EEA06}" type="slidenum">
              <a:rPr lang="en-US" smtClean="0"/>
              <a:t>31</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32</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33</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34</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35</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36</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37</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38</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39</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40</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41</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42</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43</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44</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45</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46</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47</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48</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49</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5</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50</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6</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7</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8</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9</a:t>
            </a:fld>
            <a:endParaRPr lang="en-US"/>
          </a:p>
        </p:txBody>
      </p:sp>
    </p:spTree>
    <p:extLst>
      <p:ext uri="{BB962C8B-B14F-4D97-AF65-F5344CB8AC3E}">
        <p14:creationId xmlns:p14="http://schemas.microsoft.com/office/powerpoint/2010/main" val="220788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19.11.2025</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32074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19.11.2025</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84942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19.11.2025</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46588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62677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19.11.2025</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39025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19.11.2025</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96603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19.11.2025</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555671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19.11.2025</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75797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19.11.2025</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50713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19.11.2025</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29516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19.11.2025</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092409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0" y="0"/>
            <a:ext cx="9144000" cy="554400"/>
          </a:xfrm>
          <a:prstGeom prst="rect">
            <a:avLst/>
          </a:prstGeom>
          <a:solidFill>
            <a:srgbClr val="0066FF"/>
          </a:solidFill>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Picture 4" descr="GSI-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58200" y="6578600"/>
            <a:ext cx="65087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5"/>
          <p:cNvSpPr>
            <a:spLocks noChangeShapeType="1"/>
          </p:cNvSpPr>
          <p:nvPr userDrawn="1"/>
        </p:nvSpPr>
        <p:spPr bwMode="auto">
          <a:xfrm>
            <a:off x="0" y="6553200"/>
            <a:ext cx="914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Rectangle 7"/>
          <p:cNvSpPr>
            <a:spLocks noChangeArrowheads="1"/>
          </p:cNvSpPr>
          <p:nvPr userDrawn="1"/>
        </p:nvSpPr>
        <p:spPr bwMode="auto">
          <a:xfrm>
            <a:off x="4763" y="6589713"/>
            <a:ext cx="9139237"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de-DE" altLang="de-DE" sz="1000" dirty="0">
                <a:solidFill>
                  <a:srgbClr val="000000"/>
                </a:solidFill>
                <a:cs typeface="Arial" charset="0"/>
              </a:rPr>
              <a:t>Hans-Jürgen Wollersheim </a:t>
            </a:r>
            <a:r>
              <a:rPr lang="de-DE" altLang="de-DE" sz="1000" baseline="0" dirty="0">
                <a:solidFill>
                  <a:srgbClr val="000000"/>
                </a:solidFill>
                <a:cs typeface="Arial" charset="0"/>
              </a:rPr>
              <a:t> - </a:t>
            </a:r>
            <a:r>
              <a:rPr lang="de-DE" altLang="de-DE" sz="1000" dirty="0">
                <a:solidFill>
                  <a:srgbClr val="000000"/>
                </a:solidFill>
                <a:cs typeface="Arial" charset="0"/>
              </a:rPr>
              <a:t>2025</a:t>
            </a:r>
            <a:endParaRPr lang="en-US" altLang="de-DE" sz="1000" dirty="0">
              <a:solidFill>
                <a:srgbClr val="000000"/>
              </a:solidFill>
              <a:cs typeface="Arial" charset="0"/>
            </a:endParaRPr>
          </a:p>
        </p:txBody>
      </p:sp>
    </p:spTree>
    <p:extLst>
      <p:ext uri="{BB962C8B-B14F-4D97-AF65-F5344CB8AC3E}">
        <p14:creationId xmlns:p14="http://schemas.microsoft.com/office/powerpoint/2010/main" val="3806077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2400" kern="1200">
          <a:solidFill>
            <a:srgbClr val="FFC00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justin@hep.caltech.edu" TargetMode="External"/><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10.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emf"/><Relationship Id="rId5" Type="http://schemas.openxmlformats.org/officeDocument/2006/relationships/oleObject" Target="../embeddings/oleObject1.bin"/><Relationship Id="rId10" Type="http://schemas.openxmlformats.org/officeDocument/2006/relationships/image" Target="../media/image24.emf"/><Relationship Id="rId4" Type="http://schemas.openxmlformats.org/officeDocument/2006/relationships/image" Target="../media/image25.jpeg"/><Relationship Id="rId9"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27.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www.physics.ucla.edu/~cwp/images/rubincrdt.html" TargetMode="Externa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video" Target="../media/media1.mpg"/><Relationship Id="rId7" Type="http://schemas.openxmlformats.org/officeDocument/2006/relationships/image" Target="../media/image32.jpeg"/><Relationship Id="rId2" Type="http://schemas.microsoft.com/office/2007/relationships/media" Target="../media/media1.mpg"/><Relationship Id="rId1" Type="http://schemas.openxmlformats.org/officeDocument/2006/relationships/video" Target="file:///Z:\web-docs\URKNALL\MPEG\LENS0.mpg" TargetMode="External"/><Relationship Id="rId6" Type="http://schemas.openxmlformats.org/officeDocument/2006/relationships/image" Target="../media/image31.jpe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27.xml.rels><?xml version="1.0" encoding="UTF-8" standalone="yes"?>
<Relationships xmlns="http://schemas.openxmlformats.org/package/2006/relationships"><Relationship Id="rId3" Type="http://schemas.openxmlformats.org/officeDocument/2006/relationships/image" Target="../media/image54.wmf"/><Relationship Id="rId7"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00.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3.wmf"/><Relationship Id="rId5" Type="http://schemas.openxmlformats.org/officeDocument/2006/relationships/image" Target="../media/image53.gif"/><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380.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80.pn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9.gif"/></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1.gi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06.wmf"/><Relationship Id="rId18" Type="http://schemas.openxmlformats.org/officeDocument/2006/relationships/oleObject" Target="../embeddings/oleObject11.bin"/><Relationship Id="rId26" Type="http://schemas.openxmlformats.org/officeDocument/2006/relationships/oleObject" Target="../embeddings/oleObject15.bin"/><Relationship Id="rId3" Type="http://schemas.openxmlformats.org/officeDocument/2006/relationships/notesSlide" Target="../notesSlides/notesSlide43.xml"/><Relationship Id="rId21" Type="http://schemas.openxmlformats.org/officeDocument/2006/relationships/image" Target="../media/image110.wmf"/><Relationship Id="rId7" Type="http://schemas.openxmlformats.org/officeDocument/2006/relationships/image" Target="../media/image103.wmf"/><Relationship Id="rId12" Type="http://schemas.openxmlformats.org/officeDocument/2006/relationships/oleObject" Target="../embeddings/oleObject8.bin"/><Relationship Id="rId17" Type="http://schemas.openxmlformats.org/officeDocument/2006/relationships/image" Target="../media/image108.wmf"/><Relationship Id="rId25" Type="http://schemas.openxmlformats.org/officeDocument/2006/relationships/image" Target="../media/image112.wmf"/><Relationship Id="rId2" Type="http://schemas.openxmlformats.org/officeDocument/2006/relationships/slideLayout" Target="../slideLayouts/slideLayout2.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05.wmf"/><Relationship Id="rId24" Type="http://schemas.openxmlformats.org/officeDocument/2006/relationships/oleObject" Target="../embeddings/oleObject14.bin"/><Relationship Id="rId5" Type="http://schemas.openxmlformats.org/officeDocument/2006/relationships/image" Target="../media/image102.wmf"/><Relationship Id="rId15" Type="http://schemas.openxmlformats.org/officeDocument/2006/relationships/image" Target="../media/image107.wmf"/><Relationship Id="rId23" Type="http://schemas.openxmlformats.org/officeDocument/2006/relationships/image" Target="../media/image111.wmf"/><Relationship Id="rId28" Type="http://schemas.openxmlformats.org/officeDocument/2006/relationships/image" Target="../media/image100.png"/><Relationship Id="rId10" Type="http://schemas.openxmlformats.org/officeDocument/2006/relationships/oleObject" Target="../embeddings/oleObject7.bin"/><Relationship Id="rId19" Type="http://schemas.openxmlformats.org/officeDocument/2006/relationships/image" Target="../media/image109.wmf"/><Relationship Id="rId4" Type="http://schemas.openxmlformats.org/officeDocument/2006/relationships/oleObject" Target="../embeddings/oleObject4.bin"/><Relationship Id="rId9" Type="http://schemas.openxmlformats.org/officeDocument/2006/relationships/image" Target="../media/image104.wmf"/><Relationship Id="rId14" Type="http://schemas.openxmlformats.org/officeDocument/2006/relationships/oleObject" Target="../embeddings/oleObject9.bin"/><Relationship Id="rId22" Type="http://schemas.openxmlformats.org/officeDocument/2006/relationships/oleObject" Target="../embeddings/oleObject13.bin"/><Relationship Id="rId27" Type="http://schemas.openxmlformats.org/officeDocument/2006/relationships/image" Target="../media/image113.wmf"/></Relationships>
</file>

<file path=ppt/slides/_rels/slide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hyperlink" Target="http://quark.caltech.edu/jhs60/green/1.html" TargetMode="External"/><Relationship Id="rId4" Type="http://schemas.openxmlformats.org/officeDocument/2006/relationships/image" Target="../media/image117.jpeg"/></Relationships>
</file>

<file path=ppt/slides/_rels/slide47.xml.rels><?xml version="1.0" encoding="UTF-8" standalone="yes"?>
<Relationships xmlns="http://schemas.openxmlformats.org/package/2006/relationships"><Relationship Id="rId3" Type="http://schemas.openxmlformats.org/officeDocument/2006/relationships/hyperlink" Target="mailto:justin@hep.caltech.edu"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19.png"/><Relationship Id="rId7"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00.png"/><Relationship Id="rId5" Type="http://schemas.openxmlformats.org/officeDocument/2006/relationships/image" Target="../media/image120.jpeg"/><Relationship Id="rId4" Type="http://schemas.openxmlformats.org/officeDocument/2006/relationships/hyperlink" Target="http://images.google.com/imgres?imgurl=painteduniverse.com/Images/donut-dimensions.jpg&amp;imgrefurl=http://painteduniverse.com/donut.html&amp;h=246&amp;w=400&amp;prev=/images?q%3D%22extra%2Bdimensions%22%26svnum%3D10%26hl%3Den%26lr%3D%26ie%3DUTF-8%26oe%3DUTF-8"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www.physics.ucla.edu/~cwp/images/rubincrdt.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Beyond the Standard Model</a:t>
            </a:r>
          </a:p>
        </p:txBody>
      </p:sp>
      <p:pic>
        <p:nvPicPr>
          <p:cNvPr id="5" name="Picture 137"/>
          <p:cNvPicPr>
            <a:picLocks noChangeAspect="1" noChangeArrowheads="1"/>
          </p:cNvPicPr>
          <p:nvPr/>
        </p:nvPicPr>
        <p:blipFill>
          <a:blip r:embed="rId3">
            <a:extLst>
              <a:ext uri="{28A0092B-C50C-407E-A947-70E740481C1C}">
                <a14:useLocalDpi xmlns:a14="http://schemas.microsoft.com/office/drawing/2010/main" val="0"/>
              </a:ext>
            </a:extLst>
          </a:blip>
          <a:srcRect t="1695" r="2414"/>
          <a:stretch>
            <a:fillRect/>
          </a:stretch>
        </p:blipFill>
        <p:spPr bwMode="auto">
          <a:xfrm>
            <a:off x="2" y="547200"/>
            <a:ext cx="3262568" cy="3942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8000" y="547200"/>
            <a:ext cx="2524982" cy="48399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5" descr="\begin{figure}&#10;\begin{center}&#10;\centerline{\psfig{figure=n6744rc.eps,height=18cm,width=13cm}}\end{center}\end{fig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84001"/>
            <a:ext cx="3939540" cy="2271522"/>
          </a:xfrm>
          <a:prstGeom prst="rect">
            <a:avLst/>
          </a:prstGeom>
          <a:solidFill>
            <a:schemeClr val="bg1"/>
          </a:solidFill>
        </p:spPr>
      </p:pic>
      <p:pic>
        <p:nvPicPr>
          <p:cNvPr id="9" name="Picture 135"/>
          <p:cNvPicPr>
            <a:picLocks noChangeAspect="1" noChangeArrowheads="1"/>
          </p:cNvPicPr>
          <p:nvPr/>
        </p:nvPicPr>
        <p:blipFill>
          <a:blip r:embed="rId6">
            <a:extLst>
              <a:ext uri="{28A0092B-C50C-407E-A947-70E740481C1C}">
                <a14:useLocalDpi xmlns:a14="http://schemas.microsoft.com/office/drawing/2010/main" val="0"/>
              </a:ext>
            </a:extLst>
          </a:blip>
          <a:srcRect t="1613"/>
          <a:stretch>
            <a:fillRect/>
          </a:stretch>
        </p:blipFill>
        <p:spPr bwMode="auto">
          <a:xfrm>
            <a:off x="5778000" y="547200"/>
            <a:ext cx="3507867" cy="40203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5"/>
          <p:cNvPicPr>
            <a:picLocks noChangeAspect="1" noChangeArrowheads="1"/>
          </p:cNvPicPr>
          <p:nvPr/>
        </p:nvPicPr>
        <p:blipFill>
          <a:blip r:embed="rId7">
            <a:extLst>
              <a:ext uri="{28A0092B-C50C-407E-A947-70E740481C1C}">
                <a14:useLocalDpi xmlns:a14="http://schemas.microsoft.com/office/drawing/2010/main" val="0"/>
              </a:ext>
            </a:extLst>
          </a:blip>
          <a:srcRect t="14546" r="9091"/>
          <a:stretch>
            <a:fillRect/>
          </a:stretch>
        </p:blipFill>
        <p:spPr bwMode="auto">
          <a:xfrm>
            <a:off x="4356000" y="4284000"/>
            <a:ext cx="4821377" cy="22660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7">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t="5000" b="5000"/>
          <a:stretch>
            <a:fillRect/>
          </a:stretch>
        </p:blipFill>
        <p:spPr bwMode="auto">
          <a:xfrm>
            <a:off x="3924000" y="4284000"/>
            <a:ext cx="2514600" cy="226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301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is Dark Matter?</a:t>
            </a:r>
          </a:p>
        </p:txBody>
      </p:sp>
      <p:grpSp>
        <p:nvGrpSpPr>
          <p:cNvPr id="40" name="Group 2"/>
          <p:cNvGrpSpPr>
            <a:grpSpLocks noChangeAspect="1"/>
          </p:cNvGrpSpPr>
          <p:nvPr/>
        </p:nvGrpSpPr>
        <p:grpSpPr bwMode="auto">
          <a:xfrm>
            <a:off x="142875" y="904453"/>
            <a:ext cx="5208588" cy="5208588"/>
            <a:chOff x="96" y="480"/>
            <a:chExt cx="3888" cy="3888"/>
          </a:xfrm>
        </p:grpSpPr>
        <p:pic>
          <p:nvPicPr>
            <p:cNvPr id="41" name="Picture 3" descr="s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480"/>
              <a:ext cx="3888" cy="3888"/>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
            <p:cNvSpPr>
              <a:spLocks noChangeAspect="1" noChangeArrowheads="1"/>
            </p:cNvSpPr>
            <p:nvPr/>
          </p:nvSpPr>
          <p:spPr bwMode="auto">
            <a:xfrm>
              <a:off x="96" y="4080"/>
              <a:ext cx="1104" cy="28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FF3300"/>
                    </a:outerShdw>
                  </a:effectLst>
                </a14:hiddenEffects>
              </a:ext>
            </a:extLst>
          </p:spPr>
          <p:txBody>
            <a:bodyPr wrap="none" lIns="85725" tIns="42863" rIns="85725" bIns="42863" anchor="ctr"/>
            <a:lstStyle>
              <a:lvl1pPr algn="l" defTabSz="857250">
                <a:defRPr sz="2400">
                  <a:solidFill>
                    <a:schemeClr val="tx1"/>
                  </a:solidFill>
                  <a:latin typeface="Times New Roman" pitchFamily="18" charset="0"/>
                </a:defRPr>
              </a:lvl1pPr>
              <a:lvl2pPr marL="428625" algn="l" defTabSz="857250">
                <a:defRPr sz="2400">
                  <a:solidFill>
                    <a:schemeClr val="tx1"/>
                  </a:solidFill>
                  <a:latin typeface="Times New Roman" pitchFamily="18" charset="0"/>
                </a:defRPr>
              </a:lvl2pPr>
              <a:lvl3pPr marL="857250" algn="l" defTabSz="857250">
                <a:defRPr sz="2400">
                  <a:solidFill>
                    <a:schemeClr val="tx1"/>
                  </a:solidFill>
                  <a:latin typeface="Times New Roman" pitchFamily="18" charset="0"/>
                </a:defRPr>
              </a:lvl3pPr>
              <a:lvl4pPr marL="1285875" algn="l" defTabSz="857250">
                <a:defRPr sz="2400">
                  <a:solidFill>
                    <a:schemeClr val="tx1"/>
                  </a:solidFill>
                  <a:latin typeface="Times New Roman" pitchFamily="18" charset="0"/>
                </a:defRPr>
              </a:lvl4pPr>
              <a:lvl5pPr marL="1714500" algn="l" defTabSz="857250">
                <a:defRPr sz="2400">
                  <a:solidFill>
                    <a:schemeClr val="tx1"/>
                  </a:solidFill>
                  <a:latin typeface="Times New Roman" pitchFamily="18" charset="0"/>
                </a:defRPr>
              </a:lvl5pPr>
              <a:lvl6pPr marL="2171700" defTabSz="857250" fontAlgn="base">
                <a:spcBef>
                  <a:spcPct val="0"/>
                </a:spcBef>
                <a:spcAft>
                  <a:spcPct val="0"/>
                </a:spcAft>
                <a:defRPr sz="2400">
                  <a:solidFill>
                    <a:schemeClr val="tx1"/>
                  </a:solidFill>
                  <a:latin typeface="Times New Roman" pitchFamily="18" charset="0"/>
                </a:defRPr>
              </a:lvl6pPr>
              <a:lvl7pPr marL="2628900" defTabSz="857250" fontAlgn="base">
                <a:spcBef>
                  <a:spcPct val="0"/>
                </a:spcBef>
                <a:spcAft>
                  <a:spcPct val="0"/>
                </a:spcAft>
                <a:defRPr sz="2400">
                  <a:solidFill>
                    <a:schemeClr val="tx1"/>
                  </a:solidFill>
                  <a:latin typeface="Times New Roman" pitchFamily="18" charset="0"/>
                </a:defRPr>
              </a:lvl7pPr>
              <a:lvl8pPr marL="3086100" defTabSz="857250" fontAlgn="base">
                <a:spcBef>
                  <a:spcPct val="0"/>
                </a:spcBef>
                <a:spcAft>
                  <a:spcPct val="0"/>
                </a:spcAft>
                <a:defRPr sz="2400">
                  <a:solidFill>
                    <a:schemeClr val="tx1"/>
                  </a:solidFill>
                  <a:latin typeface="Times New Roman" pitchFamily="18" charset="0"/>
                </a:defRPr>
              </a:lvl8pPr>
              <a:lvl9pPr marL="3543300" defTabSz="857250" fontAlgn="base">
                <a:spcBef>
                  <a:spcPct val="0"/>
                </a:spcBef>
                <a:spcAft>
                  <a:spcPct val="0"/>
                </a:spcAft>
                <a:defRPr sz="2400">
                  <a:solidFill>
                    <a:schemeClr val="tx1"/>
                  </a:solidFill>
                  <a:latin typeface="Times New Roman" pitchFamily="18" charset="0"/>
                </a:defRPr>
              </a:lvl9pPr>
            </a:lstStyle>
            <a:p>
              <a:pPr marL="0" marR="0" lvl="0" indent="0" algn="ctr" defTabSz="857250" eaLnBrk="1" fontAlgn="base" latinLnBrk="0" hangingPunct="1">
                <a:lnSpc>
                  <a:spcPct val="100000"/>
                </a:lnSpc>
                <a:spcBef>
                  <a:spcPct val="0"/>
                </a:spcBef>
                <a:spcAft>
                  <a:spcPct val="0"/>
                </a:spcAft>
                <a:buClrTx/>
                <a:buSzTx/>
                <a:buFontTx/>
                <a:buNone/>
                <a:tabLst/>
                <a:defRPr/>
              </a:pPr>
              <a:r>
                <a:rPr kumimoji="0" lang="en-US" altLang="en-US" sz="1900" b="0" i="0" u="none" strike="noStrike" kern="0" cap="none" spc="0" normalizeH="0" baseline="0" noProof="0" dirty="0">
                  <a:ln>
                    <a:noFill/>
                  </a:ln>
                  <a:solidFill>
                    <a:srgbClr val="FFCC00"/>
                  </a:solidFill>
                  <a:effectLst>
                    <a:outerShdw blurRad="38100" dist="38100" dir="2700000" algn="tl">
                      <a:srgbClr val="C0C0C0"/>
                    </a:outerShdw>
                  </a:effectLst>
                  <a:uLnTx/>
                  <a:uFillTx/>
                  <a:latin typeface="Trebuchet MS" pitchFamily="34" charset="0"/>
                </a:rPr>
                <a:t>Coma Cluster</a:t>
              </a:r>
            </a:p>
          </p:txBody>
        </p:sp>
        <p:sp>
          <p:nvSpPr>
            <p:cNvPr id="43" name="Rectangle 5"/>
            <p:cNvSpPr>
              <a:spLocks noChangeAspect="1" noChangeArrowheads="1"/>
            </p:cNvSpPr>
            <p:nvPr/>
          </p:nvSpPr>
          <p:spPr bwMode="auto">
            <a:xfrm>
              <a:off x="96" y="480"/>
              <a:ext cx="3888" cy="38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grpSp>
      <p:grpSp>
        <p:nvGrpSpPr>
          <p:cNvPr id="44" name="Group 7"/>
          <p:cNvGrpSpPr>
            <a:grpSpLocks/>
          </p:cNvGrpSpPr>
          <p:nvPr/>
        </p:nvGrpSpPr>
        <p:grpSpPr bwMode="auto">
          <a:xfrm>
            <a:off x="6156325" y="3881016"/>
            <a:ext cx="2857500" cy="2500312"/>
            <a:chOff x="4128" y="2688"/>
            <a:chExt cx="1920" cy="1680"/>
          </a:xfrm>
        </p:grpSpPr>
        <p:sp>
          <p:nvSpPr>
            <p:cNvPr id="45" name="Rectangle 8"/>
            <p:cNvSpPr>
              <a:spLocks noChangeArrowheads="1"/>
            </p:cNvSpPr>
            <p:nvPr/>
          </p:nvSpPr>
          <p:spPr bwMode="auto">
            <a:xfrm>
              <a:off x="4128" y="2688"/>
              <a:ext cx="1920" cy="672"/>
            </a:xfrm>
            <a:prstGeom prst="rect">
              <a:avLst/>
            </a:prstGeom>
            <a:solidFill>
              <a:srgbClr val="3333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25" tIns="42863" rIns="85725" bIns="42863"/>
            <a:lstStyle>
              <a:lvl1pPr algn="l" defTabSz="857250">
                <a:defRPr sz="2400">
                  <a:solidFill>
                    <a:schemeClr val="tx1"/>
                  </a:solidFill>
                  <a:latin typeface="Times New Roman" pitchFamily="18" charset="0"/>
                </a:defRPr>
              </a:lvl1pPr>
              <a:lvl2pPr marL="428625" algn="l" defTabSz="857250">
                <a:defRPr sz="2400">
                  <a:solidFill>
                    <a:schemeClr val="tx1"/>
                  </a:solidFill>
                  <a:latin typeface="Times New Roman" pitchFamily="18" charset="0"/>
                </a:defRPr>
              </a:lvl2pPr>
              <a:lvl3pPr marL="857250" algn="l" defTabSz="857250">
                <a:defRPr sz="2400">
                  <a:solidFill>
                    <a:schemeClr val="tx1"/>
                  </a:solidFill>
                  <a:latin typeface="Times New Roman" pitchFamily="18" charset="0"/>
                </a:defRPr>
              </a:lvl3pPr>
              <a:lvl4pPr marL="1285875" algn="l" defTabSz="857250">
                <a:defRPr sz="2400">
                  <a:solidFill>
                    <a:schemeClr val="tx1"/>
                  </a:solidFill>
                  <a:latin typeface="Times New Roman" pitchFamily="18" charset="0"/>
                </a:defRPr>
              </a:lvl4pPr>
              <a:lvl5pPr marL="1714500" algn="l" defTabSz="857250">
                <a:defRPr sz="2400">
                  <a:solidFill>
                    <a:schemeClr val="tx1"/>
                  </a:solidFill>
                  <a:latin typeface="Times New Roman" pitchFamily="18" charset="0"/>
                </a:defRPr>
              </a:lvl5pPr>
              <a:lvl6pPr marL="2171700" defTabSz="857250" fontAlgn="base">
                <a:spcBef>
                  <a:spcPct val="0"/>
                </a:spcBef>
                <a:spcAft>
                  <a:spcPct val="0"/>
                </a:spcAft>
                <a:defRPr sz="2400">
                  <a:solidFill>
                    <a:schemeClr val="tx1"/>
                  </a:solidFill>
                  <a:latin typeface="Times New Roman" pitchFamily="18" charset="0"/>
                </a:defRPr>
              </a:lvl6pPr>
              <a:lvl7pPr marL="2628900" defTabSz="857250" fontAlgn="base">
                <a:spcBef>
                  <a:spcPct val="0"/>
                </a:spcBef>
                <a:spcAft>
                  <a:spcPct val="0"/>
                </a:spcAft>
                <a:defRPr sz="2400">
                  <a:solidFill>
                    <a:schemeClr val="tx1"/>
                  </a:solidFill>
                  <a:latin typeface="Times New Roman" pitchFamily="18" charset="0"/>
                </a:defRPr>
              </a:lvl7pPr>
              <a:lvl8pPr marL="3086100" defTabSz="857250" fontAlgn="base">
                <a:spcBef>
                  <a:spcPct val="0"/>
                </a:spcBef>
                <a:spcAft>
                  <a:spcPct val="0"/>
                </a:spcAft>
                <a:defRPr sz="2400">
                  <a:solidFill>
                    <a:schemeClr val="tx1"/>
                  </a:solidFill>
                  <a:latin typeface="Times New Roman" pitchFamily="18" charset="0"/>
                </a:defRPr>
              </a:lvl8pPr>
              <a:lvl9pPr marL="3543300" defTabSz="857250" fontAlgn="base">
                <a:spcBef>
                  <a:spcPct val="0"/>
                </a:spcBef>
                <a:spcAft>
                  <a:spcPct val="0"/>
                </a:spcAft>
                <a:defRPr sz="2400">
                  <a:solidFill>
                    <a:schemeClr val="tx1"/>
                  </a:solidFill>
                  <a:latin typeface="Times New Roman" pitchFamily="18" charset="0"/>
                </a:defRPr>
              </a:lvl9pPr>
            </a:lstStyle>
            <a:p>
              <a:pPr marL="0" marR="0" lvl="0" indent="0" algn="ctr" defTabSz="857250" eaLnBrk="1" fontAlgn="base" latinLnBrk="0" hangingPunct="1">
                <a:lnSpc>
                  <a:spcPct val="100000"/>
                </a:lnSpc>
                <a:spcBef>
                  <a:spcPct val="0"/>
                </a:spcBef>
                <a:spcAft>
                  <a:spcPct val="0"/>
                </a:spcAft>
                <a:buClrTx/>
                <a:buSzTx/>
                <a:buFontTx/>
                <a:buNone/>
                <a:tabLst/>
                <a:defRPr/>
              </a:pPr>
              <a:r>
                <a:rPr lang="en-US" altLang="en-US" sz="1800" kern="0" dirty="0">
                  <a:solidFill>
                    <a:srgbClr val="FFFFFF"/>
                  </a:solidFill>
                  <a:effectLst>
                    <a:outerShdw blurRad="38100" dist="38100" dir="2700000" algn="tl">
                      <a:srgbClr val="000000"/>
                    </a:outerShdw>
                  </a:effectLst>
                  <a:latin typeface="Trebuchet MS" pitchFamily="34" charset="0"/>
                </a:rPr>
                <a:t>Velocity measurement</a:t>
              </a:r>
              <a:endParaRPr kumimoji="0" lang="en-US" altLang="en-US" sz="1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rebuchet MS" pitchFamily="34" charset="0"/>
              </a:endParaRPr>
            </a:p>
            <a:p>
              <a:pPr marL="0" marR="0" lvl="0" indent="0" algn="ctr" defTabSz="857250" eaLnBrk="1" fontAlgn="base" latinLnBrk="0" hangingPunct="1">
                <a:lnSpc>
                  <a:spcPct val="100000"/>
                </a:lnSpc>
                <a:spcBef>
                  <a:spcPct val="0"/>
                </a:spcBef>
                <a:spcAft>
                  <a:spcPct val="0"/>
                </a:spcAft>
                <a:buClrTx/>
                <a:buSzTx/>
                <a:buFontTx/>
                <a:buNone/>
                <a:tabLst/>
                <a:defRPr/>
              </a:pPr>
              <a:r>
                <a:rPr lang="en-US" altLang="en-US" sz="1800" kern="0" dirty="0">
                  <a:solidFill>
                    <a:srgbClr val="FFFFFF"/>
                  </a:solidFill>
                  <a:effectLst>
                    <a:outerShdw blurRad="38100" dist="38100" dir="2700000" algn="tl">
                      <a:srgbClr val="000000"/>
                    </a:outerShdw>
                  </a:effectLst>
                  <a:latin typeface="Trebuchet MS" pitchFamily="34" charset="0"/>
                </a:rPr>
                <a:t>via</a:t>
              </a:r>
              <a:r>
                <a:rPr kumimoji="0" lang="en-US" altLang="en-US" sz="1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rebuchet MS" pitchFamily="34" charset="0"/>
                </a:rPr>
                <a:t> Doppler effect of at</a:t>
              </a:r>
            </a:p>
            <a:p>
              <a:pPr marL="0" marR="0" lvl="0" indent="0" algn="ctr" defTabSz="857250" eaLnBrk="1" fontAlgn="base" latinLnBrk="0" hangingPunct="1">
                <a:lnSpc>
                  <a:spcPct val="100000"/>
                </a:lnSpc>
                <a:spcBef>
                  <a:spcPct val="0"/>
                </a:spcBef>
                <a:spcAft>
                  <a:spcPct val="0"/>
                </a:spcAft>
                <a:buClrTx/>
                <a:buSzTx/>
                <a:buFontTx/>
                <a:buNone/>
                <a:tabLst/>
                <a:defRPr/>
              </a:pPr>
              <a:r>
                <a:rPr lang="en-US" altLang="en-US" sz="1800" kern="0" dirty="0">
                  <a:solidFill>
                    <a:srgbClr val="FFFFFF"/>
                  </a:solidFill>
                  <a:effectLst>
                    <a:outerShdw blurRad="38100" dist="38100" dir="2700000" algn="tl">
                      <a:srgbClr val="000000"/>
                    </a:outerShdw>
                  </a:effectLst>
                  <a:latin typeface="Trebuchet MS" pitchFamily="34" charset="0"/>
                </a:rPr>
                <a:t>least three spectral lines</a:t>
              </a:r>
              <a:endParaRPr kumimoji="0" lang="en-US" altLang="en-US" sz="1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rebuchet MS" pitchFamily="34" charset="0"/>
              </a:endParaRPr>
            </a:p>
          </p:txBody>
        </p:sp>
        <p:sp>
          <p:nvSpPr>
            <p:cNvPr id="46" name="Rectangle 9"/>
            <p:cNvSpPr>
              <a:spLocks noChangeArrowheads="1"/>
            </p:cNvSpPr>
            <p:nvPr/>
          </p:nvSpPr>
          <p:spPr bwMode="auto">
            <a:xfrm>
              <a:off x="4128" y="3888"/>
              <a:ext cx="1920" cy="480"/>
            </a:xfrm>
            <a:prstGeom prst="rect">
              <a:avLst/>
            </a:prstGeom>
            <a:solidFill>
              <a:srgbClr val="CC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25" tIns="42863" rIns="85725" bIns="42863" anchor="ctr"/>
            <a:lstStyle>
              <a:lvl1pPr algn="l" defTabSz="857250">
                <a:defRPr sz="2400">
                  <a:solidFill>
                    <a:schemeClr val="tx1"/>
                  </a:solidFill>
                  <a:latin typeface="Times New Roman" pitchFamily="18" charset="0"/>
                </a:defRPr>
              </a:lvl1pPr>
              <a:lvl2pPr marL="428625" algn="l" defTabSz="857250">
                <a:defRPr sz="2400">
                  <a:solidFill>
                    <a:schemeClr val="tx1"/>
                  </a:solidFill>
                  <a:latin typeface="Times New Roman" pitchFamily="18" charset="0"/>
                </a:defRPr>
              </a:lvl2pPr>
              <a:lvl3pPr marL="857250" algn="l" defTabSz="857250">
                <a:defRPr sz="2400">
                  <a:solidFill>
                    <a:schemeClr val="tx1"/>
                  </a:solidFill>
                  <a:latin typeface="Times New Roman" pitchFamily="18" charset="0"/>
                </a:defRPr>
              </a:lvl3pPr>
              <a:lvl4pPr marL="1285875" algn="l" defTabSz="857250">
                <a:defRPr sz="2400">
                  <a:solidFill>
                    <a:schemeClr val="tx1"/>
                  </a:solidFill>
                  <a:latin typeface="Times New Roman" pitchFamily="18" charset="0"/>
                </a:defRPr>
              </a:lvl4pPr>
              <a:lvl5pPr marL="1714500" algn="l" defTabSz="857250">
                <a:defRPr sz="2400">
                  <a:solidFill>
                    <a:schemeClr val="tx1"/>
                  </a:solidFill>
                  <a:latin typeface="Times New Roman" pitchFamily="18" charset="0"/>
                </a:defRPr>
              </a:lvl5pPr>
              <a:lvl6pPr marL="2171700" defTabSz="857250" fontAlgn="base">
                <a:spcBef>
                  <a:spcPct val="0"/>
                </a:spcBef>
                <a:spcAft>
                  <a:spcPct val="0"/>
                </a:spcAft>
                <a:defRPr sz="2400">
                  <a:solidFill>
                    <a:schemeClr val="tx1"/>
                  </a:solidFill>
                  <a:latin typeface="Times New Roman" pitchFamily="18" charset="0"/>
                </a:defRPr>
              </a:lvl6pPr>
              <a:lvl7pPr marL="2628900" defTabSz="857250" fontAlgn="base">
                <a:spcBef>
                  <a:spcPct val="0"/>
                </a:spcBef>
                <a:spcAft>
                  <a:spcPct val="0"/>
                </a:spcAft>
                <a:defRPr sz="2400">
                  <a:solidFill>
                    <a:schemeClr val="tx1"/>
                  </a:solidFill>
                  <a:latin typeface="Times New Roman" pitchFamily="18" charset="0"/>
                </a:defRPr>
              </a:lvl7pPr>
              <a:lvl8pPr marL="3086100" defTabSz="857250" fontAlgn="base">
                <a:spcBef>
                  <a:spcPct val="0"/>
                </a:spcBef>
                <a:spcAft>
                  <a:spcPct val="0"/>
                </a:spcAft>
                <a:defRPr sz="2400">
                  <a:solidFill>
                    <a:schemeClr val="tx1"/>
                  </a:solidFill>
                  <a:latin typeface="Times New Roman" pitchFamily="18" charset="0"/>
                </a:defRPr>
              </a:lvl8pPr>
              <a:lvl9pPr marL="3543300" defTabSz="857250" fontAlgn="base">
                <a:spcBef>
                  <a:spcPct val="0"/>
                </a:spcBef>
                <a:spcAft>
                  <a:spcPct val="0"/>
                </a:spcAft>
                <a:defRPr sz="2400">
                  <a:solidFill>
                    <a:schemeClr val="tx1"/>
                  </a:solidFill>
                  <a:latin typeface="Times New Roman" pitchFamily="18" charset="0"/>
                </a:defRPr>
              </a:lvl9pPr>
            </a:lstStyle>
            <a:p>
              <a:pPr marL="0" marR="0" lvl="0" indent="0" algn="ctr" defTabSz="857250" eaLnBrk="1" fontAlgn="base" latinLnBrk="0" hangingPunct="1">
                <a:lnSpc>
                  <a:spcPct val="100000"/>
                </a:lnSpc>
                <a:spcBef>
                  <a:spcPct val="0"/>
                </a:spcBef>
                <a:spcAft>
                  <a:spcPct val="0"/>
                </a:spcAft>
                <a:buClrTx/>
                <a:buSzTx/>
                <a:buFontTx/>
                <a:buNone/>
                <a:tabLst/>
                <a:defRPr/>
              </a:pPr>
              <a:r>
                <a:rPr kumimoji="0" lang="en-US" altLang="en-US" sz="23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rebuchet MS" pitchFamily="34" charset="0"/>
                </a:rPr>
                <a:t>Mass</a:t>
              </a:r>
              <a:r>
                <a:rPr kumimoji="0" lang="en-US" altLang="en-US" sz="2300" b="0" i="0" u="none" strike="noStrike" kern="0" cap="none" spc="0" normalizeH="0" noProof="0" dirty="0">
                  <a:ln>
                    <a:noFill/>
                  </a:ln>
                  <a:solidFill>
                    <a:srgbClr val="FFFFFF"/>
                  </a:solidFill>
                  <a:effectLst>
                    <a:outerShdw blurRad="38100" dist="38100" dir="2700000" algn="tl">
                      <a:srgbClr val="000000"/>
                    </a:outerShdw>
                  </a:effectLst>
                  <a:uLnTx/>
                  <a:uFillTx/>
                  <a:latin typeface="Trebuchet MS" pitchFamily="34" charset="0"/>
                </a:rPr>
                <a:t> estimate</a:t>
              </a:r>
              <a:endParaRPr kumimoji="0" lang="en-US" altLang="en-US" sz="23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rebuchet MS" pitchFamily="34" charset="0"/>
              </a:endParaRPr>
            </a:p>
          </p:txBody>
        </p:sp>
        <p:sp>
          <p:nvSpPr>
            <p:cNvPr id="47" name="AutoShape 10"/>
            <p:cNvSpPr>
              <a:spLocks noChangeArrowheads="1"/>
            </p:cNvSpPr>
            <p:nvPr/>
          </p:nvSpPr>
          <p:spPr bwMode="auto">
            <a:xfrm>
              <a:off x="4992" y="3408"/>
              <a:ext cx="240" cy="432"/>
            </a:xfrm>
            <a:prstGeom prst="downArrow">
              <a:avLst>
                <a:gd name="adj1" fmla="val 50000"/>
                <a:gd name="adj2" fmla="val 50000"/>
              </a:avLst>
            </a:prstGeom>
            <a:gradFill rotWithShape="0">
              <a:gsLst>
                <a:gs pos="0">
                  <a:srgbClr val="333333"/>
                </a:gs>
                <a:gs pos="100000">
                  <a:srgbClr val="CC0000"/>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grpSp>
      <p:grpSp>
        <p:nvGrpSpPr>
          <p:cNvPr id="48" name="Group 11"/>
          <p:cNvGrpSpPr>
            <a:grpSpLocks noChangeAspect="1"/>
          </p:cNvGrpSpPr>
          <p:nvPr/>
        </p:nvGrpSpPr>
        <p:grpSpPr bwMode="auto">
          <a:xfrm>
            <a:off x="598488" y="1180678"/>
            <a:ext cx="4402137" cy="4283075"/>
            <a:chOff x="402" y="666"/>
            <a:chExt cx="3287" cy="3197"/>
          </a:xfrm>
        </p:grpSpPr>
        <p:sp>
          <p:nvSpPr>
            <p:cNvPr id="49" name="AutoShape 12"/>
            <p:cNvSpPr>
              <a:spLocks noChangeAspect="1" noChangeArrowheads="1"/>
            </p:cNvSpPr>
            <p:nvPr/>
          </p:nvSpPr>
          <p:spPr bwMode="auto">
            <a:xfrm>
              <a:off x="402" y="1785"/>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50" name="AutoShape 13"/>
            <p:cNvSpPr>
              <a:spLocks noChangeAspect="1" noChangeArrowheads="1"/>
            </p:cNvSpPr>
            <p:nvPr/>
          </p:nvSpPr>
          <p:spPr bwMode="auto">
            <a:xfrm rot="18900000">
              <a:off x="3072" y="3097"/>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51" name="AutoShape 14"/>
            <p:cNvSpPr>
              <a:spLocks noChangeAspect="1" noChangeArrowheads="1"/>
            </p:cNvSpPr>
            <p:nvPr/>
          </p:nvSpPr>
          <p:spPr bwMode="auto">
            <a:xfrm rot="11700000">
              <a:off x="3192" y="1706"/>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52" name="AutoShape 15"/>
            <p:cNvSpPr>
              <a:spLocks noChangeAspect="1" noChangeArrowheads="1"/>
            </p:cNvSpPr>
            <p:nvPr/>
          </p:nvSpPr>
          <p:spPr bwMode="auto">
            <a:xfrm rot="7860000">
              <a:off x="1988" y="3029"/>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53" name="AutoShape 16"/>
            <p:cNvSpPr>
              <a:spLocks noChangeAspect="1" noChangeArrowheads="1"/>
            </p:cNvSpPr>
            <p:nvPr/>
          </p:nvSpPr>
          <p:spPr bwMode="auto">
            <a:xfrm rot="4020000">
              <a:off x="1358" y="2806"/>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54" name="AutoShape 17"/>
            <p:cNvSpPr>
              <a:spLocks noChangeAspect="1" noChangeArrowheads="1"/>
            </p:cNvSpPr>
            <p:nvPr/>
          </p:nvSpPr>
          <p:spPr bwMode="auto">
            <a:xfrm rot="720000">
              <a:off x="2946" y="2520"/>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55" name="AutoShape 18"/>
            <p:cNvSpPr>
              <a:spLocks noChangeAspect="1" noChangeArrowheads="1"/>
            </p:cNvSpPr>
            <p:nvPr/>
          </p:nvSpPr>
          <p:spPr bwMode="auto">
            <a:xfrm rot="4020000">
              <a:off x="2403" y="1545"/>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56" name="AutoShape 19"/>
            <p:cNvSpPr>
              <a:spLocks noChangeAspect="1" noChangeArrowheads="1"/>
            </p:cNvSpPr>
            <p:nvPr/>
          </p:nvSpPr>
          <p:spPr bwMode="auto">
            <a:xfrm rot="18780000">
              <a:off x="1604" y="1060"/>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57" name="AutoShape 20"/>
            <p:cNvSpPr>
              <a:spLocks noChangeAspect="1" noChangeArrowheads="1"/>
            </p:cNvSpPr>
            <p:nvPr/>
          </p:nvSpPr>
          <p:spPr bwMode="auto">
            <a:xfrm rot="14280000">
              <a:off x="776" y="3604"/>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58" name="AutoShape 21"/>
            <p:cNvSpPr>
              <a:spLocks noChangeAspect="1" noChangeArrowheads="1"/>
            </p:cNvSpPr>
            <p:nvPr/>
          </p:nvSpPr>
          <p:spPr bwMode="auto">
            <a:xfrm rot="5700000">
              <a:off x="1149" y="2205"/>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59" name="AutoShape 22"/>
            <p:cNvSpPr>
              <a:spLocks noChangeAspect="1" noChangeArrowheads="1"/>
            </p:cNvSpPr>
            <p:nvPr/>
          </p:nvSpPr>
          <p:spPr bwMode="auto">
            <a:xfrm rot="16260000">
              <a:off x="597" y="2181"/>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60" name="AutoShape 23"/>
            <p:cNvSpPr>
              <a:spLocks noChangeAspect="1" noChangeArrowheads="1"/>
            </p:cNvSpPr>
            <p:nvPr/>
          </p:nvSpPr>
          <p:spPr bwMode="auto">
            <a:xfrm rot="5700000">
              <a:off x="3429" y="2187"/>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61" name="AutoShape 24"/>
            <p:cNvSpPr>
              <a:spLocks noChangeAspect="1" noChangeArrowheads="1"/>
            </p:cNvSpPr>
            <p:nvPr/>
          </p:nvSpPr>
          <p:spPr bwMode="auto">
            <a:xfrm rot="5700000">
              <a:off x="3206" y="940"/>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62" name="AutoShape 25"/>
            <p:cNvSpPr>
              <a:spLocks noChangeAspect="1" noChangeArrowheads="1"/>
            </p:cNvSpPr>
            <p:nvPr/>
          </p:nvSpPr>
          <p:spPr bwMode="auto">
            <a:xfrm rot="14280000">
              <a:off x="548" y="754"/>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grpSp>
      <p:grpSp>
        <p:nvGrpSpPr>
          <p:cNvPr id="63" name="Group 26"/>
          <p:cNvGrpSpPr>
            <a:grpSpLocks noChangeAspect="1"/>
          </p:cNvGrpSpPr>
          <p:nvPr/>
        </p:nvGrpSpPr>
        <p:grpSpPr bwMode="auto">
          <a:xfrm>
            <a:off x="6249988" y="902866"/>
            <a:ext cx="2570162" cy="2762250"/>
            <a:chOff x="4128" y="480"/>
            <a:chExt cx="1920" cy="2064"/>
          </a:xfrm>
        </p:grpSpPr>
        <p:sp>
          <p:nvSpPr>
            <p:cNvPr id="64" name="Rectangle 27"/>
            <p:cNvSpPr>
              <a:spLocks noChangeAspect="1" noChangeArrowheads="1"/>
            </p:cNvSpPr>
            <p:nvPr/>
          </p:nvSpPr>
          <p:spPr bwMode="auto">
            <a:xfrm>
              <a:off x="4128" y="480"/>
              <a:ext cx="1920" cy="2064"/>
            </a:xfrm>
            <a:prstGeom prst="rect">
              <a:avLst/>
            </a:prstGeom>
            <a:solidFill>
              <a:srgbClr val="DDDDDD"/>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25" tIns="42863" rIns="85725" bIns="42863"/>
            <a:lstStyle>
              <a:lvl1pPr algn="l" defTabSz="857250">
                <a:defRPr sz="2400">
                  <a:solidFill>
                    <a:schemeClr val="tx1"/>
                  </a:solidFill>
                  <a:latin typeface="Times New Roman" pitchFamily="18" charset="0"/>
                </a:defRPr>
              </a:lvl1pPr>
              <a:lvl2pPr marL="428625" algn="l" defTabSz="857250">
                <a:defRPr sz="2400">
                  <a:solidFill>
                    <a:schemeClr val="tx1"/>
                  </a:solidFill>
                  <a:latin typeface="Times New Roman" pitchFamily="18" charset="0"/>
                </a:defRPr>
              </a:lvl2pPr>
              <a:lvl3pPr marL="857250" algn="l" defTabSz="857250">
                <a:defRPr sz="2400">
                  <a:solidFill>
                    <a:schemeClr val="tx1"/>
                  </a:solidFill>
                  <a:latin typeface="Times New Roman" pitchFamily="18" charset="0"/>
                </a:defRPr>
              </a:lvl3pPr>
              <a:lvl4pPr marL="1285875" algn="l" defTabSz="857250">
                <a:defRPr sz="2400">
                  <a:solidFill>
                    <a:schemeClr val="tx1"/>
                  </a:solidFill>
                  <a:latin typeface="Times New Roman" pitchFamily="18" charset="0"/>
                </a:defRPr>
              </a:lvl4pPr>
              <a:lvl5pPr marL="1714500" algn="l" defTabSz="857250">
                <a:defRPr sz="2400">
                  <a:solidFill>
                    <a:schemeClr val="tx1"/>
                  </a:solidFill>
                  <a:latin typeface="Times New Roman" pitchFamily="18" charset="0"/>
                </a:defRPr>
              </a:lvl5pPr>
              <a:lvl6pPr marL="2171700" defTabSz="857250" fontAlgn="base">
                <a:spcBef>
                  <a:spcPct val="0"/>
                </a:spcBef>
                <a:spcAft>
                  <a:spcPct val="0"/>
                </a:spcAft>
                <a:defRPr sz="2400">
                  <a:solidFill>
                    <a:schemeClr val="tx1"/>
                  </a:solidFill>
                  <a:latin typeface="Times New Roman" pitchFamily="18" charset="0"/>
                </a:defRPr>
              </a:lvl6pPr>
              <a:lvl7pPr marL="2628900" defTabSz="857250" fontAlgn="base">
                <a:spcBef>
                  <a:spcPct val="0"/>
                </a:spcBef>
                <a:spcAft>
                  <a:spcPct val="0"/>
                </a:spcAft>
                <a:defRPr sz="2400">
                  <a:solidFill>
                    <a:schemeClr val="tx1"/>
                  </a:solidFill>
                  <a:latin typeface="Times New Roman" pitchFamily="18" charset="0"/>
                </a:defRPr>
              </a:lvl7pPr>
              <a:lvl8pPr marL="3086100" defTabSz="857250" fontAlgn="base">
                <a:spcBef>
                  <a:spcPct val="0"/>
                </a:spcBef>
                <a:spcAft>
                  <a:spcPct val="0"/>
                </a:spcAft>
                <a:defRPr sz="2400">
                  <a:solidFill>
                    <a:schemeClr val="tx1"/>
                  </a:solidFill>
                  <a:latin typeface="Times New Roman" pitchFamily="18" charset="0"/>
                </a:defRPr>
              </a:lvl8pPr>
              <a:lvl9pPr marL="3543300" defTabSz="857250" fontAlgn="base">
                <a:spcBef>
                  <a:spcPct val="0"/>
                </a:spcBef>
                <a:spcAft>
                  <a:spcPct val="0"/>
                </a:spcAft>
                <a:defRPr sz="2400">
                  <a:solidFill>
                    <a:schemeClr val="tx1"/>
                  </a:solidFill>
                  <a:latin typeface="Times New Roman" pitchFamily="18" charset="0"/>
                </a:defRPr>
              </a:lvl9pPr>
            </a:lstStyle>
            <a:p>
              <a:pPr marL="0" marR="0" lvl="0" indent="0" algn="l" defTabSz="85725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3399"/>
                  </a:solidFill>
                  <a:effectLst>
                    <a:outerShdw blurRad="38100" dist="38100" dir="2700000" algn="tl">
                      <a:srgbClr val="000000"/>
                    </a:outerShdw>
                  </a:effectLst>
                  <a:uLnTx/>
                  <a:uFillTx/>
                  <a:latin typeface="Trebuchet MS" pitchFamily="34" charset="0"/>
                </a:rPr>
                <a:t>A gravitational bound </a:t>
              </a:r>
            </a:p>
            <a:p>
              <a:pPr marL="0" marR="0" lvl="0" indent="0" algn="l" defTabSz="857250" eaLnBrk="1" fontAlgn="base" latinLnBrk="0" hangingPunct="1">
                <a:lnSpc>
                  <a:spcPct val="100000"/>
                </a:lnSpc>
                <a:spcBef>
                  <a:spcPct val="0"/>
                </a:spcBef>
                <a:spcAft>
                  <a:spcPct val="0"/>
                </a:spcAft>
                <a:buClrTx/>
                <a:buSzTx/>
                <a:buFontTx/>
                <a:buNone/>
                <a:tabLst/>
                <a:defRPr/>
              </a:pPr>
              <a:r>
                <a:rPr lang="en-US" altLang="en-US" sz="1600" kern="0" dirty="0">
                  <a:solidFill>
                    <a:srgbClr val="003399"/>
                  </a:solidFill>
                  <a:effectLst>
                    <a:outerShdw blurRad="38100" dist="38100" dir="2700000" algn="tl">
                      <a:srgbClr val="000000"/>
                    </a:outerShdw>
                  </a:effectLst>
                  <a:latin typeface="Trebuchet MS" pitchFamily="34" charset="0"/>
                </a:rPr>
                <a:t>system</a:t>
              </a:r>
              <a:r>
                <a:rPr kumimoji="0" lang="en-US" altLang="en-US" sz="1600" b="0" i="0" u="none" strike="noStrike" kern="0" cap="none" spc="0" normalizeH="0" baseline="0" noProof="0" dirty="0">
                  <a:ln>
                    <a:noFill/>
                  </a:ln>
                  <a:solidFill>
                    <a:srgbClr val="003399"/>
                  </a:solidFill>
                  <a:effectLst>
                    <a:outerShdw blurRad="38100" dist="38100" dir="2700000" algn="tl">
                      <a:srgbClr val="000000"/>
                    </a:outerShdw>
                  </a:effectLst>
                  <a:uLnTx/>
                  <a:uFillTx/>
                  <a:latin typeface="Trebuchet MS" pitchFamily="34" charset="0"/>
                </a:rPr>
                <a:t> of many ‘particles’</a:t>
              </a:r>
            </a:p>
            <a:p>
              <a:pPr marL="0" marR="0" lvl="0" indent="0" algn="l" defTabSz="857250" eaLnBrk="1" fontAlgn="base" latinLnBrk="0" hangingPunct="1">
                <a:lnSpc>
                  <a:spcPct val="100000"/>
                </a:lnSpc>
                <a:spcBef>
                  <a:spcPct val="0"/>
                </a:spcBef>
                <a:spcAft>
                  <a:spcPct val="0"/>
                </a:spcAft>
                <a:buClrTx/>
                <a:buSzTx/>
                <a:buFontTx/>
                <a:buNone/>
                <a:tabLst/>
                <a:defRPr/>
              </a:pPr>
              <a:r>
                <a:rPr lang="en-US" altLang="en-US" sz="1600" kern="0" dirty="0">
                  <a:solidFill>
                    <a:srgbClr val="003399"/>
                  </a:solidFill>
                  <a:effectLst>
                    <a:outerShdw blurRad="38100" dist="38100" dir="2700000" algn="tl">
                      <a:srgbClr val="000000"/>
                    </a:outerShdw>
                  </a:effectLst>
                  <a:latin typeface="Trebuchet MS" pitchFamily="34" charset="0"/>
                </a:rPr>
                <a:t>follows the Virial theorem</a:t>
              </a:r>
              <a:endParaRPr kumimoji="0" lang="en-US" altLang="en-US" sz="1600" b="0" i="0" u="none" strike="noStrike" kern="0" cap="none" spc="0" normalizeH="0" baseline="0" noProof="0" dirty="0">
                <a:ln>
                  <a:noFill/>
                </a:ln>
                <a:solidFill>
                  <a:srgbClr val="003399"/>
                </a:solidFill>
                <a:effectLst>
                  <a:outerShdw blurRad="38100" dist="38100" dir="2700000" algn="tl">
                    <a:srgbClr val="000000"/>
                  </a:outerShdw>
                </a:effectLst>
                <a:uLnTx/>
                <a:uFillTx/>
                <a:latin typeface="Trebuchet MS" pitchFamily="34" charset="0"/>
              </a:endParaRPr>
            </a:p>
          </p:txBody>
        </p:sp>
        <p:graphicFrame>
          <p:nvGraphicFramePr>
            <p:cNvPr id="65" name="Object 28"/>
            <p:cNvGraphicFramePr>
              <a:graphicFrameLocks noChangeAspect="1"/>
            </p:cNvGraphicFramePr>
            <p:nvPr/>
          </p:nvGraphicFramePr>
          <p:xfrm>
            <a:off x="4272" y="1200"/>
            <a:ext cx="1256" cy="280"/>
          </p:xfrm>
          <a:graphic>
            <a:graphicData uri="http://schemas.openxmlformats.org/presentationml/2006/ole">
              <mc:AlternateContent xmlns:mc="http://schemas.openxmlformats.org/markup-compatibility/2006">
                <mc:Choice xmlns:v="urn:schemas-microsoft-com:vml" Requires="v">
                  <p:oleObj spid="_x0000_s4266" name="Equation" r:id="rId5" imgW="1993680" imgH="444240" progId="Equation.3">
                    <p:embed/>
                  </p:oleObj>
                </mc:Choice>
                <mc:Fallback>
                  <p:oleObj name="Equation" r:id="rId5" imgW="199368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2" y="1200"/>
                          <a:ext cx="1256" cy="28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6" name="Object 29"/>
            <p:cNvGraphicFramePr>
              <a:graphicFrameLocks noChangeAspect="1"/>
            </p:cNvGraphicFramePr>
            <p:nvPr/>
          </p:nvGraphicFramePr>
          <p:xfrm>
            <a:off x="4272" y="1536"/>
            <a:ext cx="1440" cy="528"/>
          </p:xfrm>
          <a:graphic>
            <a:graphicData uri="http://schemas.openxmlformats.org/presentationml/2006/ole">
              <mc:AlternateContent xmlns:mc="http://schemas.openxmlformats.org/markup-compatibility/2006">
                <mc:Choice xmlns:v="urn:schemas-microsoft-com:vml" Requires="v">
                  <p:oleObj spid="_x0000_s4267" name="Equation" r:id="rId7" imgW="2286000" imgH="838080" progId="Equation.3">
                    <p:embed/>
                  </p:oleObj>
                </mc:Choice>
                <mc:Fallback>
                  <p:oleObj name="Equation" r:id="rId7" imgW="2286000" imgH="8380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2" y="1536"/>
                          <a:ext cx="1440" cy="528"/>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7" name="Object 30"/>
            <p:cNvGraphicFramePr>
              <a:graphicFrameLocks noChangeAspect="1"/>
            </p:cNvGraphicFramePr>
            <p:nvPr/>
          </p:nvGraphicFramePr>
          <p:xfrm>
            <a:off x="4272" y="2112"/>
            <a:ext cx="1248" cy="328"/>
          </p:xfrm>
          <a:graphic>
            <a:graphicData uri="http://schemas.openxmlformats.org/presentationml/2006/ole">
              <mc:AlternateContent xmlns:mc="http://schemas.openxmlformats.org/markup-compatibility/2006">
                <mc:Choice xmlns:v="urn:schemas-microsoft-com:vml" Requires="v">
                  <p:oleObj spid="_x0000_s4268" name="Equation" r:id="rId9" imgW="1981080" imgH="520560" progId="Equation.3">
                    <p:embed/>
                  </p:oleObj>
                </mc:Choice>
                <mc:Fallback>
                  <p:oleObj name="Equation" r:id="rId9" imgW="1981080" imgH="5205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2" y="2112"/>
                          <a:ext cx="1248" cy="328"/>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19014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vera_rub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0000" y="576008"/>
            <a:ext cx="1114425" cy="167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title"/>
          </p:nvPr>
        </p:nvSpPr>
        <p:spPr/>
        <p:txBody>
          <a:bodyPr/>
          <a:lstStyle/>
          <a:p>
            <a:r>
              <a:rPr lang="en-US" dirty="0"/>
              <a:t>What is Dark Matter?</a:t>
            </a:r>
          </a:p>
        </p:txBody>
      </p:sp>
      <p:pic>
        <p:nvPicPr>
          <p:cNvPr id="5" name="Picture 3" descr="s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000" y="3204000"/>
            <a:ext cx="1529358" cy="159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pieren 9"/>
          <p:cNvGrpSpPr/>
          <p:nvPr/>
        </p:nvGrpSpPr>
        <p:grpSpPr>
          <a:xfrm>
            <a:off x="359999" y="5040000"/>
            <a:ext cx="8460000" cy="1483033"/>
            <a:chOff x="359999" y="4860000"/>
            <a:chExt cx="8460000" cy="1483033"/>
          </a:xfrm>
        </p:grpSpPr>
        <p:sp>
          <p:nvSpPr>
            <p:cNvPr id="8" name="Rectangle 6"/>
            <p:cNvSpPr>
              <a:spLocks noChangeArrowheads="1"/>
            </p:cNvSpPr>
            <p:nvPr/>
          </p:nvSpPr>
          <p:spPr bwMode="auto">
            <a:xfrm>
              <a:off x="359999" y="4860000"/>
              <a:ext cx="8460000" cy="144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8"/>
            <p:cNvSpPr>
              <a:spLocks noChangeArrowheads="1"/>
            </p:cNvSpPr>
            <p:nvPr/>
          </p:nvSpPr>
          <p:spPr bwMode="auto">
            <a:xfrm>
              <a:off x="4032000" y="5760000"/>
              <a:ext cx="1152000" cy="27146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25" tIns="42863" rIns="85725" bIns="42863" anchor="ctr"/>
            <a:lstStyle>
              <a:lvl1pPr algn="l" defTabSz="857250">
                <a:defRPr sz="2400">
                  <a:solidFill>
                    <a:schemeClr val="tx1"/>
                  </a:solidFill>
                  <a:latin typeface="Times New Roman" pitchFamily="18" charset="0"/>
                </a:defRPr>
              </a:lvl1pPr>
              <a:lvl2pPr marL="428625" algn="l" defTabSz="857250">
                <a:defRPr sz="2400">
                  <a:solidFill>
                    <a:schemeClr val="tx1"/>
                  </a:solidFill>
                  <a:latin typeface="Times New Roman" pitchFamily="18" charset="0"/>
                </a:defRPr>
              </a:lvl2pPr>
              <a:lvl3pPr marL="857250" algn="l" defTabSz="857250">
                <a:defRPr sz="2400">
                  <a:solidFill>
                    <a:schemeClr val="tx1"/>
                  </a:solidFill>
                  <a:latin typeface="Times New Roman" pitchFamily="18" charset="0"/>
                </a:defRPr>
              </a:lvl3pPr>
              <a:lvl4pPr marL="1285875" algn="l" defTabSz="857250">
                <a:defRPr sz="2400">
                  <a:solidFill>
                    <a:schemeClr val="tx1"/>
                  </a:solidFill>
                  <a:latin typeface="Times New Roman" pitchFamily="18" charset="0"/>
                </a:defRPr>
              </a:lvl4pPr>
              <a:lvl5pPr marL="1714500" algn="l" defTabSz="857250">
                <a:defRPr sz="2400">
                  <a:solidFill>
                    <a:schemeClr val="tx1"/>
                  </a:solidFill>
                  <a:latin typeface="Times New Roman" pitchFamily="18" charset="0"/>
                </a:defRPr>
              </a:lvl5pPr>
              <a:lvl6pPr marL="2171700" defTabSz="857250" fontAlgn="base">
                <a:spcBef>
                  <a:spcPct val="0"/>
                </a:spcBef>
                <a:spcAft>
                  <a:spcPct val="0"/>
                </a:spcAft>
                <a:defRPr sz="2400">
                  <a:solidFill>
                    <a:schemeClr val="tx1"/>
                  </a:solidFill>
                  <a:latin typeface="Times New Roman" pitchFamily="18" charset="0"/>
                </a:defRPr>
              </a:lvl6pPr>
              <a:lvl7pPr marL="2628900" defTabSz="857250" fontAlgn="base">
                <a:spcBef>
                  <a:spcPct val="0"/>
                </a:spcBef>
                <a:spcAft>
                  <a:spcPct val="0"/>
                </a:spcAft>
                <a:defRPr sz="2400">
                  <a:solidFill>
                    <a:schemeClr val="tx1"/>
                  </a:solidFill>
                  <a:latin typeface="Times New Roman" pitchFamily="18" charset="0"/>
                </a:defRPr>
              </a:lvl7pPr>
              <a:lvl8pPr marL="3086100" defTabSz="857250" fontAlgn="base">
                <a:spcBef>
                  <a:spcPct val="0"/>
                </a:spcBef>
                <a:spcAft>
                  <a:spcPct val="0"/>
                </a:spcAft>
                <a:defRPr sz="2400">
                  <a:solidFill>
                    <a:schemeClr val="tx1"/>
                  </a:solidFill>
                  <a:latin typeface="Times New Roman" pitchFamily="18" charset="0"/>
                </a:defRPr>
              </a:lvl8pPr>
              <a:lvl9pPr marL="3543300" defTabSz="857250" fontAlgn="base">
                <a:spcBef>
                  <a:spcPct val="0"/>
                </a:spcBef>
                <a:spcAft>
                  <a:spcPct val="0"/>
                </a:spcAft>
                <a:defRPr sz="2400">
                  <a:solidFill>
                    <a:schemeClr val="tx1"/>
                  </a:solidFill>
                  <a:latin typeface="Times New Roman" pitchFamily="18" charset="0"/>
                </a:defRPr>
              </a:lvl9pPr>
            </a:lstStyle>
            <a:p>
              <a:pPr algn="ctr"/>
              <a:endParaRPr lang="en-US" altLang="en-US" sz="1900">
                <a:solidFill>
                  <a:srgbClr val="CC0000"/>
                </a:solidFill>
                <a:effectLst>
                  <a:outerShdw blurRad="38100" dist="38100" dir="2700000" algn="tl">
                    <a:srgbClr val="C0C0C0"/>
                  </a:outerShdw>
                </a:effectLst>
                <a:latin typeface="Trebuchet MS" pitchFamily="34" charset="0"/>
              </a:endParaRPr>
            </a:p>
          </p:txBody>
        </p:sp>
        <p:sp>
          <p:nvSpPr>
            <p:cNvPr id="3" name="Textfeld 2"/>
            <p:cNvSpPr txBox="1"/>
            <p:nvPr/>
          </p:nvSpPr>
          <p:spPr>
            <a:xfrm>
              <a:off x="396514" y="4865705"/>
              <a:ext cx="8404844" cy="1477328"/>
            </a:xfrm>
            <a:prstGeom prst="rect">
              <a:avLst/>
            </a:prstGeom>
            <a:noFill/>
          </p:spPr>
          <p:txBody>
            <a:bodyPr wrap="square" rtlCol="0">
              <a:spAutoFit/>
            </a:bodyPr>
            <a:lstStyle/>
            <a:p>
              <a:r>
                <a:rPr lang="en-US" dirty="0"/>
                <a:t>In order to obtain, as observed, a medium-sized Doppler effect of 1000 km/s or more, the average density in the Coma system would have to be at least 400 times greater than that derived on the basis of observations of luminous matter. If this should be verified, it would lead to the surprising result that dark matter exists in much greater density than luminous matter.</a:t>
              </a:r>
            </a:p>
          </p:txBody>
        </p:sp>
      </p:grpSp>
      <p:pic>
        <p:nvPicPr>
          <p:cNvPr id="1030" name="Picture 6" descr="img_lrg/andromeda.jpg not f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00" y="576000"/>
            <a:ext cx="4762500" cy="33051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feld 3"/>
              <p:cNvSpPr txBox="1"/>
              <p:nvPr/>
            </p:nvSpPr>
            <p:spPr>
              <a:xfrm>
                <a:off x="5220000" y="2340000"/>
                <a:ext cx="2900153" cy="523157"/>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a:rPr>
                        <m:t>𝑚</m:t>
                      </m:r>
                      <m:r>
                        <a:rPr lang="de-DE" sz="1400" b="0" i="1" smtClean="0">
                          <a:solidFill>
                            <a:schemeClr val="tx1"/>
                          </a:solidFill>
                          <a:latin typeface="Cambria Math"/>
                          <a:ea typeface="Cambria Math"/>
                        </a:rPr>
                        <m:t>∙</m:t>
                      </m:r>
                      <m:f>
                        <m:fPr>
                          <m:ctrlPr>
                            <a:rPr lang="de-DE" sz="1400" b="0" i="1" smtClean="0">
                              <a:solidFill>
                                <a:schemeClr val="tx1"/>
                              </a:solidFill>
                              <a:latin typeface="Cambria Math" panose="02040503050406030204" pitchFamily="18" charset="0"/>
                              <a:ea typeface="Cambria Math"/>
                            </a:rPr>
                          </m:ctrlPr>
                        </m:fPr>
                        <m:num>
                          <m:sSup>
                            <m:sSupPr>
                              <m:ctrlPr>
                                <a:rPr lang="de-DE" sz="1400" b="0" i="1" smtClean="0">
                                  <a:solidFill>
                                    <a:schemeClr val="tx1"/>
                                  </a:solidFill>
                                  <a:latin typeface="Cambria Math" panose="02040503050406030204" pitchFamily="18" charset="0"/>
                                  <a:ea typeface="Cambria Math"/>
                                </a:rPr>
                              </m:ctrlPr>
                            </m:sSupPr>
                            <m:e>
                              <m:r>
                                <a:rPr lang="de-DE" sz="1400" b="0" i="1" smtClean="0">
                                  <a:solidFill>
                                    <a:schemeClr val="tx1"/>
                                  </a:solidFill>
                                  <a:latin typeface="Cambria Math"/>
                                  <a:ea typeface="Cambria Math"/>
                                </a:rPr>
                                <m:t>𝑣</m:t>
                              </m:r>
                            </m:e>
                            <m:sup>
                              <m:r>
                                <a:rPr lang="de-DE" sz="1400" b="0" i="1" smtClean="0">
                                  <a:solidFill>
                                    <a:schemeClr val="tx1"/>
                                  </a:solidFill>
                                  <a:latin typeface="Cambria Math"/>
                                  <a:ea typeface="Cambria Math"/>
                                </a:rPr>
                                <m:t>2</m:t>
                              </m:r>
                            </m:sup>
                          </m:sSup>
                        </m:num>
                        <m:den>
                          <m:r>
                            <a:rPr lang="de-DE" sz="1400" b="0" i="1" smtClean="0">
                              <a:solidFill>
                                <a:schemeClr val="tx1"/>
                              </a:solidFill>
                              <a:latin typeface="Cambria Math"/>
                              <a:ea typeface="Cambria Math"/>
                            </a:rPr>
                            <m:t>𝑟</m:t>
                          </m:r>
                        </m:den>
                      </m:f>
                      <m:r>
                        <a:rPr lang="de-DE" sz="1400" b="0" i="1" smtClean="0">
                          <a:solidFill>
                            <a:schemeClr val="tx1"/>
                          </a:solidFill>
                          <a:latin typeface="Cambria Math"/>
                          <a:ea typeface="Cambria Math"/>
                        </a:rPr>
                        <m:t>=</m:t>
                      </m:r>
                      <m:r>
                        <a:rPr lang="de-DE" sz="1400" b="0" i="1" smtClean="0">
                          <a:solidFill>
                            <a:schemeClr val="tx1"/>
                          </a:solidFill>
                          <a:latin typeface="Cambria Math"/>
                          <a:ea typeface="Cambria Math"/>
                        </a:rPr>
                        <m:t>𝑓</m:t>
                      </m:r>
                      <m:r>
                        <a:rPr lang="de-DE" sz="1400" b="0" i="1" smtClean="0">
                          <a:solidFill>
                            <a:schemeClr val="tx1"/>
                          </a:solidFill>
                          <a:latin typeface="Cambria Math"/>
                          <a:ea typeface="Cambria Math"/>
                        </a:rPr>
                        <m:t>∙</m:t>
                      </m:r>
                      <m:f>
                        <m:fPr>
                          <m:ctrlPr>
                            <a:rPr lang="de-DE" sz="1400" b="0" i="1" smtClean="0">
                              <a:solidFill>
                                <a:schemeClr val="tx1"/>
                              </a:solidFill>
                              <a:latin typeface="Cambria Math" panose="02040503050406030204" pitchFamily="18" charset="0"/>
                              <a:ea typeface="Cambria Math"/>
                            </a:rPr>
                          </m:ctrlPr>
                        </m:fPr>
                        <m:num>
                          <m:r>
                            <a:rPr lang="de-DE" sz="1400" b="0" i="1" smtClean="0">
                              <a:solidFill>
                                <a:schemeClr val="tx1"/>
                              </a:solidFill>
                              <a:latin typeface="Cambria Math"/>
                              <a:ea typeface="Cambria Math"/>
                            </a:rPr>
                            <m:t>𝑚</m:t>
                          </m:r>
                          <m:r>
                            <a:rPr lang="de-DE" sz="1400" b="0" i="1" smtClean="0">
                              <a:solidFill>
                                <a:schemeClr val="tx1"/>
                              </a:solidFill>
                              <a:latin typeface="Cambria Math"/>
                              <a:ea typeface="Cambria Math"/>
                            </a:rPr>
                            <m:t>∙</m:t>
                          </m:r>
                          <m:r>
                            <a:rPr lang="de-DE" sz="1400" b="0" i="1" smtClean="0">
                              <a:solidFill>
                                <a:schemeClr val="tx1"/>
                              </a:solidFill>
                              <a:latin typeface="Cambria Math"/>
                              <a:ea typeface="Cambria Math"/>
                            </a:rPr>
                            <m:t>𝑀</m:t>
                          </m:r>
                        </m:num>
                        <m:den>
                          <m:sSup>
                            <m:sSupPr>
                              <m:ctrlPr>
                                <a:rPr lang="de-DE" sz="1400" b="0" i="1" smtClean="0">
                                  <a:solidFill>
                                    <a:schemeClr val="tx1"/>
                                  </a:solidFill>
                                  <a:latin typeface="Cambria Math" panose="02040503050406030204" pitchFamily="18" charset="0"/>
                                  <a:ea typeface="Cambria Math"/>
                                </a:rPr>
                              </m:ctrlPr>
                            </m:sSupPr>
                            <m:e>
                              <m:r>
                                <a:rPr lang="de-DE" sz="1400" b="0" i="1" smtClean="0">
                                  <a:solidFill>
                                    <a:schemeClr val="tx1"/>
                                  </a:solidFill>
                                  <a:latin typeface="Cambria Math"/>
                                  <a:ea typeface="Cambria Math"/>
                                </a:rPr>
                                <m:t>𝑟</m:t>
                              </m:r>
                            </m:e>
                            <m:sup>
                              <m:r>
                                <a:rPr lang="de-DE" sz="1400" b="0" i="1" smtClean="0">
                                  <a:solidFill>
                                    <a:schemeClr val="tx1"/>
                                  </a:solidFill>
                                  <a:latin typeface="Cambria Math"/>
                                  <a:ea typeface="Cambria Math"/>
                                </a:rPr>
                                <m:t>2</m:t>
                              </m:r>
                            </m:sup>
                          </m:sSup>
                        </m:den>
                      </m:f>
                      <m:r>
                        <a:rPr lang="de-DE" sz="1400" b="0" i="1" smtClean="0">
                          <a:solidFill>
                            <a:schemeClr val="tx1"/>
                          </a:solidFill>
                          <a:latin typeface="Cambria Math"/>
                          <a:ea typeface="Cambria Math"/>
                        </a:rPr>
                        <m:t>   →   </m:t>
                      </m:r>
                      <m:sSup>
                        <m:sSupPr>
                          <m:ctrlPr>
                            <a:rPr lang="de-DE" sz="1400" b="0" i="1" smtClean="0">
                              <a:solidFill>
                                <a:schemeClr val="tx1"/>
                              </a:solidFill>
                              <a:latin typeface="Cambria Math" panose="02040503050406030204" pitchFamily="18" charset="0"/>
                              <a:ea typeface="Cambria Math"/>
                            </a:rPr>
                          </m:ctrlPr>
                        </m:sSupPr>
                        <m:e>
                          <m:r>
                            <a:rPr lang="de-DE" sz="1400" b="0" i="1" smtClean="0">
                              <a:solidFill>
                                <a:schemeClr val="tx1"/>
                              </a:solidFill>
                              <a:latin typeface="Cambria Math"/>
                              <a:ea typeface="Cambria Math"/>
                            </a:rPr>
                            <m:t>𝑣</m:t>
                          </m:r>
                        </m:e>
                        <m:sup>
                          <m:r>
                            <a:rPr lang="de-DE" sz="1400" b="0" i="1" smtClean="0">
                              <a:solidFill>
                                <a:schemeClr val="tx1"/>
                              </a:solidFill>
                              <a:latin typeface="Cambria Math"/>
                              <a:ea typeface="Cambria Math"/>
                            </a:rPr>
                            <m:t>2</m:t>
                          </m:r>
                        </m:sup>
                      </m:sSup>
                      <m:r>
                        <a:rPr lang="de-DE" sz="1400" b="0" i="1" smtClean="0">
                          <a:solidFill>
                            <a:schemeClr val="tx1"/>
                          </a:solidFill>
                          <a:latin typeface="Cambria Math"/>
                          <a:ea typeface="Cambria Math"/>
                        </a:rPr>
                        <m:t>=</m:t>
                      </m:r>
                      <m:r>
                        <a:rPr lang="de-DE" sz="1400" b="0" i="1" smtClean="0">
                          <a:solidFill>
                            <a:schemeClr val="tx1"/>
                          </a:solidFill>
                          <a:latin typeface="Cambria Math"/>
                          <a:ea typeface="Cambria Math"/>
                        </a:rPr>
                        <m:t>𝑓</m:t>
                      </m:r>
                      <m:r>
                        <a:rPr lang="de-DE" sz="1400" b="0" i="1" smtClean="0">
                          <a:solidFill>
                            <a:schemeClr val="tx1"/>
                          </a:solidFill>
                          <a:latin typeface="Cambria Math"/>
                          <a:ea typeface="Cambria Math"/>
                        </a:rPr>
                        <m:t>∙</m:t>
                      </m:r>
                      <m:f>
                        <m:fPr>
                          <m:ctrlPr>
                            <a:rPr lang="de-DE" sz="1400" b="0" i="1" smtClean="0">
                              <a:solidFill>
                                <a:schemeClr val="tx1"/>
                              </a:solidFill>
                              <a:latin typeface="Cambria Math" panose="02040503050406030204" pitchFamily="18" charset="0"/>
                              <a:ea typeface="Cambria Math"/>
                            </a:rPr>
                          </m:ctrlPr>
                        </m:fPr>
                        <m:num>
                          <m:r>
                            <a:rPr lang="de-DE" sz="1400" b="0" i="1" smtClean="0">
                              <a:solidFill>
                                <a:schemeClr val="tx1"/>
                              </a:solidFill>
                              <a:latin typeface="Cambria Math"/>
                              <a:ea typeface="Cambria Math"/>
                            </a:rPr>
                            <m:t>𝑀</m:t>
                          </m:r>
                        </m:num>
                        <m:den>
                          <m:r>
                            <a:rPr lang="de-DE" sz="1400" b="0" i="1" smtClean="0">
                              <a:solidFill>
                                <a:schemeClr val="tx1"/>
                              </a:solidFill>
                              <a:latin typeface="Cambria Math"/>
                              <a:ea typeface="Cambria Math"/>
                            </a:rPr>
                            <m:t>𝑟</m:t>
                          </m:r>
                        </m:den>
                      </m:f>
                    </m:oMath>
                  </m:oMathPara>
                </a14:m>
                <a:endParaRPr lang="en-US" sz="1400" dirty="0">
                  <a:solidFill>
                    <a:schemeClr val="tx1"/>
                  </a:solidFill>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5220000" y="2340000"/>
                <a:ext cx="2900153" cy="523157"/>
              </a:xfrm>
              <a:prstGeom prst="rect">
                <a:avLst/>
              </a:prstGeom>
              <a:blipFill rotWithShape="1">
                <a:blip r:embed="rId6"/>
                <a:stretch>
                  <a:fillRect/>
                </a:stretch>
              </a:blipFill>
              <a:ln>
                <a:solidFill>
                  <a:srgbClr val="FF0000"/>
                </a:solidFill>
              </a:ln>
            </p:spPr>
            <p:txBody>
              <a:bodyPr/>
              <a:lstStyle/>
              <a:p>
                <a:r>
                  <a:rPr lang="en-US">
                    <a:noFill/>
                  </a:rPr>
                  <a:t> </a:t>
                </a:r>
              </a:p>
            </p:txBody>
          </p:sp>
        </mc:Fallback>
      </mc:AlternateContent>
      <p:sp>
        <p:nvSpPr>
          <p:cNvPr id="7" name="Textfeld 6"/>
          <p:cNvSpPr txBox="1"/>
          <p:nvPr/>
        </p:nvSpPr>
        <p:spPr>
          <a:xfrm>
            <a:off x="5220000" y="1980000"/>
            <a:ext cx="1715534" cy="307777"/>
          </a:xfrm>
          <a:prstGeom prst="rect">
            <a:avLst/>
          </a:prstGeom>
          <a:noFill/>
        </p:spPr>
        <p:txBody>
          <a:bodyPr wrap="none" rtlCol="0">
            <a:spAutoFit/>
          </a:bodyPr>
          <a:lstStyle/>
          <a:p>
            <a:r>
              <a:rPr lang="en-US" sz="1400" dirty="0" err="1">
                <a:solidFill>
                  <a:srgbClr val="FF0000"/>
                </a:solidFill>
              </a:rPr>
              <a:t>Keplerian</a:t>
            </a:r>
            <a:r>
              <a:rPr lang="en-US" sz="1400" dirty="0">
                <a:solidFill>
                  <a:srgbClr val="FF0000"/>
                </a:solidFill>
              </a:rPr>
              <a:t> prediction:</a:t>
            </a:r>
          </a:p>
        </p:txBody>
      </p:sp>
      <p:sp>
        <p:nvSpPr>
          <p:cNvPr id="15" name="Text Box 5"/>
          <p:cNvSpPr txBox="1">
            <a:spLocks noChangeArrowheads="1"/>
          </p:cNvSpPr>
          <p:nvPr/>
        </p:nvSpPr>
        <p:spPr bwMode="auto">
          <a:xfrm>
            <a:off x="360000" y="4068000"/>
            <a:ext cx="6804000" cy="7200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p>
            <a:pPr algn="l"/>
            <a:r>
              <a:rPr lang="en-US" altLang="en-US" b="1" dirty="0">
                <a:solidFill>
                  <a:srgbClr val="1C1C1C"/>
                </a:solidFill>
                <a:latin typeface="Trebuchet MS" pitchFamily="34" charset="0"/>
              </a:rPr>
              <a:t>Fritz Zwicky</a:t>
            </a:r>
            <a:r>
              <a:rPr lang="en-US" altLang="en-US" dirty="0">
                <a:solidFill>
                  <a:srgbClr val="1C1C1C"/>
                </a:solidFill>
                <a:latin typeface="Trebuchet MS" pitchFamily="34" charset="0"/>
              </a:rPr>
              <a:t>: </a:t>
            </a:r>
            <a:r>
              <a:rPr lang="de-DE" altLang="en-US" dirty="0">
                <a:solidFill>
                  <a:srgbClr val="1C1C1C"/>
                </a:solidFill>
                <a:latin typeface="Trebuchet MS" pitchFamily="34" charset="0"/>
              </a:rPr>
              <a:t>Die Rotverschiebung von Extragalaktischen Nebeln</a:t>
            </a:r>
          </a:p>
          <a:p>
            <a:pPr algn="l"/>
            <a:r>
              <a:rPr lang="en-US" altLang="en-US" sz="1400" dirty="0">
                <a:solidFill>
                  <a:srgbClr val="1C1C1C"/>
                </a:solidFill>
                <a:latin typeface="Trebuchet MS" pitchFamily="34" charset="0"/>
              </a:rPr>
              <a:t>(The redshift of extragalactic nebulae) </a:t>
            </a:r>
            <a:r>
              <a:rPr lang="en-US" altLang="en-US" sz="1400" dirty="0" err="1">
                <a:solidFill>
                  <a:srgbClr val="1C1C1C"/>
                </a:solidFill>
                <a:latin typeface="Trebuchet MS" pitchFamily="34" charset="0"/>
              </a:rPr>
              <a:t>Helv</a:t>
            </a:r>
            <a:r>
              <a:rPr lang="en-US" altLang="en-US" sz="1400" dirty="0">
                <a:solidFill>
                  <a:srgbClr val="1C1C1C"/>
                </a:solidFill>
                <a:latin typeface="Trebuchet MS" pitchFamily="34" charset="0"/>
              </a:rPr>
              <a:t>. Phys. </a:t>
            </a:r>
            <a:r>
              <a:rPr lang="en-US" altLang="en-US" sz="1400" dirty="0" err="1">
                <a:solidFill>
                  <a:srgbClr val="1C1C1C"/>
                </a:solidFill>
                <a:latin typeface="Trebuchet MS" pitchFamily="34" charset="0"/>
              </a:rPr>
              <a:t>Acta</a:t>
            </a:r>
            <a:r>
              <a:rPr lang="en-US" altLang="en-US" sz="1400" dirty="0">
                <a:solidFill>
                  <a:srgbClr val="1C1C1C"/>
                </a:solidFill>
                <a:latin typeface="Trebuchet MS" pitchFamily="34" charset="0"/>
              </a:rPr>
              <a:t> 6 (1933) 110</a:t>
            </a:r>
            <a:endParaRPr lang="de-DE" altLang="en-US" sz="1400" dirty="0">
              <a:solidFill>
                <a:srgbClr val="1C1C1C"/>
              </a:solidFill>
              <a:latin typeface="Trebuchet MS" pitchFamily="34" charset="0"/>
            </a:endParaRPr>
          </a:p>
        </p:txBody>
      </p:sp>
      <p:sp>
        <p:nvSpPr>
          <p:cNvPr id="13" name="Textfeld 12"/>
          <p:cNvSpPr txBox="1"/>
          <p:nvPr/>
        </p:nvSpPr>
        <p:spPr>
          <a:xfrm>
            <a:off x="8136000" y="1958643"/>
            <a:ext cx="780983" cy="246221"/>
          </a:xfrm>
          <a:prstGeom prst="rect">
            <a:avLst/>
          </a:prstGeom>
          <a:noFill/>
          <a:ln>
            <a:noFill/>
          </a:ln>
        </p:spPr>
        <p:txBody>
          <a:bodyPr wrap="none" rtlCol="0">
            <a:spAutoFit/>
          </a:bodyPr>
          <a:lstStyle/>
          <a:p>
            <a:r>
              <a:rPr lang="en-US" sz="1000" dirty="0">
                <a:solidFill>
                  <a:srgbClr val="008080"/>
                </a:solidFill>
              </a:rPr>
              <a:t>Vera Rubin</a:t>
            </a:r>
          </a:p>
        </p:txBody>
      </p:sp>
    </p:spTree>
    <p:extLst>
      <p:ext uri="{BB962C8B-B14F-4D97-AF65-F5344CB8AC3E}">
        <p14:creationId xmlns:p14="http://schemas.microsoft.com/office/powerpoint/2010/main" val="4112994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is Dark Matter?</a:t>
            </a:r>
          </a:p>
        </p:txBody>
      </p:sp>
      <p:pic>
        <p:nvPicPr>
          <p:cNvPr id="31" name="Picture 2" descr="dark-m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600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4680000" y="1260000"/>
            <a:ext cx="4249881" cy="923330"/>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0000CC"/>
                </a:solidFill>
              </a:rPr>
              <a:t>Dark matter </a:t>
            </a:r>
            <a:r>
              <a:rPr lang="en-US" dirty="0"/>
              <a:t>in the Halo around a Galaxy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0000CC"/>
                </a:solidFill>
              </a:rPr>
              <a:t>Dark matter </a:t>
            </a:r>
            <a:r>
              <a:rPr lang="en-US" dirty="0"/>
              <a:t>~ 10x visible mass</a:t>
            </a:r>
            <a:endParaRPr lang="en-US" dirty="0">
              <a:solidFill>
                <a:srgbClr val="0000CC"/>
              </a:solidFill>
            </a:endParaRPr>
          </a:p>
        </p:txBody>
      </p:sp>
      <p:pic>
        <p:nvPicPr>
          <p:cNvPr id="6" name="Picture 4" descr="s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275" y="3096000"/>
            <a:ext cx="36671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p:cNvSpPr>
            <a:spLocks noChangeArrowheads="1"/>
          </p:cNvSpPr>
          <p:nvPr/>
        </p:nvSpPr>
        <p:spPr bwMode="auto">
          <a:xfrm>
            <a:off x="5580112" y="2921570"/>
            <a:ext cx="1368152" cy="579438"/>
          </a:xfrm>
          <a:prstGeom prst="wedgeRectCallout">
            <a:avLst>
              <a:gd name="adj1" fmla="val 41343"/>
              <a:gd name="adj2" fmla="val 121991"/>
            </a:avLst>
          </a:prstGeom>
          <a:solidFill>
            <a:srgbClr val="C4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nchor="ctr"/>
          <a:lstStyle/>
          <a:p>
            <a:pPr algn="l">
              <a:defRPr/>
            </a:pPr>
            <a:r>
              <a:rPr lang="en-US" altLang="en-US" sz="1400" dirty="0">
                <a:solidFill>
                  <a:schemeClr val="bg1"/>
                </a:solidFill>
                <a:effectLst>
                  <a:outerShdw blurRad="38100" dist="38100" dir="2700000" algn="tl">
                    <a:srgbClr val="000000"/>
                  </a:outerShdw>
                </a:effectLst>
                <a:latin typeface="Trebuchet MS" pitchFamily="34" charset="0"/>
              </a:rPr>
              <a:t>Observed flat rotation curve</a:t>
            </a:r>
          </a:p>
        </p:txBody>
      </p:sp>
      <p:sp>
        <p:nvSpPr>
          <p:cNvPr id="8" name="AutoShape 7"/>
          <p:cNvSpPr>
            <a:spLocks noChangeArrowheads="1"/>
          </p:cNvSpPr>
          <p:nvPr/>
        </p:nvSpPr>
        <p:spPr bwMode="auto">
          <a:xfrm>
            <a:off x="6228184" y="4433738"/>
            <a:ext cx="2844000" cy="540000"/>
          </a:xfrm>
          <a:prstGeom prst="wedgeRectCallout">
            <a:avLst>
              <a:gd name="adj1" fmla="val -25782"/>
              <a:gd name="adj2" fmla="val 110417"/>
            </a:avLst>
          </a:prstGeom>
          <a:solidFill>
            <a:srgbClr val="40404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nchor="ctr"/>
          <a:lstStyle/>
          <a:p>
            <a:pPr algn="l">
              <a:defRPr/>
            </a:pPr>
            <a:r>
              <a:rPr lang="en-US" altLang="en-US" sz="1400" dirty="0">
                <a:solidFill>
                  <a:schemeClr val="bg1"/>
                </a:solidFill>
                <a:effectLst>
                  <a:outerShdw blurRad="38100" dist="38100" dir="2700000" algn="tl">
                    <a:srgbClr val="000000"/>
                  </a:outerShdw>
                </a:effectLst>
                <a:latin typeface="Trebuchet MS" pitchFamily="34" charset="0"/>
              </a:rPr>
              <a:t>Expected due to the distribution of the visible matter</a:t>
            </a:r>
          </a:p>
        </p:txBody>
      </p:sp>
      <p:pic>
        <p:nvPicPr>
          <p:cNvPr id="9" name="Picture 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5026421"/>
            <a:ext cx="804672" cy="99486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491880" y="6021288"/>
            <a:ext cx="780983" cy="246221"/>
          </a:xfrm>
          <a:prstGeom prst="rect">
            <a:avLst/>
          </a:prstGeom>
          <a:noFill/>
        </p:spPr>
        <p:txBody>
          <a:bodyPr wrap="none" rtlCol="0">
            <a:spAutoFit/>
          </a:bodyPr>
          <a:lstStyle/>
          <a:p>
            <a:r>
              <a:rPr lang="en-US" sz="1000" dirty="0"/>
              <a:t>Vera Rubin</a:t>
            </a:r>
          </a:p>
        </p:txBody>
      </p:sp>
    </p:spTree>
    <p:extLst>
      <p:ext uri="{BB962C8B-B14F-4D97-AF65-F5344CB8AC3E}">
        <p14:creationId xmlns:p14="http://schemas.microsoft.com/office/powerpoint/2010/main" val="2703167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Einstein ring</a:t>
            </a:r>
          </a:p>
        </p:txBody>
      </p:sp>
      <p:pic>
        <p:nvPicPr>
          <p:cNvPr id="12" name="Picture 5" descr="lichtablenk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00" y="720000"/>
            <a:ext cx="5294313" cy="51228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5760000" y="4500000"/>
            <a:ext cx="3276496" cy="1323439"/>
          </a:xfrm>
          <a:prstGeom prst="rect">
            <a:avLst/>
          </a:prstGeom>
          <a:noFill/>
        </p:spPr>
        <p:txBody>
          <a:bodyPr wrap="square" rtlCol="0">
            <a:spAutoFit/>
          </a:bodyPr>
          <a:lstStyle/>
          <a:p>
            <a:r>
              <a:rPr lang="en-US" sz="1600" dirty="0"/>
              <a:t>It is the deformation of light from a source (such as a galaxy or star) into a ring through gravitational lensing of the source’s light by an object with an extremely large mass.</a:t>
            </a:r>
          </a:p>
        </p:txBody>
      </p:sp>
    </p:spTree>
    <p:extLst>
      <p:ext uri="{BB962C8B-B14F-4D97-AF65-F5344CB8AC3E}">
        <p14:creationId xmlns:p14="http://schemas.microsoft.com/office/powerpoint/2010/main" val="148821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Gravitational lensing effect</a:t>
            </a:r>
          </a:p>
        </p:txBody>
      </p:sp>
      <p:grpSp>
        <p:nvGrpSpPr>
          <p:cNvPr id="16" name="Group 3"/>
          <p:cNvGrpSpPr>
            <a:grpSpLocks/>
          </p:cNvGrpSpPr>
          <p:nvPr/>
        </p:nvGrpSpPr>
        <p:grpSpPr bwMode="auto">
          <a:xfrm>
            <a:off x="142875" y="1214438"/>
            <a:ext cx="3714750" cy="4572000"/>
            <a:chOff x="96" y="816"/>
            <a:chExt cx="2496" cy="3072"/>
          </a:xfrm>
        </p:grpSpPr>
        <p:pic>
          <p:nvPicPr>
            <p:cNvPr id="17" name="Picture 4" descr="s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 y="816"/>
              <a:ext cx="2496" cy="249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5"/>
            <p:cNvSpPr>
              <a:spLocks noChangeArrowheads="1"/>
            </p:cNvSpPr>
            <p:nvPr/>
          </p:nvSpPr>
          <p:spPr bwMode="auto">
            <a:xfrm>
              <a:off x="96" y="3360"/>
              <a:ext cx="2496" cy="528"/>
            </a:xfrm>
            <a:prstGeom prst="rect">
              <a:avLst/>
            </a:prstGeom>
            <a:solidFill>
              <a:srgbClr val="40404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0" cap="none" spc="0" normalizeH="0" baseline="0" noProof="0">
                  <a:ln>
                    <a:noFill/>
                  </a:ln>
                  <a:solidFill>
                    <a:srgbClr val="FFFFFF"/>
                  </a:solidFill>
                  <a:effectLst>
                    <a:outerShdw blurRad="38100" dist="38100" dir="2700000" algn="tl">
                      <a:srgbClr val="000000"/>
                    </a:outerShdw>
                  </a:effectLst>
                  <a:uLnTx/>
                  <a:uFillTx/>
                  <a:latin typeface="Trebuchet MS" pitchFamily="34" charset="0"/>
                </a:rPr>
                <a:t>Galaxy</a:t>
              </a:r>
              <a:r>
                <a:rPr kumimoji="0" lang="en-US" altLang="en-US" sz="1900" b="0" i="0" u="none" strike="noStrike" kern="0" cap="none" spc="0" normalizeH="0" noProof="0">
                  <a:ln>
                    <a:noFill/>
                  </a:ln>
                  <a:solidFill>
                    <a:srgbClr val="FFFFFF"/>
                  </a:solidFill>
                  <a:effectLst>
                    <a:outerShdw blurRad="38100" dist="38100" dir="2700000" algn="tl">
                      <a:srgbClr val="000000"/>
                    </a:outerShdw>
                  </a:effectLst>
                  <a:uLnTx/>
                  <a:uFillTx/>
                  <a:latin typeface="Trebuchet MS" pitchFamily="34" charset="0"/>
                </a:rPr>
                <a:t> Cluster</a:t>
              </a:r>
              <a:r>
                <a:rPr kumimoji="0" lang="en-US" altLang="en-US" sz="1900" b="0" i="0" u="none" strike="noStrike" kern="0" cap="none" spc="0" normalizeH="0" baseline="0" noProof="0">
                  <a:ln>
                    <a:noFill/>
                  </a:ln>
                  <a:solidFill>
                    <a:srgbClr val="FFFFFF"/>
                  </a:solidFill>
                  <a:effectLst>
                    <a:outerShdw blurRad="38100" dist="38100" dir="2700000" algn="tl">
                      <a:srgbClr val="000000"/>
                    </a:outerShdw>
                  </a:effectLst>
                  <a:uLnTx/>
                  <a:uFillTx/>
                  <a:latin typeface="Trebuchet MS" pitchFamily="34" charset="0"/>
                </a:rPr>
                <a:t>  </a:t>
              </a:r>
              <a:r>
                <a:rPr kumimoji="0" lang="en-US" altLang="en-US" sz="19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rebuchet MS" pitchFamily="34" charset="0"/>
                </a:rPr>
                <a:t>Cl 0024+1654</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rebuchet MS" pitchFamily="34" charset="0"/>
                </a:rPr>
                <a:t>[Hubble Space Telescope]</a:t>
              </a:r>
              <a:endParaRPr kumimoji="0" lang="de-DE" altLang="en-US" sz="19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rebuchet MS" pitchFamily="34" charset="0"/>
              </a:endParaRPr>
            </a:p>
          </p:txBody>
        </p:sp>
        <p:sp>
          <p:nvSpPr>
            <p:cNvPr id="19" name="Rectangle 6"/>
            <p:cNvSpPr>
              <a:spLocks noChangeArrowheads="1"/>
            </p:cNvSpPr>
            <p:nvPr/>
          </p:nvSpPr>
          <p:spPr bwMode="auto">
            <a:xfrm>
              <a:off x="96" y="816"/>
              <a:ext cx="2496" cy="249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grpSp>
      <p:pic>
        <p:nvPicPr>
          <p:cNvPr id="21" name="Picture 8" descr="s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0" y="1214438"/>
            <a:ext cx="5000625" cy="371475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9"/>
          <p:cNvGrpSpPr>
            <a:grpSpLocks/>
          </p:cNvGrpSpPr>
          <p:nvPr/>
        </p:nvGrpSpPr>
        <p:grpSpPr bwMode="auto">
          <a:xfrm>
            <a:off x="4000500" y="1214438"/>
            <a:ext cx="5000625" cy="4572000"/>
            <a:chOff x="2688" y="816"/>
            <a:chExt cx="3360" cy="3072"/>
          </a:xfrm>
        </p:grpSpPr>
        <p:sp>
          <p:nvSpPr>
            <p:cNvPr id="23" name="Rectangle 10"/>
            <p:cNvSpPr>
              <a:spLocks noChangeArrowheads="1"/>
            </p:cNvSpPr>
            <p:nvPr/>
          </p:nvSpPr>
          <p:spPr bwMode="auto">
            <a:xfrm>
              <a:off x="2688" y="3360"/>
              <a:ext cx="3360" cy="528"/>
            </a:xfrm>
            <a:prstGeom prst="rect">
              <a:avLst/>
            </a:prstGeom>
            <a:solidFill>
              <a:srgbClr val="40404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1900" kern="0" dirty="0">
                  <a:solidFill>
                    <a:srgbClr val="FFFFFF"/>
                  </a:solidFill>
                  <a:effectLst>
                    <a:outerShdw blurRad="38100" dist="38100" dir="2700000" algn="tl">
                      <a:srgbClr val="000000"/>
                    </a:outerShdw>
                  </a:effectLst>
                  <a:latin typeface="Trebuchet MS" pitchFamily="34" charset="0"/>
                </a:rPr>
                <a:t>numerical</a:t>
              </a:r>
              <a:r>
                <a:rPr kumimoji="0" lang="en-US" altLang="en-US" sz="19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rebuchet MS" pitchFamily="34" charset="0"/>
                </a:rPr>
                <a:t> </a:t>
              </a:r>
              <a:r>
                <a:rPr lang="en-US" altLang="en-US" sz="1900" kern="0" dirty="0">
                  <a:solidFill>
                    <a:srgbClr val="FFFFFF"/>
                  </a:solidFill>
                  <a:effectLst>
                    <a:outerShdw blurRad="38100" dist="38100" dir="2700000" algn="tl">
                      <a:srgbClr val="000000"/>
                    </a:outerShdw>
                  </a:effectLst>
                  <a:latin typeface="Trebuchet MS" pitchFamily="34" charset="0"/>
                </a:rPr>
                <a:t>simulation</a:t>
              </a:r>
              <a:endParaRPr kumimoji="0" lang="de-DE" altLang="en-US" sz="19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rebuchet MS" pitchFamily="34" charset="0"/>
              </a:endParaRPr>
            </a:p>
          </p:txBody>
        </p:sp>
        <p:sp>
          <p:nvSpPr>
            <p:cNvPr id="24" name="Rectangle 11"/>
            <p:cNvSpPr>
              <a:spLocks noChangeArrowheads="1"/>
            </p:cNvSpPr>
            <p:nvPr/>
          </p:nvSpPr>
          <p:spPr bwMode="auto">
            <a:xfrm>
              <a:off x="2688" y="816"/>
              <a:ext cx="3360" cy="249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grpSp>
      <p:pic>
        <p:nvPicPr>
          <p:cNvPr id="25" name="LENS0.mpg">
            <a:hlinkClick r:id="" action="ppaction://media"/>
          </p:cNvPr>
          <p:cNvPicPr>
            <a:picLocks noRot="1" noChangeAspect="1" noChangeArrowheads="1"/>
          </p:cNvPicPr>
          <p:nvPr>
            <a:videoFile r:link="rId1"/>
          </p:nvPr>
        </p:nvPicPr>
        <p:blipFill>
          <a:blip r:embed="rId8">
            <a:extLst>
              <a:ext uri="{28A0092B-C50C-407E-A947-70E740481C1C}">
                <a14:useLocalDpi xmlns:a14="http://schemas.microsoft.com/office/drawing/2010/main" val="0"/>
              </a:ext>
            </a:extLst>
          </a:blip>
          <a:srcRect/>
          <a:stretch>
            <a:fillRect/>
          </a:stretch>
        </p:blipFill>
        <p:spPr bwMode="auto">
          <a:xfrm>
            <a:off x="4000500" y="1214438"/>
            <a:ext cx="50006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CC00"/>
                </a:solidFill>
                <a:miter lim="800000"/>
                <a:headEnd/>
                <a:tailEnd/>
              </a14:hiddenLine>
            </a:ext>
          </a:extLst>
        </p:spPr>
      </p:pic>
      <p:pic>
        <p:nvPicPr>
          <p:cNvPr id="3" name="LENS0.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4000500" y="1224000"/>
            <a:ext cx="4953600" cy="3715200"/>
          </a:xfrm>
          <a:prstGeom prst="rect">
            <a:avLst/>
          </a:prstGeom>
        </p:spPr>
      </p:pic>
    </p:spTree>
    <p:extLst>
      <p:ext uri="{BB962C8B-B14F-4D97-AF65-F5344CB8AC3E}">
        <p14:creationId xmlns:p14="http://schemas.microsoft.com/office/powerpoint/2010/main" val="157202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25"/>
                </p:tgtEl>
              </p:cMediaNode>
            </p:video>
            <p:video>
              <p:cMediaNode vol="80000">
                <p:cTn id="8"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Gravitational lensing effect</a:t>
            </a:r>
          </a:p>
        </p:txBody>
      </p:sp>
      <p:pic>
        <p:nvPicPr>
          <p:cNvPr id="14" name="Picture 2" descr="1e0657_o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1e0657_opt_l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1e0657_xray_o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1e06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6"/>
          <p:cNvSpPr txBox="1">
            <a:spLocks noChangeArrowheads="1"/>
          </p:cNvSpPr>
          <p:nvPr/>
        </p:nvSpPr>
        <p:spPr bwMode="auto">
          <a:xfrm>
            <a:off x="0" y="71438"/>
            <a:ext cx="9144000"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b="1">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2pPr>
            <a:lvl3pPr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3pPr>
            <a:lvl4pPr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4pPr>
            <a:lvl5pPr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5pPr>
            <a:lvl6pPr marL="457200"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6pPr>
            <a:lvl7pPr marL="914400"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7pPr>
            <a:lvl8pPr marL="1371600"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8pPr>
            <a:lvl9pPr marL="1828800"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a:ln>
                  <a:noFill/>
                </a:ln>
                <a:solidFill>
                  <a:srgbClr val="FFCC00"/>
                </a:solidFill>
                <a:effectLst>
                  <a:outerShdw blurRad="38100" dist="38100" dir="2700000" algn="tl">
                    <a:srgbClr val="C0C0C0"/>
                  </a:outerShdw>
                </a:effectLst>
                <a:uLnTx/>
                <a:uFillTx/>
                <a:latin typeface="Arial"/>
                <a:ea typeface="+mj-ea"/>
                <a:cs typeface="+mj-cs"/>
              </a:rPr>
              <a:t>Bullet Cluster (1E 0657-56)</a:t>
            </a:r>
          </a:p>
        </p:txBody>
      </p:sp>
      <p:sp>
        <p:nvSpPr>
          <p:cNvPr id="8" name="Textfeld 7"/>
          <p:cNvSpPr txBox="1"/>
          <p:nvPr/>
        </p:nvSpPr>
        <p:spPr>
          <a:xfrm>
            <a:off x="0" y="5940000"/>
            <a:ext cx="4283968" cy="923330"/>
          </a:xfrm>
          <a:prstGeom prst="rect">
            <a:avLst/>
          </a:prstGeom>
          <a:noFill/>
        </p:spPr>
        <p:txBody>
          <a:bodyPr wrap="square" rtlCol="0">
            <a:spAutoFit/>
          </a:bodyPr>
          <a:lstStyle/>
          <a:p>
            <a:r>
              <a:rPr lang="en-US" dirty="0">
                <a:solidFill>
                  <a:schemeClr val="bg1"/>
                </a:solidFill>
              </a:rPr>
              <a:t>Crash of galaxy clusters: Dark matter (blue) creating most of the gravitational potential separated from normal matter (pink).</a:t>
            </a:r>
          </a:p>
        </p:txBody>
      </p:sp>
    </p:spTree>
    <p:extLst>
      <p:ext uri="{BB962C8B-B14F-4D97-AF65-F5344CB8AC3E}">
        <p14:creationId xmlns:p14="http://schemas.microsoft.com/office/powerpoint/2010/main" val="128698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is Dark Energy?</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720000"/>
            <a:ext cx="2693987"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5"/>
          <p:cNvSpPr txBox="1">
            <a:spLocks noChangeArrowheads="1"/>
          </p:cNvSpPr>
          <p:nvPr/>
        </p:nvSpPr>
        <p:spPr bwMode="auto">
          <a:xfrm>
            <a:off x="360000" y="720000"/>
            <a:ext cx="5562600" cy="552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t> </a:t>
            </a:r>
            <a:r>
              <a:rPr lang="en-US" altLang="en-US" sz="1600" dirty="0">
                <a:latin typeface="+mn-lt"/>
              </a:rPr>
              <a:t>In Einstein’s General Theory of Relativity, Einstein included a term called the “</a:t>
            </a:r>
            <a:r>
              <a:rPr lang="en-US" altLang="en-US" sz="1600" i="1" dirty="0">
                <a:solidFill>
                  <a:srgbClr val="FF0000"/>
                </a:solidFill>
                <a:latin typeface="+mn-lt"/>
              </a:rPr>
              <a:t>Cosmological Constant</a:t>
            </a:r>
            <a:r>
              <a:rPr lang="en-US" altLang="en-US" sz="1600" dirty="0">
                <a:latin typeface="+mn-lt"/>
              </a:rPr>
              <a:t>,” which represents the </a:t>
            </a:r>
            <a:r>
              <a:rPr lang="en-US" altLang="en-US" sz="1600" u="sng" dirty="0">
                <a:latin typeface="+mn-lt"/>
              </a:rPr>
              <a:t>energy density of empty space</a:t>
            </a:r>
            <a:r>
              <a:rPr lang="en-US" altLang="en-US" sz="1600" dirty="0">
                <a:latin typeface="+mn-lt"/>
              </a:rPr>
              <a:t>.  If the universe were </a:t>
            </a:r>
            <a:r>
              <a:rPr lang="en-US" altLang="en-US" sz="1600" i="1" dirty="0">
                <a:latin typeface="+mn-lt"/>
              </a:rPr>
              <a:t>static</a:t>
            </a:r>
            <a:r>
              <a:rPr lang="en-US" altLang="en-US" sz="1600" dirty="0">
                <a:latin typeface="+mn-lt"/>
              </a:rPr>
              <a:t> (as Einstein thought it was at the time), the cosmological constant </a:t>
            </a:r>
            <a:r>
              <a:rPr lang="en-US" altLang="en-US" sz="1600" i="1" dirty="0">
                <a:latin typeface="+mn-lt"/>
              </a:rPr>
              <a:t>must be nonzero</a:t>
            </a:r>
            <a:r>
              <a:rPr lang="en-US" altLang="en-US" sz="1600" dirty="0">
                <a:latin typeface="+mn-lt"/>
              </a:rPr>
              <a:t> in order to counterbalance the attraction of matter in the universe.</a:t>
            </a:r>
          </a:p>
          <a:p>
            <a:pPr>
              <a:spcAft>
                <a:spcPct val="35000"/>
              </a:spcAft>
              <a:buClr>
                <a:srgbClr val="FF0000"/>
              </a:buClr>
              <a:buFont typeface="Wingdings" pitchFamily="2" charset="2"/>
              <a:buChar char="Ø"/>
            </a:pPr>
            <a:r>
              <a:rPr lang="en-US" altLang="en-US" sz="1600" dirty="0">
                <a:latin typeface="+mn-lt"/>
              </a:rPr>
              <a:t> In 1929, when Hubble found the universe to be not static, but </a:t>
            </a:r>
            <a:r>
              <a:rPr lang="en-US" altLang="en-US" sz="1600" i="1" dirty="0">
                <a:latin typeface="+mn-lt"/>
              </a:rPr>
              <a:t>expanding</a:t>
            </a:r>
            <a:r>
              <a:rPr lang="en-US" altLang="en-US" sz="1600" dirty="0">
                <a:latin typeface="+mn-lt"/>
              </a:rPr>
              <a:t>, Einstein threw away this term.</a:t>
            </a:r>
          </a:p>
          <a:p>
            <a:pPr>
              <a:spcAft>
                <a:spcPct val="35000"/>
              </a:spcAft>
              <a:buClr>
                <a:srgbClr val="FF0000"/>
              </a:buClr>
              <a:buFont typeface="Wingdings" pitchFamily="2" charset="2"/>
              <a:buNone/>
            </a:pPr>
            <a:r>
              <a:rPr lang="en-US" altLang="en-US" sz="1600" dirty="0">
                <a:latin typeface="+mn-lt"/>
              </a:rPr>
              <a:t> Later on, in the 60’s and 70’s, when people such as </a:t>
            </a:r>
            <a:r>
              <a:rPr lang="en-US" altLang="en-US" sz="1600" dirty="0" err="1">
                <a:latin typeface="+mn-lt"/>
              </a:rPr>
              <a:t>Zel’dovich</a:t>
            </a:r>
            <a:r>
              <a:rPr lang="en-US" altLang="en-US" sz="1600" dirty="0">
                <a:latin typeface="+mn-lt"/>
              </a:rPr>
              <a:t> tried to combine quantum field theory and GR, they noted that this energy of empty space should </a:t>
            </a:r>
            <a:r>
              <a:rPr lang="en-US" altLang="en-US" sz="1600" b="1" i="1" dirty="0">
                <a:latin typeface="+mn-lt"/>
              </a:rPr>
              <a:t>not</a:t>
            </a:r>
            <a:r>
              <a:rPr lang="en-US" altLang="en-US" sz="1600" dirty="0">
                <a:latin typeface="+mn-lt"/>
              </a:rPr>
              <a:t> be zero, but actually </a:t>
            </a:r>
            <a:r>
              <a:rPr lang="en-US" altLang="en-US" sz="1600" i="1" dirty="0">
                <a:latin typeface="+mn-lt"/>
              </a:rPr>
              <a:t>unphysically enormous</a:t>
            </a:r>
            <a:r>
              <a:rPr lang="en-US" altLang="en-US" sz="1600" dirty="0">
                <a:latin typeface="+mn-lt"/>
              </a:rPr>
              <a:t>, due to quantum fluctuations (actually creation and annihilation of particle-antiparticle pairs) that </a:t>
            </a:r>
            <a:r>
              <a:rPr lang="en-US" altLang="en-US" sz="1600" i="1" dirty="0">
                <a:latin typeface="+mn-lt"/>
              </a:rPr>
              <a:t>continuously</a:t>
            </a:r>
            <a:r>
              <a:rPr lang="en-US" altLang="en-US" sz="1600" dirty="0">
                <a:latin typeface="+mn-lt"/>
              </a:rPr>
              <a:t> occur within the vacuum.  This is the so-called </a:t>
            </a:r>
            <a:r>
              <a:rPr lang="en-US" altLang="en-US" sz="1600" b="1" dirty="0">
                <a:latin typeface="+mn-lt"/>
              </a:rPr>
              <a:t>“Cosmological Constant Problem.”  </a:t>
            </a:r>
            <a:r>
              <a:rPr lang="en-US" altLang="en-US" sz="1600" dirty="0">
                <a:latin typeface="+mn-lt"/>
              </a:rPr>
              <a:t>It </a:t>
            </a:r>
            <a:r>
              <a:rPr lang="en-US" altLang="en-US" sz="1600" i="1" dirty="0">
                <a:latin typeface="+mn-lt"/>
              </a:rPr>
              <a:t>still</a:t>
            </a:r>
            <a:r>
              <a:rPr lang="en-US" altLang="en-US" sz="1600" dirty="0">
                <a:latin typeface="+mn-lt"/>
              </a:rPr>
              <a:t> really has no good answer, however things have changed…</a:t>
            </a:r>
          </a:p>
          <a:p>
            <a:pPr>
              <a:spcAft>
                <a:spcPct val="35000"/>
              </a:spcAft>
              <a:buClr>
                <a:srgbClr val="FF0000"/>
              </a:buClr>
              <a:buFont typeface="Wingdings" pitchFamily="2" charset="2"/>
              <a:buChar char="Ø"/>
            </a:pPr>
            <a:r>
              <a:rPr lang="en-US" altLang="en-US" sz="1600" dirty="0">
                <a:latin typeface="+mn-lt"/>
              </a:rPr>
              <a:t> Until the last 5 years, it was thought that there just had to be something – some unknown symmetry of nature – that was offsetting the enormous cosmological constant and causing it to cancel out to zero.  </a:t>
            </a:r>
            <a:r>
              <a:rPr lang="en-US" altLang="en-US" sz="1600" i="1" dirty="0">
                <a:latin typeface="+mn-lt"/>
              </a:rPr>
              <a:t>After all</a:t>
            </a:r>
            <a:r>
              <a:rPr lang="en-US" altLang="en-US" sz="1600" dirty="0">
                <a:latin typeface="+mn-lt"/>
              </a:rPr>
              <a:t>, the entire body of experimental evidence was consistent with a zero cosmological constant…</a:t>
            </a:r>
          </a:p>
        </p:txBody>
      </p:sp>
    </p:spTree>
    <p:extLst>
      <p:ext uri="{BB962C8B-B14F-4D97-AF65-F5344CB8AC3E}">
        <p14:creationId xmlns:p14="http://schemas.microsoft.com/office/powerpoint/2010/main" val="3316013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is Dark Energy?</a:t>
            </a:r>
          </a:p>
        </p:txBody>
      </p:sp>
      <p:sp>
        <p:nvSpPr>
          <p:cNvPr id="5" name="Text Box 5"/>
          <p:cNvSpPr txBox="1">
            <a:spLocks noChangeArrowheads="1"/>
          </p:cNvSpPr>
          <p:nvPr/>
        </p:nvSpPr>
        <p:spPr bwMode="auto">
          <a:xfrm>
            <a:off x="360000" y="720000"/>
            <a:ext cx="5004088" cy="449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90000"/>
              </a:spcAft>
              <a:buClr>
                <a:srgbClr val="FF0000"/>
              </a:buClr>
              <a:buFont typeface="Wingdings" pitchFamily="2" charset="2"/>
              <a:buChar char="Ø"/>
            </a:pPr>
            <a:r>
              <a:rPr lang="en-US" altLang="en-US" sz="1600" dirty="0">
                <a:latin typeface="+mn-lt"/>
              </a:rPr>
              <a:t> But in the 1990s evidence began to suggest that there might be a nonzero cosmological constant.  Experiments that look at the cosmic microwave background (CMB) were obtaining data that was consistent with there being </a:t>
            </a:r>
            <a:r>
              <a:rPr lang="en-US" altLang="en-US" sz="1600" i="1" dirty="0">
                <a:latin typeface="+mn-lt"/>
              </a:rPr>
              <a:t>just enough</a:t>
            </a:r>
            <a:r>
              <a:rPr lang="en-US" altLang="en-US" sz="1600" dirty="0">
                <a:latin typeface="+mn-lt"/>
              </a:rPr>
              <a:t> energy density in the universe so that the universe is “flat” (too much and the universe would be “closed,” too little and it would be “open”).  But experiments looking at galactic cluster densities  and gravitational lensing were finding only enough </a:t>
            </a:r>
            <a:r>
              <a:rPr lang="en-US" altLang="en-US" sz="1600" i="1" dirty="0">
                <a:latin typeface="+mn-lt"/>
              </a:rPr>
              <a:t>matter</a:t>
            </a:r>
            <a:r>
              <a:rPr lang="en-US" altLang="en-US" sz="1600" dirty="0">
                <a:latin typeface="+mn-lt"/>
              </a:rPr>
              <a:t> (</a:t>
            </a:r>
            <a:r>
              <a:rPr lang="en-US" altLang="en-US" sz="1600" i="1" dirty="0">
                <a:latin typeface="+mn-lt"/>
              </a:rPr>
              <a:t>dark + light</a:t>
            </a:r>
            <a:r>
              <a:rPr lang="en-US" altLang="en-US" sz="1600" dirty="0">
                <a:latin typeface="+mn-lt"/>
              </a:rPr>
              <a:t>) to account for about 1/3 of this energy density.  Where was the extra energy?</a:t>
            </a:r>
          </a:p>
          <a:p>
            <a:pPr>
              <a:spcAft>
                <a:spcPct val="100000"/>
              </a:spcAft>
              <a:buClr>
                <a:srgbClr val="FF0000"/>
              </a:buClr>
              <a:buFont typeface="Wingdings" pitchFamily="2" charset="2"/>
              <a:buChar char="Ø"/>
            </a:pPr>
            <a:r>
              <a:rPr lang="en-US" altLang="en-US" sz="1600" dirty="0">
                <a:latin typeface="+mn-lt"/>
              </a:rPr>
              <a:t> In 1999, two experiments looking at distant supernovae reported groundbreaking results.  The expansion of the universe that they were measuring appeared to be </a:t>
            </a:r>
            <a:r>
              <a:rPr lang="en-US" altLang="en-US" sz="1600" b="1" i="1" dirty="0">
                <a:latin typeface="+mn-lt"/>
              </a:rPr>
              <a:t>accelerating</a:t>
            </a:r>
            <a:r>
              <a:rPr lang="en-US" altLang="en-US" sz="1600" dirty="0">
                <a:latin typeface="+mn-lt"/>
              </a:rPr>
              <a:t>.  This was consistent with a </a:t>
            </a:r>
            <a:r>
              <a:rPr lang="en-US" altLang="en-US" sz="1600" i="1" dirty="0">
                <a:latin typeface="+mn-lt"/>
              </a:rPr>
              <a:t>small,</a:t>
            </a:r>
            <a:r>
              <a:rPr lang="en-US" altLang="en-US" sz="1600" dirty="0">
                <a:latin typeface="+mn-lt"/>
              </a:rPr>
              <a:t> </a:t>
            </a:r>
            <a:r>
              <a:rPr lang="en-US" altLang="en-US" sz="1600" i="1" dirty="0">
                <a:latin typeface="+mn-lt"/>
              </a:rPr>
              <a:t>but nonzero</a:t>
            </a:r>
            <a:r>
              <a:rPr lang="en-US" altLang="en-US" sz="1600" dirty="0">
                <a:latin typeface="+mn-lt"/>
              </a:rPr>
              <a:t>, positive cosmological constant that accounted for the difference above.</a:t>
            </a:r>
          </a:p>
        </p:txBody>
      </p:sp>
      <p:sp>
        <p:nvSpPr>
          <p:cNvPr id="6" name="Text Box 7"/>
          <p:cNvSpPr txBox="1">
            <a:spLocks noChangeArrowheads="1"/>
          </p:cNvSpPr>
          <p:nvPr/>
        </p:nvSpPr>
        <p:spPr bwMode="auto">
          <a:xfrm>
            <a:off x="360000" y="5220000"/>
            <a:ext cx="8305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The fact that this is </a:t>
            </a:r>
            <a:r>
              <a:rPr lang="en-US" altLang="en-US" sz="1600" i="1" dirty="0">
                <a:latin typeface="+mn-lt"/>
              </a:rPr>
              <a:t>still </a:t>
            </a:r>
            <a:r>
              <a:rPr lang="en-US" altLang="en-US" sz="1600" u="sng" dirty="0">
                <a:latin typeface="+mn-lt"/>
              </a:rPr>
              <a:t>completely inconsistent</a:t>
            </a:r>
            <a:r>
              <a:rPr lang="en-US" altLang="en-US" sz="1600" dirty="0">
                <a:latin typeface="+mn-lt"/>
              </a:rPr>
              <a:t> with the quantum mechanical expectation leads people to believe that there could be more to this than just a cosmological constant.  Hence the name </a:t>
            </a:r>
            <a:r>
              <a:rPr lang="en-US" altLang="en-US" sz="1600" b="1" i="1" dirty="0">
                <a:latin typeface="+mn-lt"/>
              </a:rPr>
              <a:t>“Dark Energy.”   </a:t>
            </a:r>
            <a:r>
              <a:rPr lang="en-US" altLang="en-US" sz="1600" dirty="0">
                <a:latin typeface="+mn-lt"/>
              </a:rPr>
              <a:t>Nobody knows why the expansion of the universe is accelerating…</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576000"/>
            <a:ext cx="3530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752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is Dark Energy?</a:t>
            </a:r>
          </a:p>
        </p:txBody>
      </p:sp>
      <p:sp>
        <p:nvSpPr>
          <p:cNvPr id="3" name="Text Box 3"/>
          <p:cNvSpPr txBox="1">
            <a:spLocks noChangeArrowheads="1"/>
          </p:cNvSpPr>
          <p:nvPr/>
        </p:nvSpPr>
        <p:spPr bwMode="auto">
          <a:xfrm>
            <a:off x="360000" y="720000"/>
            <a:ext cx="4949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spcBef>
                <a:spcPct val="50000"/>
              </a:spcBef>
            </a:pPr>
            <a:r>
              <a:rPr lang="en-US" altLang="en-US" sz="1800" dirty="0">
                <a:solidFill>
                  <a:srgbClr val="CE1500"/>
                </a:solidFill>
                <a:latin typeface="+mn-lt"/>
              </a:rPr>
              <a:t>Big Bang Cosmology:  Albert Einstein (1879-1955)</a:t>
            </a:r>
            <a:endParaRPr lang="en-US" altLang="en-US" sz="1800" dirty="0">
              <a:solidFill>
                <a:srgbClr val="333333"/>
              </a:solidFill>
              <a:latin typeface="+mn-lt"/>
            </a:endParaRPr>
          </a:p>
        </p:txBody>
      </p:sp>
      <p:sp>
        <p:nvSpPr>
          <p:cNvPr id="4" name="Rectangle 2"/>
          <p:cNvSpPr>
            <a:spLocks noChangeArrowheads="1"/>
          </p:cNvSpPr>
          <p:nvPr/>
        </p:nvSpPr>
        <p:spPr bwMode="auto">
          <a:xfrm>
            <a:off x="360000" y="1440000"/>
            <a:ext cx="4458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r>
              <a:rPr lang="en-US" altLang="en-US" sz="1800" b="1" dirty="0">
                <a:latin typeface="+mn-lt"/>
              </a:rPr>
              <a:t>Prediction</a:t>
            </a:r>
            <a:r>
              <a:rPr lang="en-US" altLang="en-US" sz="1800" dirty="0">
                <a:latin typeface="+mn-lt"/>
              </a:rPr>
              <a:t>:        The universe is expanding</a:t>
            </a:r>
          </a:p>
        </p:txBody>
      </p:sp>
      <p:sp>
        <p:nvSpPr>
          <p:cNvPr id="5" name="Rectangle 3"/>
          <p:cNvSpPr>
            <a:spLocks noChangeArrowheads="1"/>
          </p:cNvSpPr>
          <p:nvPr/>
        </p:nvSpPr>
        <p:spPr bwMode="auto">
          <a:xfrm>
            <a:off x="360000" y="2052000"/>
            <a:ext cx="6378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r>
              <a:rPr lang="en-US" altLang="en-US" sz="1800" b="1" dirty="0">
                <a:latin typeface="+mn-lt"/>
              </a:rPr>
              <a:t>Observation</a:t>
            </a:r>
            <a:r>
              <a:rPr lang="en-US" altLang="en-US" sz="1800" dirty="0">
                <a:latin typeface="+mn-lt"/>
              </a:rPr>
              <a:t>:     Galaxies are moving apart from each other (1929)</a:t>
            </a:r>
          </a:p>
        </p:txBody>
      </p:sp>
      <p:pic>
        <p:nvPicPr>
          <p:cNvPr id="6" name="Picture 5" descr="galaxies.jpg                                                   001263BE&#10;Super Nova                     BB703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2520000"/>
            <a:ext cx="4114800" cy="3778250"/>
          </a:xfrm>
          <a:prstGeom prst="rect">
            <a:avLst/>
          </a:prstGeom>
          <a:noFill/>
          <a:ln w="25400">
            <a:solidFill>
              <a:srgbClr val="CE1500"/>
            </a:solidFill>
            <a:miter lim="800000"/>
            <a:headEnd/>
            <a:tailEnd/>
          </a:ln>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6300000" y="5580000"/>
            <a:ext cx="2592480" cy="584775"/>
          </a:xfrm>
          <a:prstGeom prst="rect">
            <a:avLst/>
          </a:prstGeom>
          <a:noFill/>
        </p:spPr>
        <p:txBody>
          <a:bodyPr wrap="square" rtlCol="0">
            <a:spAutoFit/>
          </a:bodyPr>
          <a:lstStyle/>
          <a:p>
            <a:r>
              <a:rPr lang="en-US" sz="1600" dirty="0"/>
              <a:t>Red-shift of the spectral lines in stars (Doppler effect)</a:t>
            </a:r>
          </a:p>
        </p:txBody>
      </p:sp>
    </p:spTree>
    <p:extLst>
      <p:ext uri="{BB962C8B-B14F-4D97-AF65-F5344CB8AC3E}">
        <p14:creationId xmlns:p14="http://schemas.microsoft.com/office/powerpoint/2010/main" val="1871805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is Dark Energy?</a:t>
            </a:r>
          </a:p>
        </p:txBody>
      </p:sp>
      <p:sp>
        <p:nvSpPr>
          <p:cNvPr id="3" name="Text Box 3"/>
          <p:cNvSpPr txBox="1">
            <a:spLocks noChangeArrowheads="1"/>
          </p:cNvSpPr>
          <p:nvPr/>
        </p:nvSpPr>
        <p:spPr bwMode="auto">
          <a:xfrm>
            <a:off x="360000" y="720000"/>
            <a:ext cx="27718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spcBef>
                <a:spcPct val="50000"/>
              </a:spcBef>
            </a:pPr>
            <a:r>
              <a:rPr lang="en-US" altLang="en-US" sz="1800" dirty="0">
                <a:solidFill>
                  <a:srgbClr val="CE1500"/>
                </a:solidFill>
                <a:latin typeface="+mn-lt"/>
              </a:rPr>
              <a:t>Testing the Big Bang model</a:t>
            </a:r>
            <a:endParaRPr lang="en-US" altLang="en-US" sz="1800" dirty="0">
              <a:solidFill>
                <a:srgbClr val="333333"/>
              </a:solidFill>
              <a:latin typeface="+mn-lt"/>
            </a:endParaRPr>
          </a:p>
        </p:txBody>
      </p:sp>
      <p:sp>
        <p:nvSpPr>
          <p:cNvPr id="4" name="Rectangle 2"/>
          <p:cNvSpPr>
            <a:spLocks noChangeArrowheads="1"/>
          </p:cNvSpPr>
          <p:nvPr/>
        </p:nvSpPr>
        <p:spPr bwMode="auto">
          <a:xfrm>
            <a:off x="360000" y="1440000"/>
            <a:ext cx="83884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r>
              <a:rPr lang="en-US" altLang="en-US" sz="1800" b="1" dirty="0">
                <a:latin typeface="+mn-lt"/>
              </a:rPr>
              <a:t>Prediction</a:t>
            </a:r>
            <a:r>
              <a:rPr lang="en-US" altLang="en-US" sz="1800" dirty="0">
                <a:latin typeface="+mn-lt"/>
              </a:rPr>
              <a:t>:        If the universe was denser, hotter, in past, we should see evidence of left-over heat from early universe</a:t>
            </a:r>
          </a:p>
        </p:txBody>
      </p:sp>
      <p:sp>
        <p:nvSpPr>
          <p:cNvPr id="5" name="Rectangle 3"/>
          <p:cNvSpPr>
            <a:spLocks noChangeArrowheads="1"/>
          </p:cNvSpPr>
          <p:nvPr/>
        </p:nvSpPr>
        <p:spPr bwMode="auto">
          <a:xfrm>
            <a:off x="360000" y="2052000"/>
            <a:ext cx="78720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r>
              <a:rPr lang="en-US" altLang="en-US" sz="1800" b="1" dirty="0">
                <a:latin typeface="+mn-lt"/>
              </a:rPr>
              <a:t>Observation</a:t>
            </a:r>
            <a:r>
              <a:rPr lang="en-US" altLang="en-US" sz="1800" dirty="0">
                <a:latin typeface="+mn-lt"/>
              </a:rPr>
              <a:t>:     Left-over heat from the early universe (Penzias and Wilson, 1965)</a:t>
            </a:r>
          </a:p>
        </p:txBody>
      </p:sp>
      <p:pic>
        <p:nvPicPr>
          <p:cNvPr id="8" name="Picture 7" descr="wmap.jpg                                                       001263BE&#10;Super Nova                     BB703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000" y="2700000"/>
            <a:ext cx="6456363" cy="3227388"/>
          </a:xfrm>
          <a:prstGeom prst="rect">
            <a:avLst/>
          </a:prstGeom>
          <a:noFill/>
          <a:ln w="15875">
            <a:solidFill>
              <a:srgbClr val="CE15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670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Beyond the Standard Model</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900000"/>
            <a:ext cx="4572000" cy="367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360000" y="2160000"/>
            <a:ext cx="3923968" cy="830997"/>
          </a:xfrm>
          <a:prstGeom prst="rect">
            <a:avLst/>
          </a:prstGeom>
          <a:noFill/>
        </p:spPr>
        <p:txBody>
          <a:bodyPr wrap="square" rtlCol="0">
            <a:spAutoFit/>
          </a:bodyPr>
          <a:lstStyle/>
          <a:p>
            <a:r>
              <a:rPr lang="en-US" sz="1600" dirty="0"/>
              <a:t>The </a:t>
            </a:r>
            <a:r>
              <a:rPr lang="en-US" sz="1600" dirty="0">
                <a:solidFill>
                  <a:srgbClr val="0000CC"/>
                </a:solidFill>
              </a:rPr>
              <a:t>Standard Model </a:t>
            </a:r>
            <a:r>
              <a:rPr lang="en-US" sz="1600" dirty="0"/>
              <a:t>is an incomplete theory. It cannot explain why a particle has a certain mass.</a:t>
            </a:r>
          </a:p>
        </p:txBody>
      </p:sp>
      <p:pic>
        <p:nvPicPr>
          <p:cNvPr id="5" name="Picture 3" descr="C:\Documents and Settings\pc\Documenti\Immagini\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109" y="2880000"/>
            <a:ext cx="1301750" cy="1200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360000" y="4320000"/>
            <a:ext cx="3923968" cy="1323439"/>
          </a:xfrm>
          <a:prstGeom prst="rect">
            <a:avLst/>
          </a:prstGeom>
          <a:noFill/>
        </p:spPr>
        <p:txBody>
          <a:bodyPr wrap="square" rtlCol="0">
            <a:spAutoFit/>
          </a:bodyPr>
          <a:lstStyle/>
          <a:p>
            <a:r>
              <a:rPr lang="en-US" sz="1600" dirty="0"/>
              <a:t>Physicists have theorized the existence of the so-called </a:t>
            </a:r>
            <a:r>
              <a:rPr lang="en-US" sz="1600" dirty="0">
                <a:solidFill>
                  <a:srgbClr val="FF0000"/>
                </a:solidFill>
              </a:rPr>
              <a:t>Higgs field</a:t>
            </a:r>
            <a:r>
              <a:rPr lang="en-US" sz="1600" dirty="0"/>
              <a:t>, which in theory interacts with other particles to give them mass. The Higgs field requires a particle, the </a:t>
            </a:r>
            <a:r>
              <a:rPr lang="en-US" sz="1600" dirty="0">
                <a:solidFill>
                  <a:srgbClr val="FF0000"/>
                </a:solidFill>
              </a:rPr>
              <a:t>Higgs boson</a:t>
            </a:r>
            <a:r>
              <a:rPr lang="en-US" sz="1600" dirty="0"/>
              <a:t>.</a:t>
            </a:r>
          </a:p>
        </p:txBody>
      </p:sp>
    </p:spTree>
    <p:extLst>
      <p:ext uri="{BB962C8B-B14F-4D97-AF65-F5344CB8AC3E}">
        <p14:creationId xmlns:p14="http://schemas.microsoft.com/office/powerpoint/2010/main" val="2739194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is Dark Energy?</a:t>
            </a:r>
          </a:p>
        </p:txBody>
      </p:sp>
      <p:sp>
        <p:nvSpPr>
          <p:cNvPr id="3" name="Text Box 3"/>
          <p:cNvSpPr txBox="1">
            <a:spLocks noChangeArrowheads="1"/>
          </p:cNvSpPr>
          <p:nvPr/>
        </p:nvSpPr>
        <p:spPr bwMode="auto">
          <a:xfrm>
            <a:off x="360000" y="720000"/>
            <a:ext cx="27718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spcBef>
                <a:spcPct val="50000"/>
              </a:spcBef>
            </a:pPr>
            <a:r>
              <a:rPr lang="en-US" altLang="en-US" sz="1800" dirty="0">
                <a:solidFill>
                  <a:srgbClr val="CE1500"/>
                </a:solidFill>
                <a:latin typeface="+mn-lt"/>
              </a:rPr>
              <a:t>Testing the Big Bang model</a:t>
            </a:r>
            <a:endParaRPr lang="en-US" altLang="en-US" sz="1800" dirty="0">
              <a:solidFill>
                <a:srgbClr val="333333"/>
              </a:solidFill>
              <a:latin typeface="+mn-lt"/>
            </a:endParaRPr>
          </a:p>
        </p:txBody>
      </p:sp>
      <p:sp>
        <p:nvSpPr>
          <p:cNvPr id="5" name="Rectangle 3"/>
          <p:cNvSpPr>
            <a:spLocks noChangeArrowheads="1"/>
          </p:cNvSpPr>
          <p:nvPr/>
        </p:nvSpPr>
        <p:spPr bwMode="auto">
          <a:xfrm>
            <a:off x="360000" y="1440000"/>
            <a:ext cx="41729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r>
              <a:rPr lang="en-US" altLang="en-US" sz="1800" b="1" dirty="0">
                <a:latin typeface="+mn-lt"/>
              </a:rPr>
              <a:t>Observation</a:t>
            </a:r>
            <a:r>
              <a:rPr lang="en-US" altLang="en-US" sz="1800" dirty="0">
                <a:latin typeface="+mn-lt"/>
              </a:rPr>
              <a:t>:     Expansion is accelerating.</a:t>
            </a:r>
          </a:p>
        </p:txBody>
      </p:sp>
      <p:sp>
        <p:nvSpPr>
          <p:cNvPr id="7" name="Rectangle 3"/>
          <p:cNvSpPr>
            <a:spLocks noChangeArrowheads="1"/>
          </p:cNvSpPr>
          <p:nvPr/>
        </p:nvSpPr>
        <p:spPr bwMode="auto">
          <a:xfrm>
            <a:off x="360000" y="2052000"/>
            <a:ext cx="417293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r>
              <a:rPr lang="en-US" altLang="en-US" sz="1800" b="1" dirty="0">
                <a:latin typeface="+mn-lt"/>
              </a:rPr>
              <a:t>Refine</a:t>
            </a:r>
            <a:r>
              <a:rPr lang="en-US" altLang="en-US" sz="1800" dirty="0">
                <a:latin typeface="+mn-lt"/>
              </a:rPr>
              <a:t>:  Extra energy content.</a:t>
            </a:r>
          </a:p>
          <a:p>
            <a:pPr eaLnBrk="1" hangingPunct="1"/>
            <a:endParaRPr lang="en-US" altLang="en-US" sz="1800" dirty="0">
              <a:latin typeface="+mn-lt"/>
            </a:endParaRPr>
          </a:p>
          <a:p>
            <a:pPr eaLnBrk="1" hangingPunct="1"/>
            <a:r>
              <a:rPr lang="en-US" altLang="en-US" sz="1800" dirty="0">
                <a:latin typeface="+mn-lt"/>
              </a:rPr>
              <a:t>A recent discovery and of unknown origin, the concept of Dark Energy is actually an integral part of Einstein’s theory of gravity.</a:t>
            </a:r>
          </a:p>
        </p:txBody>
      </p:sp>
      <p:pic>
        <p:nvPicPr>
          <p:cNvPr id="9" name="Picture 5" descr="sciencemag.jpg                                                 001263BE&#10;Super Nova                     BB703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0" y="720000"/>
            <a:ext cx="3538538" cy="4483100"/>
          </a:xfrm>
          <a:prstGeom prst="rect">
            <a:avLst/>
          </a:prstGeom>
          <a:noFill/>
          <a:ln w="15875">
            <a:solidFill>
              <a:srgbClr val="CE15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descr="cosmo_constant.jpg                                             001263BE&#10;Super Nova                     BB7037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 y="3780000"/>
            <a:ext cx="4876800" cy="2219325"/>
          </a:xfrm>
          <a:prstGeom prst="rect">
            <a:avLst/>
          </a:prstGeom>
          <a:noFill/>
          <a:ln w="15875">
            <a:solidFill>
              <a:srgbClr val="3333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749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Evidence for Dark Energy</a:t>
            </a:r>
          </a:p>
        </p:txBody>
      </p:sp>
      <p:pic>
        <p:nvPicPr>
          <p:cNvPr id="8" name="Picture 7" descr="m57.gif                                                        000270AFOrac                           B74677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330" y="1080000"/>
            <a:ext cx="5099050" cy="3656013"/>
          </a:xfrm>
          <a:prstGeom prst="rect">
            <a:avLst/>
          </a:prstGeom>
          <a:noFill/>
          <a:ln w="12700">
            <a:solidFill>
              <a:srgbClr val="CE15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4"/>
          <p:cNvSpPr>
            <a:spLocks noChangeArrowheads="1"/>
          </p:cNvSpPr>
          <p:nvPr/>
        </p:nvSpPr>
        <p:spPr bwMode="auto">
          <a:xfrm>
            <a:off x="2064330" y="4941168"/>
            <a:ext cx="35638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CC"/>
                </a:solidFill>
                <a:effectLst/>
                <a:uLnTx/>
                <a:uFillTx/>
                <a:latin typeface="+mn-lt"/>
                <a:ea typeface="+mn-ea"/>
                <a:cs typeface="+mn-cs"/>
              </a:rPr>
              <a:t>A dying star becomes a white dwarf.</a:t>
            </a:r>
          </a:p>
        </p:txBody>
      </p:sp>
    </p:spTree>
    <p:extLst>
      <p:ext uri="{BB962C8B-B14F-4D97-AF65-F5344CB8AC3E}">
        <p14:creationId xmlns:p14="http://schemas.microsoft.com/office/powerpoint/2010/main" val="1490710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Evidence for Dark Energy</a:t>
            </a:r>
          </a:p>
        </p:txBody>
      </p:sp>
      <p:sp>
        <p:nvSpPr>
          <p:cNvPr id="11" name="Rectangle 4"/>
          <p:cNvSpPr>
            <a:spLocks noChangeArrowheads="1"/>
          </p:cNvSpPr>
          <p:nvPr/>
        </p:nvSpPr>
        <p:spPr bwMode="auto">
          <a:xfrm>
            <a:off x="2064330" y="4941168"/>
            <a:ext cx="54104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800" dirty="0">
                <a:solidFill>
                  <a:srgbClr val="0000CC"/>
                </a:solidFill>
                <a:latin typeface="+mn-lt"/>
              </a:rPr>
              <a:t>The </a:t>
            </a:r>
            <a:r>
              <a:rPr kumimoji="0" lang="en-US" altLang="en-US" sz="1800" b="0" i="0" u="none" strike="noStrike" kern="1200" cap="none" spc="0" normalizeH="0" baseline="0" noProof="0" dirty="0">
                <a:ln>
                  <a:noFill/>
                </a:ln>
                <a:solidFill>
                  <a:srgbClr val="0000CC"/>
                </a:solidFill>
                <a:effectLst/>
                <a:uLnTx/>
                <a:uFillTx/>
                <a:latin typeface="+mn-lt"/>
                <a:ea typeface="+mn-ea"/>
                <a:cs typeface="+mn-cs"/>
              </a:rPr>
              <a:t>white dwarf</a:t>
            </a:r>
            <a:r>
              <a:rPr kumimoji="0" lang="en-US" altLang="en-US" sz="1800" b="0" i="0" u="none" strike="noStrike" kern="1200" cap="none" spc="0" normalizeH="0" noProof="0" dirty="0">
                <a:ln>
                  <a:noFill/>
                </a:ln>
                <a:solidFill>
                  <a:srgbClr val="0000CC"/>
                </a:solidFill>
                <a:effectLst/>
                <a:uLnTx/>
                <a:uFillTx/>
                <a:latin typeface="+mn-lt"/>
                <a:ea typeface="+mn-ea"/>
                <a:cs typeface="+mn-cs"/>
              </a:rPr>
              <a:t> strips gas from its stellar companion …</a:t>
            </a:r>
            <a:endParaRPr kumimoji="0" lang="en-US" altLang="en-US" sz="1800" b="0" i="0" u="none" strike="noStrike" kern="1200" cap="none" spc="0" normalizeH="0" baseline="0" noProof="0" dirty="0">
              <a:ln>
                <a:noFill/>
              </a:ln>
              <a:solidFill>
                <a:srgbClr val="0000CC"/>
              </a:solidFill>
              <a:effectLst/>
              <a:uLnTx/>
              <a:uFillTx/>
              <a:latin typeface="+mn-lt"/>
              <a:ea typeface="+mn-ea"/>
              <a:cs typeface="+mn-cs"/>
            </a:endParaRPr>
          </a:p>
        </p:txBody>
      </p:sp>
      <p:pic>
        <p:nvPicPr>
          <p:cNvPr id="5" name="Picture 6" descr="&#10;binary.jpg                                                     001263BE&#10;Super Nova                     BB703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800" y="1080000"/>
            <a:ext cx="5119687" cy="3370263"/>
          </a:xfrm>
          <a:prstGeom prst="rect">
            <a:avLst/>
          </a:prstGeom>
          <a:noFill/>
          <a:ln w="12700">
            <a:solidFill>
              <a:srgbClr val="CE15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223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Evidence for Dark Energy</a:t>
            </a:r>
          </a:p>
        </p:txBody>
      </p:sp>
      <p:sp>
        <p:nvSpPr>
          <p:cNvPr id="11" name="Rectangle 4"/>
          <p:cNvSpPr>
            <a:spLocks noChangeArrowheads="1"/>
          </p:cNvSpPr>
          <p:nvPr/>
        </p:nvSpPr>
        <p:spPr bwMode="auto">
          <a:xfrm>
            <a:off x="2064330" y="4941168"/>
            <a:ext cx="48141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800" dirty="0">
                <a:solidFill>
                  <a:srgbClr val="0000CC"/>
                </a:solidFill>
                <a:latin typeface="+mn-lt"/>
              </a:rPr>
              <a:t>… and uses it to become a hydrogen bomb. Bang!</a:t>
            </a:r>
            <a:endParaRPr kumimoji="0" lang="en-US" altLang="en-US" sz="1800" b="0" i="0" u="none" strike="noStrike" kern="1200" cap="none" spc="0" normalizeH="0" baseline="0" noProof="0" dirty="0">
              <a:ln>
                <a:noFill/>
              </a:ln>
              <a:solidFill>
                <a:srgbClr val="0000CC"/>
              </a:solidFill>
              <a:effectLst/>
              <a:uLnTx/>
              <a:uFillTx/>
              <a:latin typeface="+mn-lt"/>
              <a:ea typeface="+mn-ea"/>
              <a:cs typeface="+mn-cs"/>
            </a:endParaRPr>
          </a:p>
        </p:txBody>
      </p:sp>
      <p:pic>
        <p:nvPicPr>
          <p:cNvPr id="6" name="Picture 6" descr="kepler_comp.jpg                                                001263BE&#10;Super Nova                     BB703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0" y="720000"/>
            <a:ext cx="4097338" cy="4097338"/>
          </a:xfrm>
          <a:prstGeom prst="rect">
            <a:avLst/>
          </a:prstGeom>
          <a:noFill/>
          <a:ln w="9525">
            <a:solidFill>
              <a:srgbClr val="CE15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691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Evidence for Dark Energy</a:t>
            </a:r>
          </a:p>
        </p:txBody>
      </p:sp>
      <p:sp>
        <p:nvSpPr>
          <p:cNvPr id="11" name="Rectangle 4"/>
          <p:cNvSpPr>
            <a:spLocks noChangeArrowheads="1"/>
          </p:cNvSpPr>
          <p:nvPr/>
        </p:nvSpPr>
        <p:spPr bwMode="auto">
          <a:xfrm>
            <a:off x="2064330" y="4941168"/>
            <a:ext cx="65968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800" noProof="0" dirty="0">
                <a:solidFill>
                  <a:srgbClr val="0000CC"/>
                </a:solidFill>
                <a:latin typeface="+mn-lt"/>
              </a:rPr>
              <a:t>The explosion </a:t>
            </a:r>
            <a:r>
              <a:rPr lang="en-US" altLang="en-US" sz="1400" noProof="0" dirty="0">
                <a:solidFill>
                  <a:srgbClr val="0000CC"/>
                </a:solidFill>
                <a:latin typeface="+mn-lt"/>
              </a:rPr>
              <a:t>(Supernova Type </a:t>
            </a:r>
            <a:r>
              <a:rPr lang="en-US" altLang="en-US" sz="1400" noProof="0" dirty="0" err="1">
                <a:solidFill>
                  <a:srgbClr val="0000CC"/>
                </a:solidFill>
                <a:latin typeface="+mn-lt"/>
              </a:rPr>
              <a:t>Ia</a:t>
            </a:r>
            <a:r>
              <a:rPr lang="en-US" altLang="en-US" sz="1400" noProof="0" dirty="0">
                <a:solidFill>
                  <a:srgbClr val="0000CC"/>
                </a:solidFill>
                <a:latin typeface="+mn-lt"/>
              </a:rPr>
              <a:t>) </a:t>
            </a:r>
            <a:r>
              <a:rPr lang="en-US" altLang="en-US" sz="1800" noProof="0" dirty="0">
                <a:solidFill>
                  <a:srgbClr val="0000CC"/>
                </a:solidFill>
                <a:latin typeface="+mn-lt"/>
              </a:rPr>
              <a:t>is as bright as an entire galaxy of stars</a:t>
            </a:r>
            <a:endParaRPr kumimoji="0" lang="en-US" altLang="en-US" sz="1800" b="0" i="0" u="none" strike="noStrike" kern="1200" cap="none" spc="0" normalizeH="0" baseline="0" noProof="0" dirty="0">
              <a:ln>
                <a:noFill/>
              </a:ln>
              <a:solidFill>
                <a:srgbClr val="0000CC"/>
              </a:solidFill>
              <a:effectLst/>
              <a:uLnTx/>
              <a:uFillTx/>
              <a:latin typeface="+mn-lt"/>
              <a:ea typeface="+mn-ea"/>
              <a:cs typeface="+mn-cs"/>
            </a:endParaRPr>
          </a:p>
        </p:txBody>
      </p:sp>
      <p:pic>
        <p:nvPicPr>
          <p:cNvPr id="5" name="Picture 4" descr="&#10;supernova.jpg                                                  001263BE&#10;Super Nova                     BB703780:"/>
          <p:cNvPicPr>
            <a:picLocks noChangeAspect="1" noChangeArrowheads="1"/>
          </p:cNvPicPr>
          <p:nvPr/>
        </p:nvPicPr>
        <p:blipFill>
          <a:blip r:embed="rId3">
            <a:extLst>
              <a:ext uri="{28A0092B-C50C-407E-A947-70E740481C1C}">
                <a14:useLocalDpi xmlns:a14="http://schemas.microsoft.com/office/drawing/2010/main" val="0"/>
              </a:ext>
            </a:extLst>
          </a:blip>
          <a:srcRect t="1291"/>
          <a:stretch>
            <a:fillRect/>
          </a:stretch>
        </p:blipFill>
        <p:spPr bwMode="auto">
          <a:xfrm>
            <a:off x="2019300" y="1080000"/>
            <a:ext cx="5105400" cy="3768725"/>
          </a:xfrm>
          <a:prstGeom prst="rect">
            <a:avLst/>
          </a:prstGeom>
          <a:noFill/>
          <a:ln w="12700">
            <a:solidFill>
              <a:srgbClr val="CE15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946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Why is there more </a:t>
            </a:r>
            <a:r>
              <a:rPr lang="en-US" dirty="0">
                <a:solidFill>
                  <a:schemeClr val="tx1"/>
                </a:solidFill>
              </a:rPr>
              <a:t>matter</a:t>
            </a:r>
            <a:r>
              <a:rPr lang="en-US" dirty="0"/>
              <a:t> than </a:t>
            </a:r>
            <a:r>
              <a:rPr lang="en-US" dirty="0">
                <a:solidFill>
                  <a:schemeClr val="tx1">
                    <a:lumMod val="75000"/>
                    <a:lumOff val="25000"/>
                  </a:schemeClr>
                </a:solidFill>
              </a:rPr>
              <a:t>antimatter</a:t>
            </a:r>
            <a:r>
              <a:rPr lang="en-US" dirty="0"/>
              <a:t>?</a:t>
            </a:r>
          </a:p>
        </p:txBody>
      </p:sp>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4572000"/>
            <a:ext cx="113506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4572000"/>
            <a:ext cx="113506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b="44258"/>
          <a:stretch>
            <a:fillRect/>
          </a:stretch>
        </p:blipFill>
        <p:spPr bwMode="auto">
          <a:xfrm>
            <a:off x="6300000" y="3960000"/>
            <a:ext cx="2743200"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6480000" y="6228000"/>
            <a:ext cx="2311146" cy="307777"/>
          </a:xfrm>
          <a:prstGeom prst="rect">
            <a:avLst/>
          </a:prstGeom>
          <a:noFill/>
        </p:spPr>
        <p:txBody>
          <a:bodyPr wrap="none" rtlCol="0">
            <a:spAutoFit/>
          </a:bodyPr>
          <a:lstStyle/>
          <a:p>
            <a:r>
              <a:rPr lang="en-US" sz="1400" dirty="0"/>
              <a:t>     Val Fitch          Jim Cronin</a:t>
            </a:r>
          </a:p>
        </p:txBody>
      </p:sp>
      <p:sp>
        <p:nvSpPr>
          <p:cNvPr id="11" name="Text Box 5"/>
          <p:cNvSpPr txBox="1">
            <a:spLocks noChangeArrowheads="1"/>
          </p:cNvSpPr>
          <p:nvPr/>
        </p:nvSpPr>
        <p:spPr bwMode="auto">
          <a:xfrm>
            <a:off x="360000" y="720000"/>
            <a:ext cx="83058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50000"/>
              </a:spcAft>
              <a:buClr>
                <a:srgbClr val="FF0000"/>
              </a:buClr>
              <a:buFont typeface="Wingdings" pitchFamily="2" charset="2"/>
              <a:buChar char="Ø"/>
            </a:pPr>
            <a:r>
              <a:rPr lang="en-US" altLang="en-US" sz="1600" dirty="0">
                <a:latin typeface="+mn-lt"/>
              </a:rPr>
              <a:t> The existence of </a:t>
            </a:r>
            <a:r>
              <a:rPr lang="en-US" altLang="en-US" sz="1600" dirty="0">
                <a:solidFill>
                  <a:srgbClr val="0000CC"/>
                </a:solidFill>
                <a:latin typeface="+mn-lt"/>
              </a:rPr>
              <a:t>antimatter </a:t>
            </a:r>
            <a:r>
              <a:rPr lang="en-US" altLang="en-US" sz="1600" dirty="0">
                <a:latin typeface="+mn-lt"/>
              </a:rPr>
              <a:t>was </a:t>
            </a:r>
            <a:r>
              <a:rPr lang="en-US" altLang="en-US" sz="1600" dirty="0">
                <a:solidFill>
                  <a:srgbClr val="0000CC"/>
                </a:solidFill>
                <a:latin typeface="+mn-lt"/>
              </a:rPr>
              <a:t>predicted by Dirac </a:t>
            </a:r>
            <a:r>
              <a:rPr lang="en-US" altLang="en-US" sz="1600" dirty="0">
                <a:latin typeface="+mn-lt"/>
              </a:rPr>
              <a:t>in 1928 and first </a:t>
            </a:r>
            <a:r>
              <a:rPr lang="en-US" altLang="en-US" sz="1600" dirty="0">
                <a:solidFill>
                  <a:srgbClr val="0000CC"/>
                </a:solidFill>
                <a:latin typeface="+mn-lt"/>
              </a:rPr>
              <a:t>discovered by Anderson </a:t>
            </a:r>
            <a:r>
              <a:rPr lang="en-US" altLang="en-US" sz="1600" dirty="0">
                <a:latin typeface="+mn-lt"/>
              </a:rPr>
              <a:t>(positrons in cosmic rays) in 1932.  Nowadays we make small amounts of antimatter in laboratories </a:t>
            </a:r>
            <a:r>
              <a:rPr lang="en-US" altLang="en-US" sz="1600" i="1" dirty="0">
                <a:latin typeface="+mn-lt"/>
              </a:rPr>
              <a:t>routinely</a:t>
            </a:r>
            <a:r>
              <a:rPr lang="en-US" altLang="en-US" sz="1600" dirty="0">
                <a:latin typeface="+mn-lt"/>
              </a:rPr>
              <a:t> (for use in colliders, PET scans, etc.).</a:t>
            </a:r>
          </a:p>
          <a:p>
            <a:pPr>
              <a:spcAft>
                <a:spcPct val="50000"/>
              </a:spcAft>
              <a:buClr>
                <a:srgbClr val="FF0000"/>
              </a:buClr>
              <a:buFont typeface="Wingdings" pitchFamily="2" charset="2"/>
              <a:buChar char="Ø"/>
            </a:pPr>
            <a:r>
              <a:rPr lang="en-US" altLang="en-US" sz="1600" dirty="0">
                <a:latin typeface="+mn-lt"/>
              </a:rPr>
              <a:t> Now note that the </a:t>
            </a:r>
            <a:r>
              <a:rPr lang="en-US" altLang="en-US" sz="1600" i="1" dirty="0">
                <a:latin typeface="+mn-lt"/>
              </a:rPr>
              <a:t>Big Bang was purely energy</a:t>
            </a:r>
            <a:r>
              <a:rPr lang="en-US" altLang="en-US" sz="1600" dirty="0">
                <a:latin typeface="+mn-lt"/>
              </a:rPr>
              <a:t>.  Energy can divide into matter and antimatter, but it should divide into </a:t>
            </a:r>
            <a:r>
              <a:rPr lang="en-US" altLang="en-US" sz="1600" i="1" dirty="0">
                <a:solidFill>
                  <a:srgbClr val="FF0000"/>
                </a:solidFill>
                <a:latin typeface="+mn-lt"/>
              </a:rPr>
              <a:t>equal amounts</a:t>
            </a:r>
            <a:r>
              <a:rPr lang="en-US" altLang="en-US" sz="1600" dirty="0">
                <a:latin typeface="+mn-lt"/>
              </a:rPr>
              <a:t>…  Where did all the antimatter go?</a:t>
            </a:r>
          </a:p>
          <a:p>
            <a:pPr>
              <a:spcAft>
                <a:spcPct val="50000"/>
              </a:spcAft>
              <a:buClr>
                <a:srgbClr val="FF0000"/>
              </a:buClr>
              <a:buFont typeface="Wingdings" pitchFamily="2" charset="2"/>
              <a:buChar char="Ø"/>
            </a:pPr>
            <a:r>
              <a:rPr lang="en-US" altLang="en-US" sz="1600" dirty="0">
                <a:latin typeface="+mn-lt"/>
              </a:rPr>
              <a:t> Maybe there are big clumps of antimatter elsewhere in the universe?  Perhaps we are just inside a big clump of matter, and other huge parts of the universe are really made of antimatter?  But experiments looking for both the photons that would be produced when particles and antiparticles annihilate at the clump boundaries, and for antiparticles that would drift across into our matter clump, see nothing.  CMB data is also inconsistent with matter-antimatter clumping. </a:t>
            </a:r>
          </a:p>
        </p:txBody>
      </p:sp>
      <p:sp>
        <p:nvSpPr>
          <p:cNvPr id="12" name="Text Box 23"/>
          <p:cNvSpPr txBox="1">
            <a:spLocks noChangeArrowheads="1"/>
          </p:cNvSpPr>
          <p:nvPr/>
        </p:nvSpPr>
        <p:spPr bwMode="auto">
          <a:xfrm>
            <a:off x="360000" y="3420000"/>
            <a:ext cx="565216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50000"/>
              </a:spcAft>
              <a:buClr>
                <a:srgbClr val="FF0000"/>
              </a:buClr>
              <a:buFont typeface="Wingdings" pitchFamily="2" charset="2"/>
              <a:buNone/>
            </a:pPr>
            <a:r>
              <a:rPr lang="en-US" altLang="en-US" sz="1600" dirty="0">
                <a:latin typeface="Arial" charset="0"/>
              </a:rPr>
              <a:t> </a:t>
            </a:r>
            <a:r>
              <a:rPr lang="en-US" altLang="en-US" sz="1600" dirty="0">
                <a:solidFill>
                  <a:srgbClr val="FF0000"/>
                </a:solidFill>
                <a:latin typeface="+mn-lt"/>
              </a:rPr>
              <a:t>Matter-antimatter clumps </a:t>
            </a:r>
            <a:r>
              <a:rPr lang="en-US" altLang="en-US" sz="1600" dirty="0">
                <a:latin typeface="+mn-lt"/>
              </a:rPr>
              <a:t>(known as domains) are still being looked for, they are </a:t>
            </a:r>
            <a:r>
              <a:rPr lang="en-US" altLang="en-US" sz="1600" i="1" dirty="0">
                <a:solidFill>
                  <a:srgbClr val="FF0000"/>
                </a:solidFill>
                <a:latin typeface="+mn-lt"/>
              </a:rPr>
              <a:t>strongly disfavored</a:t>
            </a:r>
            <a:r>
              <a:rPr lang="en-US" altLang="en-US" sz="1600" dirty="0">
                <a:latin typeface="+mn-lt"/>
              </a:rPr>
              <a:t>.</a:t>
            </a:r>
          </a:p>
          <a:p>
            <a:pPr>
              <a:spcAft>
                <a:spcPct val="50000"/>
              </a:spcAft>
              <a:buClr>
                <a:srgbClr val="FF0000"/>
              </a:buClr>
              <a:buFont typeface="Wingdings" pitchFamily="2" charset="2"/>
              <a:buChar char="Ø"/>
            </a:pPr>
            <a:r>
              <a:rPr lang="en-US" altLang="en-US" sz="1600" dirty="0">
                <a:latin typeface="+mn-lt"/>
              </a:rPr>
              <a:t> Back in time.  In 1964, Fitch and Cronin discovered a fundamental </a:t>
            </a:r>
            <a:r>
              <a:rPr lang="en-US" altLang="en-US" sz="1600" b="1" i="1" dirty="0">
                <a:latin typeface="+mn-lt"/>
              </a:rPr>
              <a:t>difference</a:t>
            </a:r>
            <a:r>
              <a:rPr lang="en-US" altLang="en-US" sz="1600" i="1" dirty="0">
                <a:latin typeface="+mn-lt"/>
              </a:rPr>
              <a:t> between matter and antimatter</a:t>
            </a:r>
            <a:r>
              <a:rPr lang="en-US" altLang="en-US" sz="1600" dirty="0">
                <a:latin typeface="+mn-lt"/>
              </a:rPr>
              <a:t>.  They found that matter and antimatter behave </a:t>
            </a:r>
            <a:r>
              <a:rPr lang="en-US" altLang="en-US" sz="1600" i="1" dirty="0">
                <a:latin typeface="+mn-lt"/>
              </a:rPr>
              <a:t>slightly</a:t>
            </a:r>
            <a:r>
              <a:rPr lang="en-US" altLang="en-US" sz="1600" dirty="0">
                <a:latin typeface="+mn-lt"/>
              </a:rPr>
              <a:t> differently with respect to the </a:t>
            </a:r>
            <a:r>
              <a:rPr lang="en-US" altLang="en-US" sz="1600" i="1" dirty="0">
                <a:solidFill>
                  <a:srgbClr val="CC0099"/>
                </a:solidFill>
                <a:latin typeface="+mn-lt"/>
              </a:rPr>
              <a:t>weak interaction</a:t>
            </a:r>
            <a:r>
              <a:rPr lang="en-US" altLang="en-US" sz="1600" dirty="0">
                <a:latin typeface="+mn-lt"/>
              </a:rPr>
              <a:t>, one of the four fundamental forces of nature…</a:t>
            </a:r>
          </a:p>
          <a:p>
            <a:pPr>
              <a:spcAft>
                <a:spcPct val="35000"/>
              </a:spcAft>
              <a:buClr>
                <a:srgbClr val="FF0000"/>
              </a:buClr>
              <a:buFont typeface="Wingdings" pitchFamily="2" charset="2"/>
              <a:buChar char="Ø"/>
            </a:pPr>
            <a:endParaRPr lang="en-US" altLang="en-US" sz="1600" dirty="0">
              <a:latin typeface="Arial" charset="0"/>
            </a:endParaRPr>
          </a:p>
        </p:txBody>
      </p:sp>
    </p:spTree>
    <p:extLst>
      <p:ext uri="{BB962C8B-B14F-4D97-AF65-F5344CB8AC3E}">
        <p14:creationId xmlns:p14="http://schemas.microsoft.com/office/powerpoint/2010/main" val="3187933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Why is there more </a:t>
            </a:r>
            <a:r>
              <a:rPr lang="en-US" dirty="0">
                <a:solidFill>
                  <a:schemeClr val="tx1"/>
                </a:solidFill>
              </a:rPr>
              <a:t>matter</a:t>
            </a:r>
            <a:r>
              <a:rPr lang="en-US" dirty="0"/>
              <a:t> than </a:t>
            </a:r>
            <a:r>
              <a:rPr lang="en-US" dirty="0">
                <a:solidFill>
                  <a:schemeClr val="tx1">
                    <a:lumMod val="75000"/>
                    <a:lumOff val="25000"/>
                  </a:schemeClr>
                </a:solidFill>
              </a:rPr>
              <a:t>antimatter</a:t>
            </a:r>
            <a:r>
              <a:rPr lang="en-US" dirty="0"/>
              <a:t>?</a:t>
            </a:r>
          </a:p>
        </p:txBody>
      </p:sp>
      <p:pic>
        <p:nvPicPr>
          <p:cNvPr id="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0000" y="720000"/>
            <a:ext cx="1400175" cy="1981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8"/>
          <p:cNvSpPr txBox="1">
            <a:spLocks noChangeArrowheads="1"/>
          </p:cNvSpPr>
          <p:nvPr/>
        </p:nvSpPr>
        <p:spPr bwMode="auto">
          <a:xfrm>
            <a:off x="7448550" y="272025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altLang="en-US" sz="1400" dirty="0">
                <a:latin typeface="+mn-lt"/>
              </a:rPr>
              <a:t>Andrei Sakharov</a:t>
            </a:r>
          </a:p>
        </p:txBody>
      </p:sp>
      <p:sp>
        <p:nvSpPr>
          <p:cNvPr id="15" name="Text Box 5"/>
          <p:cNvSpPr txBox="1">
            <a:spLocks noChangeArrowheads="1"/>
          </p:cNvSpPr>
          <p:nvPr/>
        </p:nvSpPr>
        <p:spPr bwMode="auto">
          <a:xfrm>
            <a:off x="360000" y="720000"/>
            <a:ext cx="6934200" cy="16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Was this small difference between matter and antimatter, known as “</a:t>
            </a:r>
            <a:r>
              <a:rPr lang="en-US" altLang="en-US" sz="1600" i="1" dirty="0">
                <a:latin typeface="+mn-lt"/>
              </a:rPr>
              <a:t>CP</a:t>
            </a:r>
            <a:r>
              <a:rPr lang="en-US" altLang="en-US" sz="1600" dirty="0">
                <a:latin typeface="+mn-lt"/>
              </a:rPr>
              <a:t> violation,” (short for </a:t>
            </a:r>
            <a:r>
              <a:rPr lang="en-US" altLang="en-US" sz="1600" i="1" dirty="0">
                <a:latin typeface="+mn-lt"/>
              </a:rPr>
              <a:t>charge-parity</a:t>
            </a:r>
            <a:r>
              <a:rPr lang="en-US" altLang="en-US" sz="1600" dirty="0">
                <a:latin typeface="+mn-lt"/>
              </a:rPr>
              <a:t> ) </a:t>
            </a:r>
            <a:r>
              <a:rPr lang="en-US" altLang="en-US" sz="1600" i="1" dirty="0">
                <a:latin typeface="+mn-lt"/>
              </a:rPr>
              <a:t>enough</a:t>
            </a:r>
            <a:r>
              <a:rPr lang="en-US" altLang="en-US" sz="1600" dirty="0">
                <a:latin typeface="+mn-lt"/>
              </a:rPr>
              <a:t> to explain a matter-antimatter asymmetry of the universe?</a:t>
            </a:r>
          </a:p>
          <a:p>
            <a:pPr>
              <a:spcAft>
                <a:spcPct val="35000"/>
              </a:spcAft>
              <a:buClr>
                <a:srgbClr val="FF0000"/>
              </a:buClr>
              <a:buFont typeface="Wingdings" pitchFamily="2" charset="2"/>
              <a:buChar char="Ø"/>
            </a:pPr>
            <a:r>
              <a:rPr lang="en-US" altLang="en-US" sz="1600" dirty="0">
                <a:latin typeface="+mn-lt"/>
              </a:rPr>
              <a:t> No, more is needed.  In 1967, Sakharov detailed exactly what conditions need to be satisfied for a matter-antimatter asymmetry to develop in the universe.  </a:t>
            </a:r>
            <a:r>
              <a:rPr lang="en-US" altLang="en-US" sz="1600" i="1" dirty="0">
                <a:latin typeface="+mn-lt"/>
              </a:rPr>
              <a:t>CP</a:t>
            </a:r>
            <a:r>
              <a:rPr lang="en-US" altLang="en-US" sz="1600" dirty="0">
                <a:latin typeface="+mn-lt"/>
              </a:rPr>
              <a:t> violation is one of them – it is necessary, but not </a:t>
            </a:r>
            <a:r>
              <a:rPr lang="en-US" altLang="en-US" sz="1600" i="1" dirty="0">
                <a:latin typeface="+mn-lt"/>
              </a:rPr>
              <a:t>sufficient</a:t>
            </a:r>
            <a:r>
              <a:rPr lang="en-US" altLang="en-US" sz="1600" dirty="0">
                <a:latin typeface="+mn-lt"/>
              </a:rPr>
              <a:t>:</a:t>
            </a:r>
          </a:p>
        </p:txBody>
      </p:sp>
      <p:sp>
        <p:nvSpPr>
          <p:cNvPr id="16" name="Text Box 9"/>
          <p:cNvSpPr txBox="1">
            <a:spLocks noChangeArrowheads="1"/>
          </p:cNvSpPr>
          <p:nvPr/>
        </p:nvSpPr>
        <p:spPr bwMode="auto">
          <a:xfrm>
            <a:off x="360000" y="2340000"/>
            <a:ext cx="60294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r>
              <a:rPr lang="en-US" altLang="en-US" sz="1600" i="1" u="sng" dirty="0">
                <a:solidFill>
                  <a:srgbClr val="FF0000"/>
                </a:solidFill>
                <a:latin typeface="+mn-lt"/>
              </a:rPr>
              <a:t>Sakharov’s conditions for development of matter-antimatter asymmetry</a:t>
            </a:r>
          </a:p>
          <a:p>
            <a:endParaRPr lang="en-US" altLang="en-US" sz="800" i="1" u="sng" dirty="0">
              <a:solidFill>
                <a:srgbClr val="FF0000"/>
              </a:solidFill>
              <a:latin typeface="+mn-lt"/>
            </a:endParaRPr>
          </a:p>
          <a:p>
            <a:pPr>
              <a:buClr>
                <a:schemeClr val="accent2"/>
              </a:buClr>
              <a:buFontTx/>
              <a:buAutoNum type="arabicParenR"/>
            </a:pPr>
            <a:r>
              <a:rPr lang="en-US" altLang="en-US" sz="1600" dirty="0">
                <a:latin typeface="+mn-lt"/>
              </a:rPr>
              <a:t> A departure from thermodynamic equilibrium.</a:t>
            </a:r>
          </a:p>
          <a:p>
            <a:pPr>
              <a:buClr>
                <a:schemeClr val="accent2"/>
              </a:buClr>
              <a:buFontTx/>
              <a:buAutoNum type="arabicParenR"/>
            </a:pPr>
            <a:r>
              <a:rPr lang="en-US" altLang="en-US" sz="1600" dirty="0">
                <a:latin typeface="+mn-lt"/>
              </a:rPr>
              <a:t> Non-conservation of “baryon number.”</a:t>
            </a:r>
          </a:p>
          <a:p>
            <a:pPr>
              <a:buClr>
                <a:schemeClr val="accent2"/>
              </a:buClr>
              <a:buFontTx/>
              <a:buAutoNum type="arabicParenR"/>
            </a:pPr>
            <a:r>
              <a:rPr lang="en-US" altLang="en-US" sz="1600" dirty="0">
                <a:latin typeface="+mn-lt"/>
              </a:rPr>
              <a:t> </a:t>
            </a:r>
            <a:r>
              <a:rPr lang="en-US" altLang="en-US" sz="1600" i="1" dirty="0">
                <a:latin typeface="+mn-lt"/>
              </a:rPr>
              <a:t>C</a:t>
            </a:r>
            <a:r>
              <a:rPr lang="en-US" altLang="en-US" sz="1600" dirty="0">
                <a:latin typeface="+mn-lt"/>
              </a:rPr>
              <a:t> and </a:t>
            </a:r>
            <a:r>
              <a:rPr lang="en-US" altLang="en-US" sz="1600" i="1" dirty="0">
                <a:solidFill>
                  <a:srgbClr val="008000"/>
                </a:solidFill>
                <a:latin typeface="+mn-lt"/>
              </a:rPr>
              <a:t>CP</a:t>
            </a:r>
            <a:r>
              <a:rPr lang="en-US" altLang="en-US" sz="1600" dirty="0">
                <a:solidFill>
                  <a:srgbClr val="008000"/>
                </a:solidFill>
                <a:latin typeface="+mn-lt"/>
              </a:rPr>
              <a:t> violation</a:t>
            </a:r>
            <a:r>
              <a:rPr lang="en-US" altLang="en-US" sz="1600" dirty="0">
                <a:latin typeface="+mn-lt"/>
              </a:rPr>
              <a:t>.</a:t>
            </a:r>
          </a:p>
        </p:txBody>
      </p:sp>
      <p:sp>
        <p:nvSpPr>
          <p:cNvPr id="17" name="Text Box 10"/>
          <p:cNvSpPr txBox="1">
            <a:spLocks noChangeArrowheads="1"/>
          </p:cNvSpPr>
          <p:nvPr/>
        </p:nvSpPr>
        <p:spPr bwMode="auto">
          <a:xfrm>
            <a:off x="4608000" y="3960000"/>
            <a:ext cx="4561324"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The main problem is that the Standard Model of particle physics does not contain </a:t>
            </a:r>
            <a:r>
              <a:rPr lang="en-US" altLang="en-US" sz="1600" i="1" dirty="0">
                <a:latin typeface="+mn-lt"/>
              </a:rPr>
              <a:t>enough</a:t>
            </a:r>
            <a:r>
              <a:rPr lang="en-US" altLang="en-US" sz="1600" dirty="0">
                <a:latin typeface="+mn-lt"/>
              </a:rPr>
              <a:t> of these 3 conditions to explain the observed matter-antimatter asymmetry.  Thus experiments, for example, </a:t>
            </a:r>
            <a:r>
              <a:rPr lang="en-US" altLang="en-US" sz="1600" i="1" dirty="0" err="1">
                <a:latin typeface="+mn-lt"/>
              </a:rPr>
              <a:t>BaBar</a:t>
            </a:r>
            <a:r>
              <a:rPr lang="en-US" altLang="en-US" sz="1600" dirty="0">
                <a:latin typeface="+mn-lt"/>
              </a:rPr>
              <a:t> (at the Stanford Linear Accelerator Center, shown at left) look for </a:t>
            </a:r>
            <a:r>
              <a:rPr lang="en-US" altLang="en-US" sz="1600" i="1" dirty="0">
                <a:latin typeface="+mn-lt"/>
              </a:rPr>
              <a:t>additional</a:t>
            </a:r>
            <a:r>
              <a:rPr lang="en-US" altLang="en-US" sz="1600" dirty="0">
                <a:latin typeface="+mn-lt"/>
              </a:rPr>
              <a:t> </a:t>
            </a:r>
            <a:r>
              <a:rPr lang="en-US" altLang="en-US" sz="1600" i="1" dirty="0">
                <a:latin typeface="+mn-lt"/>
              </a:rPr>
              <a:t>CP</a:t>
            </a:r>
            <a:r>
              <a:rPr lang="en-US" altLang="en-US" sz="1600" dirty="0">
                <a:latin typeface="+mn-lt"/>
              </a:rPr>
              <a:t> violation </a:t>
            </a:r>
            <a:r>
              <a:rPr lang="en-US" altLang="en-US" sz="1600" i="1" dirty="0">
                <a:latin typeface="+mn-lt"/>
              </a:rPr>
              <a:t>beyond</a:t>
            </a:r>
            <a:r>
              <a:rPr lang="en-US" altLang="en-US" sz="1600" dirty="0">
                <a:latin typeface="+mn-lt"/>
              </a:rPr>
              <a:t> the Standard Model.   </a:t>
            </a:r>
            <a:r>
              <a:rPr lang="en-US" altLang="en-US" sz="1600" i="1" dirty="0">
                <a:latin typeface="+mn-lt"/>
              </a:rPr>
              <a:t>Where will it be found…?</a:t>
            </a:r>
          </a:p>
        </p:txBody>
      </p:sp>
      <p:pic>
        <p:nvPicPr>
          <p:cNvPr id="18" name="Picture 12" descr="Linac map showing PEP-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00" y="4140000"/>
            <a:ext cx="4199763" cy="164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200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Why is there more </a:t>
            </a:r>
            <a:r>
              <a:rPr lang="en-US" dirty="0">
                <a:solidFill>
                  <a:schemeClr val="tx1"/>
                </a:solidFill>
              </a:rPr>
              <a:t>matter</a:t>
            </a:r>
            <a:r>
              <a:rPr lang="en-US" dirty="0"/>
              <a:t> than </a:t>
            </a:r>
            <a:r>
              <a:rPr lang="en-US" dirty="0">
                <a:solidFill>
                  <a:schemeClr val="tx1">
                    <a:lumMod val="75000"/>
                    <a:lumOff val="25000"/>
                  </a:schemeClr>
                </a:solidFill>
              </a:rPr>
              <a:t>antimatter</a:t>
            </a:r>
            <a:r>
              <a:rPr lang="en-US" dirty="0"/>
              <a:t>?</a:t>
            </a: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6000" y="648000"/>
            <a:ext cx="1272417" cy="17782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7803914" y="2420888"/>
            <a:ext cx="12325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Paul A. M. Dirac</a:t>
            </a:r>
          </a:p>
        </p:txBody>
      </p:sp>
      <p:pic>
        <p:nvPicPr>
          <p:cNvPr id="12"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7471" y="4957666"/>
            <a:ext cx="2082800" cy="71437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720000" y="720000"/>
            <a:ext cx="2300630" cy="369332"/>
          </a:xfrm>
          <a:prstGeom prst="rect">
            <a:avLst/>
          </a:prstGeom>
          <a:noFill/>
        </p:spPr>
        <p:txBody>
          <a:bodyPr wrap="none" rtlCol="0">
            <a:spAutoFit/>
          </a:bodyPr>
          <a:lstStyle/>
          <a:p>
            <a:r>
              <a:rPr lang="en-US" b="1" dirty="0"/>
              <a:t>Dirac: Key Discovery</a:t>
            </a:r>
          </a:p>
        </p:txBody>
      </p:sp>
      <p:sp>
        <p:nvSpPr>
          <p:cNvPr id="19" name="Text Box 6"/>
          <p:cNvSpPr txBox="1">
            <a:spLocks noChangeArrowheads="1"/>
          </p:cNvSpPr>
          <p:nvPr/>
        </p:nvSpPr>
        <p:spPr bwMode="auto">
          <a:xfrm>
            <a:off x="720000" y="1260000"/>
            <a:ext cx="54102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Verdana" pitchFamily="34" charset="0"/>
                <a:ea typeface="+mn-ea"/>
                <a:cs typeface="+mn-cs"/>
              </a:rPr>
              <a:t>Relativity + Quantum Theory </a:t>
            </a:r>
          </a:p>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Verdana" pitchFamily="34" charset="0"/>
                <a:ea typeface="+mn-ea"/>
                <a:cs typeface="+mn-cs"/>
                <a:sym typeface="Symbol" pitchFamily="18" charset="2"/>
              </a:rPr>
              <a:t>  </a:t>
            </a:r>
            <a:r>
              <a:rPr kumimoji="0" lang="en-US" altLang="en-US" sz="3600" b="1" i="0" u="none" strike="noStrike" kern="1200" cap="none" spc="0" normalizeH="0" baseline="0" noProof="0" dirty="0">
                <a:ln>
                  <a:noFill/>
                </a:ln>
                <a:solidFill>
                  <a:srgbClr val="0000CC"/>
                </a:solidFill>
                <a:effectLst>
                  <a:outerShdw blurRad="38100" dist="38100" dir="2700000" algn="tl">
                    <a:srgbClr val="000000"/>
                  </a:outerShdw>
                </a:effectLst>
                <a:uLnTx/>
                <a:uFillTx/>
                <a:latin typeface="Verdana" pitchFamily="34" charset="0"/>
                <a:ea typeface="+mn-ea"/>
                <a:cs typeface="+mn-cs"/>
              </a:rPr>
              <a:t>‘Antiparticles’</a:t>
            </a:r>
            <a:endParaRPr kumimoji="0" lang="en-US" altLang="en-US" sz="2800" b="1" i="0" u="none" strike="noStrike" kern="1200" cap="none" spc="0" normalizeH="0" baseline="0" noProof="0" dirty="0">
              <a:ln>
                <a:noFill/>
              </a:ln>
              <a:solidFill>
                <a:srgbClr val="0000CC"/>
              </a:solidFill>
              <a:effectLst/>
              <a:uLnTx/>
              <a:uFillTx/>
              <a:latin typeface="Verdana" pitchFamily="34" charset="0"/>
              <a:ea typeface="+mn-ea"/>
              <a:cs typeface="+mn-cs"/>
            </a:endParaRPr>
          </a:p>
        </p:txBody>
      </p:sp>
      <p:grpSp>
        <p:nvGrpSpPr>
          <p:cNvPr id="20" name="Group 8"/>
          <p:cNvGrpSpPr>
            <a:grpSpLocks/>
          </p:cNvGrpSpPr>
          <p:nvPr/>
        </p:nvGrpSpPr>
        <p:grpSpPr bwMode="auto">
          <a:xfrm>
            <a:off x="720000" y="2700000"/>
            <a:ext cx="6172199" cy="2978150"/>
            <a:chOff x="664" y="1872"/>
            <a:chExt cx="4040" cy="1950"/>
          </a:xfrm>
        </p:grpSpPr>
        <p:grpSp>
          <p:nvGrpSpPr>
            <p:cNvPr id="21" name="Group 9"/>
            <p:cNvGrpSpPr>
              <a:grpSpLocks/>
            </p:cNvGrpSpPr>
            <p:nvPr/>
          </p:nvGrpSpPr>
          <p:grpSpPr bwMode="auto">
            <a:xfrm>
              <a:off x="1728" y="1872"/>
              <a:ext cx="2976" cy="1946"/>
              <a:chOff x="672" y="1872"/>
              <a:chExt cx="2976" cy="1946"/>
            </a:xfrm>
          </p:grpSpPr>
          <p:pic>
            <p:nvPicPr>
              <p:cNvPr id="2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1872"/>
                <a:ext cx="2976" cy="194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 y="2976"/>
                <a:ext cx="1248" cy="53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Line 12"/>
            <p:cNvSpPr>
              <a:spLocks noChangeShapeType="1"/>
            </p:cNvSpPr>
            <p:nvPr/>
          </p:nvSpPr>
          <p:spPr bwMode="auto">
            <a:xfrm>
              <a:off x="720" y="2880"/>
              <a:ext cx="1013" cy="0"/>
            </a:xfrm>
            <a:prstGeom prst="line">
              <a:avLst/>
            </a:prstGeom>
            <a:noFill/>
            <a:ln w="19050" cap="rnd">
              <a:solidFill>
                <a:srgbClr val="0000CC"/>
              </a:solidFill>
              <a:prstDash val="dash"/>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Text Box 13"/>
            <p:cNvSpPr txBox="1">
              <a:spLocks noChangeArrowheads="1"/>
            </p:cNvSpPr>
            <p:nvPr/>
          </p:nvSpPr>
          <p:spPr bwMode="auto">
            <a:xfrm>
              <a:off x="664" y="2647"/>
              <a:ext cx="666"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Energy*</a:t>
              </a:r>
            </a:p>
          </p:txBody>
        </p:sp>
        <p:sp>
          <p:nvSpPr>
            <p:cNvPr id="24" name="Text Box 14"/>
            <p:cNvSpPr txBox="1">
              <a:spLocks noChangeArrowheads="1"/>
            </p:cNvSpPr>
            <p:nvPr/>
          </p:nvSpPr>
          <p:spPr bwMode="auto">
            <a:xfrm>
              <a:off x="664" y="3488"/>
              <a:ext cx="781"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gamma rays</a:t>
              </a:r>
            </a:p>
          </p:txBody>
        </p:sp>
        <p:sp>
          <p:nvSpPr>
            <p:cNvPr id="25" name="Text Box 15"/>
            <p:cNvSpPr txBox="1">
              <a:spLocks noChangeArrowheads="1"/>
            </p:cNvSpPr>
            <p:nvPr/>
          </p:nvSpPr>
          <p:spPr bwMode="auto">
            <a:xfrm>
              <a:off x="2400" y="3600"/>
              <a:ext cx="867"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6666"/>
                  </a:solidFill>
                  <a:effectLst/>
                  <a:uLnTx/>
                  <a:uFillTx/>
                  <a:latin typeface="Verdana" pitchFamily="34" charset="0"/>
                  <a:ea typeface="+mn-ea"/>
                  <a:cs typeface="+mn-cs"/>
                </a:rPr>
                <a:t>antiparticle</a:t>
              </a:r>
              <a:endParaRPr kumimoji="0" lang="en-US" altLang="en-US" sz="1600" b="0" i="0" u="none" strike="noStrike" kern="1200" cap="none" spc="0" normalizeH="0" baseline="0" noProof="0">
                <a:ln>
                  <a:noFill/>
                </a:ln>
                <a:solidFill>
                  <a:srgbClr val="BBE0E3"/>
                </a:solidFill>
                <a:effectLst/>
                <a:uLnTx/>
                <a:uFillTx/>
                <a:latin typeface="Verdana" pitchFamily="34" charset="0"/>
                <a:ea typeface="+mn-ea"/>
                <a:cs typeface="+mn-cs"/>
              </a:endParaRPr>
            </a:p>
          </p:txBody>
        </p:sp>
        <p:sp>
          <p:nvSpPr>
            <p:cNvPr id="26" name="Text Box 16"/>
            <p:cNvSpPr txBox="1">
              <a:spLocks noChangeArrowheads="1"/>
            </p:cNvSpPr>
            <p:nvPr/>
          </p:nvSpPr>
          <p:spPr bwMode="auto">
            <a:xfrm>
              <a:off x="1874" y="2016"/>
              <a:ext cx="614"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BBE0E3"/>
                  </a:solidFill>
                  <a:effectLst/>
                  <a:uLnTx/>
                  <a:uFillTx/>
                  <a:latin typeface="Verdana" pitchFamily="34" charset="0"/>
                  <a:ea typeface="+mn-ea"/>
                  <a:cs typeface="+mn-cs"/>
                </a:rPr>
                <a:t>particle</a:t>
              </a:r>
            </a:p>
          </p:txBody>
        </p:sp>
      </p:grpSp>
      <p:sp>
        <p:nvSpPr>
          <p:cNvPr id="29" name="Line 12"/>
          <p:cNvSpPr>
            <a:spLocks noChangeShapeType="1"/>
          </p:cNvSpPr>
          <p:nvPr/>
        </p:nvSpPr>
        <p:spPr bwMode="auto">
          <a:xfrm>
            <a:off x="2376000" y="4240800"/>
            <a:ext cx="540000" cy="0"/>
          </a:xfrm>
          <a:prstGeom prst="line">
            <a:avLst/>
          </a:prstGeom>
          <a:noFill/>
          <a:ln w="19050" cap="rnd">
            <a:solidFill>
              <a:srgbClr val="FFFF00"/>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3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1381" y="3313420"/>
            <a:ext cx="1422400" cy="93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059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Is the Universe symmetric?</a:t>
            </a:r>
          </a:p>
        </p:txBody>
      </p:sp>
      <p:pic>
        <p:nvPicPr>
          <p:cNvPr id="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206" y="3006253"/>
            <a:ext cx="4548188" cy="2366963"/>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3"/>
          <p:cNvSpPr txBox="1">
            <a:spLocks noChangeArrowheads="1"/>
          </p:cNvSpPr>
          <p:nvPr/>
        </p:nvSpPr>
        <p:spPr bwMode="auto">
          <a:xfrm>
            <a:off x="720000" y="900000"/>
            <a:ext cx="7848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CC"/>
                </a:solidFill>
                <a:effectLst/>
                <a:uLnTx/>
                <a:uFillTx/>
                <a:latin typeface="+mn-lt"/>
                <a:ea typeface="+mn-ea"/>
                <a:cs typeface="+mn-cs"/>
              </a:rPr>
              <a:t>1933	Dirac </a:t>
            </a:r>
            <a:r>
              <a:rPr kumimoji="0" lang="en-US" altLang="en-US" sz="1600" b="0" i="0" u="none" strike="noStrike" kern="1200" cap="none" spc="0" normalizeH="0" baseline="0" noProof="0" dirty="0">
                <a:ln>
                  <a:noFill/>
                </a:ln>
                <a:solidFill>
                  <a:srgbClr val="0000CC"/>
                </a:solidFill>
                <a:effectLst/>
                <a:uLnTx/>
                <a:uFillTx/>
                <a:latin typeface="+mn-lt"/>
                <a:ea typeface="+mn-ea"/>
                <a:cs typeface="+mn-cs"/>
              </a:rPr>
              <a:t>(from his Nobel lecture)</a:t>
            </a:r>
            <a:r>
              <a:rPr kumimoji="0" lang="en-US" altLang="en-US" sz="1400" b="0" i="0" u="none" strike="noStrike" kern="1200" cap="none" spc="0" normalizeH="0" baseline="0" noProof="0" dirty="0">
                <a:ln>
                  <a:noFill/>
                </a:ln>
                <a:solidFill>
                  <a:srgbClr val="0000CC"/>
                </a:solidFill>
                <a:effectLst/>
                <a:uLnTx/>
                <a:uFillTx/>
                <a:latin typeface="+mn-lt"/>
                <a:ea typeface="+mn-ea"/>
                <a:cs typeface="+mn-cs"/>
              </a:rPr>
              <a:t>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effectLst/>
                <a:uLnTx/>
                <a:uFillTx/>
                <a:latin typeface="+mn-lt"/>
                <a:ea typeface="+mn-ea"/>
                <a:cs typeface="+mn-cs"/>
              </a:rPr>
              <a:t>“If we accept the view of complete symmetry between positive and negative electric charge so far as concerns the fundamental laws of Nature, we must regard it rather as an accident that the Earth (and presumably the whole solar system), </a:t>
            </a:r>
            <a:r>
              <a:rPr kumimoji="0" lang="en-US" altLang="en-US" sz="1600" b="1" i="1" u="none" strike="noStrike" kern="1200" cap="none" spc="0" normalizeH="0" baseline="0" noProof="0" dirty="0">
                <a:ln>
                  <a:noFill/>
                </a:ln>
                <a:uLnTx/>
                <a:uFillTx/>
                <a:latin typeface="+mn-lt"/>
                <a:ea typeface="+mn-ea"/>
                <a:cs typeface="+mn-cs"/>
              </a:rPr>
              <a:t>contains a preponderance of negative electrons and positive protons. </a:t>
            </a:r>
          </a:p>
        </p:txBody>
      </p:sp>
    </p:spTree>
    <p:extLst>
      <p:ext uri="{BB962C8B-B14F-4D97-AF65-F5344CB8AC3E}">
        <p14:creationId xmlns:p14="http://schemas.microsoft.com/office/powerpoint/2010/main" val="882003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 Antimatter Mystery</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720000"/>
            <a:ext cx="5282032" cy="409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a:spLocks noGrp="1" noChangeArrowheads="1"/>
          </p:cNvSpPr>
          <p:nvPr/>
        </p:nvSpPr>
        <p:spPr bwMode="auto">
          <a:xfrm>
            <a:off x="685800" y="5013176"/>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rgbClr val="FFFF00"/>
                </a:solidFill>
                <a:latin typeface="+mj-lt"/>
                <a:ea typeface="+mj-ea"/>
                <a:cs typeface="+mj-cs"/>
              </a:defRPr>
            </a:lvl1pPr>
            <a:lvl2pPr algn="ctr" rtl="0" fontAlgn="base">
              <a:spcBef>
                <a:spcPct val="0"/>
              </a:spcBef>
              <a:spcAft>
                <a:spcPct val="0"/>
              </a:spcAft>
              <a:defRPr sz="4000">
                <a:solidFill>
                  <a:srgbClr val="FFFF00"/>
                </a:solidFill>
                <a:latin typeface="Verdana" pitchFamily="34" charset="0"/>
              </a:defRPr>
            </a:lvl2pPr>
            <a:lvl3pPr algn="ctr" rtl="0" fontAlgn="base">
              <a:spcBef>
                <a:spcPct val="0"/>
              </a:spcBef>
              <a:spcAft>
                <a:spcPct val="0"/>
              </a:spcAft>
              <a:defRPr sz="4000">
                <a:solidFill>
                  <a:srgbClr val="FFFF00"/>
                </a:solidFill>
                <a:latin typeface="Verdana" pitchFamily="34" charset="0"/>
              </a:defRPr>
            </a:lvl3pPr>
            <a:lvl4pPr algn="ctr" rtl="0" fontAlgn="base">
              <a:spcBef>
                <a:spcPct val="0"/>
              </a:spcBef>
              <a:spcAft>
                <a:spcPct val="0"/>
              </a:spcAft>
              <a:defRPr sz="4000">
                <a:solidFill>
                  <a:srgbClr val="FFFF00"/>
                </a:solidFill>
                <a:latin typeface="Verdana" pitchFamily="34" charset="0"/>
              </a:defRPr>
            </a:lvl4pPr>
            <a:lvl5pPr algn="ctr" rtl="0" fontAlgn="base">
              <a:spcBef>
                <a:spcPct val="0"/>
              </a:spcBef>
              <a:spcAft>
                <a:spcPct val="0"/>
              </a:spcAft>
              <a:defRPr sz="4000">
                <a:solidFill>
                  <a:srgbClr val="FFFF00"/>
                </a:solidFill>
                <a:latin typeface="Verdana" pitchFamily="34" charset="0"/>
              </a:defRPr>
            </a:lvl5pPr>
            <a:lvl6pPr marL="457200" algn="ctr" rtl="0" fontAlgn="base">
              <a:spcBef>
                <a:spcPct val="0"/>
              </a:spcBef>
              <a:spcAft>
                <a:spcPct val="0"/>
              </a:spcAft>
              <a:defRPr sz="4000">
                <a:solidFill>
                  <a:srgbClr val="FFFF00"/>
                </a:solidFill>
                <a:latin typeface="Verdana" pitchFamily="34" charset="0"/>
              </a:defRPr>
            </a:lvl6pPr>
            <a:lvl7pPr marL="914400" algn="ctr" rtl="0" fontAlgn="base">
              <a:spcBef>
                <a:spcPct val="0"/>
              </a:spcBef>
              <a:spcAft>
                <a:spcPct val="0"/>
              </a:spcAft>
              <a:defRPr sz="4000">
                <a:solidFill>
                  <a:srgbClr val="FFFF00"/>
                </a:solidFill>
                <a:latin typeface="Verdana" pitchFamily="34" charset="0"/>
              </a:defRPr>
            </a:lvl7pPr>
            <a:lvl8pPr marL="1371600" algn="ctr" rtl="0" fontAlgn="base">
              <a:spcBef>
                <a:spcPct val="0"/>
              </a:spcBef>
              <a:spcAft>
                <a:spcPct val="0"/>
              </a:spcAft>
              <a:defRPr sz="4000">
                <a:solidFill>
                  <a:srgbClr val="FFFF00"/>
                </a:solidFill>
                <a:latin typeface="Verdana" pitchFamily="34" charset="0"/>
              </a:defRPr>
            </a:lvl8pPr>
            <a:lvl9pPr marL="1828800" algn="ctr" rtl="0" fontAlgn="base">
              <a:spcBef>
                <a:spcPct val="0"/>
              </a:spcBef>
              <a:spcAft>
                <a:spcPct val="0"/>
              </a:spcAft>
              <a:defRPr sz="4000">
                <a:solidFill>
                  <a:srgbClr val="FFFF00"/>
                </a:solidFill>
                <a:latin typeface="Verdana" pitchFamily="34" charset="0"/>
              </a:defRPr>
            </a:lvl9pPr>
          </a:lstStyle>
          <a:p>
            <a:r>
              <a:rPr lang="en-US" altLang="en-US" sz="2400" dirty="0">
                <a:solidFill>
                  <a:srgbClr val="0000CC"/>
                </a:solidFill>
              </a:rPr>
              <a:t>Without asymmetry - we would not be here!!</a:t>
            </a:r>
            <a:endParaRPr lang="en-US" altLang="en-US" sz="2800" dirty="0">
              <a:solidFill>
                <a:srgbClr val="0000CC"/>
              </a:solidFill>
            </a:endParaRPr>
          </a:p>
        </p:txBody>
      </p:sp>
      <p:sp>
        <p:nvSpPr>
          <p:cNvPr id="13" name="Text Box 6"/>
          <p:cNvSpPr txBox="1">
            <a:spLocks noChangeArrowheads="1"/>
          </p:cNvSpPr>
          <p:nvPr/>
        </p:nvSpPr>
        <p:spPr bwMode="auto">
          <a:xfrm>
            <a:off x="2650892" y="5708462"/>
            <a:ext cx="4464496"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a:spcBef>
                <a:spcPct val="50000"/>
              </a:spcBef>
            </a:pPr>
            <a:r>
              <a:rPr lang="en-US" altLang="en-US" b="1" dirty="0">
                <a:solidFill>
                  <a:srgbClr val="0000CC"/>
                </a:solidFill>
                <a:latin typeface="Times New Roman" panose="02020603050405020304" pitchFamily="18" charset="0"/>
                <a:cs typeface="Times New Roman" panose="02020603050405020304" pitchFamily="18" charset="0"/>
              </a:rPr>
              <a:t>What kind of asymmetry??</a:t>
            </a:r>
          </a:p>
        </p:txBody>
      </p:sp>
    </p:spTree>
    <p:extLst>
      <p:ext uri="{BB962C8B-B14F-4D97-AF65-F5344CB8AC3E}">
        <p14:creationId xmlns:p14="http://schemas.microsoft.com/office/powerpoint/2010/main" val="3583101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 Higgs Boson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1" y="720002"/>
            <a:ext cx="4011429" cy="286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00" y="3240000"/>
            <a:ext cx="3961905" cy="269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extfeld 2"/>
              <p:cNvSpPr txBox="1"/>
              <p:nvPr/>
            </p:nvSpPr>
            <p:spPr>
              <a:xfrm>
                <a:off x="5040000" y="1980000"/>
                <a:ext cx="3816424" cy="830997"/>
              </a:xfrm>
              <a:prstGeom prst="rect">
                <a:avLst/>
              </a:prstGeom>
              <a:noFill/>
            </p:spPr>
            <p:txBody>
              <a:bodyPr wrap="square" rtlCol="0">
                <a:spAutoFit/>
              </a:bodyPr>
              <a:lstStyle/>
              <a:p>
                <a:r>
                  <a:rPr lang="en-US" sz="1600" dirty="0"/>
                  <a:t>A </a:t>
                </a:r>
                <a:r>
                  <a:rPr lang="en-US" sz="1600" dirty="0">
                    <a:solidFill>
                      <a:srgbClr val="FF0000"/>
                    </a:solidFill>
                  </a:rPr>
                  <a:t>massless</a:t>
                </a:r>
                <a:r>
                  <a:rPr lang="en-US" sz="1600" dirty="0"/>
                  <a:t> particle moving in a Higgs field is equivalent to a </a:t>
                </a:r>
                <a:r>
                  <a:rPr lang="en-US" sz="1600" dirty="0">
                    <a:solidFill>
                      <a:srgbClr val="FF0000"/>
                    </a:solidFill>
                  </a:rPr>
                  <a:t>massive</a:t>
                </a:r>
                <a:r>
                  <a:rPr lang="en-US" sz="1600" dirty="0"/>
                  <a:t> particle </a:t>
                </a:r>
                <a14:m>
                  <m:oMath xmlns:m="http://schemas.openxmlformats.org/officeDocument/2006/math">
                    <m:r>
                      <a:rPr lang="en-US" sz="1600" i="1" smtClean="0">
                        <a:solidFill>
                          <a:srgbClr val="FF0000"/>
                        </a:solidFill>
                        <a:latin typeface="Cambria Math"/>
                        <a:ea typeface="Cambria Math"/>
                      </a:rPr>
                      <m:t>⇒</m:t>
                    </m:r>
                  </m:oMath>
                </a14:m>
                <a:r>
                  <a:rPr lang="en-US" sz="1600" dirty="0"/>
                  <a:t> Higgs field “</a:t>
                </a:r>
                <a:r>
                  <a:rPr lang="en-US" sz="1600" dirty="0">
                    <a:solidFill>
                      <a:srgbClr val="FF0000"/>
                    </a:solidFill>
                  </a:rPr>
                  <a:t>gives mass </a:t>
                </a:r>
                <a:r>
                  <a:rPr lang="en-US" sz="1600" dirty="0"/>
                  <a:t>to all particles”</a:t>
                </a:r>
              </a:p>
            </p:txBody>
          </p:sp>
        </mc:Choice>
        <mc:Fallback xmlns="">
          <p:sp>
            <p:nvSpPr>
              <p:cNvPr id="3" name="Textfeld 2"/>
              <p:cNvSpPr txBox="1">
                <a:spLocks noRot="1" noChangeAspect="1" noMove="1" noResize="1" noEditPoints="1" noAdjustHandles="1" noChangeArrowheads="1" noChangeShapeType="1" noTextEdit="1"/>
              </p:cNvSpPr>
              <p:nvPr/>
            </p:nvSpPr>
            <p:spPr>
              <a:xfrm>
                <a:off x="5040000" y="1980000"/>
                <a:ext cx="3816424" cy="830997"/>
              </a:xfrm>
              <a:prstGeom prst="rect">
                <a:avLst/>
              </a:prstGeom>
              <a:blipFill rotWithShape="1">
                <a:blip r:embed="rId5"/>
                <a:stretch>
                  <a:fillRect l="-958" t="-2206" b="-8824"/>
                </a:stretch>
              </a:blipFill>
            </p:spPr>
            <p:txBody>
              <a:bodyPr/>
              <a:lstStyle/>
              <a:p>
                <a:r>
                  <a:rPr lang="en-US">
                    <a:noFill/>
                  </a:rPr>
                  <a:t> </a:t>
                </a:r>
              </a:p>
            </p:txBody>
          </p:sp>
        </mc:Fallback>
      </mc:AlternateContent>
    </p:spTree>
    <p:extLst>
      <p:ext uri="{BB962C8B-B14F-4D97-AF65-F5344CB8AC3E}">
        <p14:creationId xmlns:p14="http://schemas.microsoft.com/office/powerpoint/2010/main" val="4019662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Sakharov’s Idea</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1160728"/>
            <a:ext cx="1371600" cy="183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2700000" y="900000"/>
            <a:ext cx="46987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r>
              <a:rPr lang="en-US" altLang="en-US" sz="1800" dirty="0">
                <a:latin typeface="Times New Roman" panose="02020603050405020304" pitchFamily="18" charset="0"/>
                <a:cs typeface="Times New Roman" panose="02020603050405020304" pitchFamily="18" charset="0"/>
              </a:rPr>
              <a:t>Particles decay (a little) faster than antiparticles*</a:t>
            </a:r>
          </a:p>
        </p:txBody>
      </p:sp>
      <p:sp>
        <p:nvSpPr>
          <p:cNvPr id="8" name="Text Box 6"/>
          <p:cNvSpPr txBox="1">
            <a:spLocks noChangeArrowheads="1"/>
          </p:cNvSpPr>
          <p:nvPr/>
        </p:nvSpPr>
        <p:spPr bwMode="auto">
          <a:xfrm>
            <a:off x="2700000" y="1440000"/>
            <a:ext cx="4660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Small imbalance (1,000,000,001:1,000,000,000)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Occurs during cool-down of Universe</a:t>
            </a:r>
          </a:p>
        </p:txBody>
      </p:sp>
      <p:sp>
        <p:nvSpPr>
          <p:cNvPr id="9" name="Text Box 7"/>
          <p:cNvSpPr txBox="1">
            <a:spLocks noChangeArrowheads="1"/>
          </p:cNvSpPr>
          <p:nvPr/>
        </p:nvSpPr>
        <p:spPr bwMode="auto">
          <a:xfrm>
            <a:off x="2700000" y="2340000"/>
            <a:ext cx="51155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r>
              <a:rPr lang="en-US" altLang="en-US" sz="1800" dirty="0">
                <a:latin typeface="Times New Roman" panose="02020603050405020304" pitchFamily="18" charset="0"/>
                <a:cs typeface="Times New Roman" panose="02020603050405020304" pitchFamily="18" charset="0"/>
              </a:rPr>
              <a:t>Most particle-antiparticle pairs annihilate to radiation</a:t>
            </a:r>
          </a:p>
        </p:txBody>
      </p:sp>
      <p:sp>
        <p:nvSpPr>
          <p:cNvPr id="10" name="Text Box 8"/>
          <p:cNvSpPr txBox="1">
            <a:spLocks noChangeArrowheads="1"/>
          </p:cNvSpPr>
          <p:nvPr/>
        </p:nvSpPr>
        <p:spPr bwMode="auto">
          <a:xfrm>
            <a:off x="2700000" y="2880000"/>
            <a:ext cx="38240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r>
              <a:rPr lang="en-US" altLang="en-US" sz="1800" dirty="0">
                <a:latin typeface="Times New Roman" panose="02020603050405020304" pitchFamily="18" charset="0"/>
                <a:cs typeface="Times New Roman" panose="02020603050405020304" pitchFamily="18" charset="0"/>
              </a:rPr>
              <a:t>Galaxies, stars, planets, us = ‘left-over’</a:t>
            </a:r>
          </a:p>
        </p:txBody>
      </p:sp>
      <p:sp>
        <p:nvSpPr>
          <p:cNvPr id="11" name="Text Box 9"/>
          <p:cNvSpPr txBox="1">
            <a:spLocks noChangeArrowheads="1"/>
          </p:cNvSpPr>
          <p:nvPr/>
        </p:nvSpPr>
        <p:spPr bwMode="auto">
          <a:xfrm>
            <a:off x="720000" y="3960000"/>
            <a:ext cx="3960000" cy="3698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a:spcBef>
                <a:spcPct val="50000"/>
              </a:spcBef>
            </a:pPr>
            <a:r>
              <a:rPr lang="en-US" altLang="en-US" sz="1800" dirty="0">
                <a:solidFill>
                  <a:srgbClr val="66FF66"/>
                </a:solidFill>
                <a:latin typeface="Times New Roman" panose="02020603050405020304" pitchFamily="18" charset="0"/>
                <a:cs typeface="Times New Roman" panose="02020603050405020304" pitchFamily="18" charset="0"/>
              </a:rPr>
              <a:t>*For experts: this is called ‘CP violation’</a:t>
            </a:r>
          </a:p>
        </p:txBody>
      </p:sp>
      <p:sp>
        <p:nvSpPr>
          <p:cNvPr id="14" name="Text Box 4"/>
          <p:cNvSpPr txBox="1">
            <a:spLocks noChangeArrowheads="1"/>
          </p:cNvSpPr>
          <p:nvPr/>
        </p:nvSpPr>
        <p:spPr bwMode="auto">
          <a:xfrm>
            <a:off x="827584" y="2969728"/>
            <a:ext cx="10647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r>
              <a:rPr lang="en-US" altLang="en-US" sz="1200" dirty="0" err="1">
                <a:latin typeface="Times New Roman" panose="02020603050405020304" pitchFamily="18" charset="0"/>
                <a:cs typeface="Times New Roman" panose="02020603050405020304" pitchFamily="18" charset="0"/>
              </a:rPr>
              <a:t>A.D.Sakharov</a:t>
            </a:r>
            <a:endParaRPr lang="en-US" altLang="en-US" sz="1200" dirty="0">
              <a:latin typeface="Times New Roman" panose="02020603050405020304" pitchFamily="18" charset="0"/>
              <a:cs typeface="Times New Roman" panose="02020603050405020304" pitchFamily="18"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00" y="4140000"/>
            <a:ext cx="1840230" cy="2303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p:cNvSpPr txBox="1"/>
          <p:nvPr/>
        </p:nvSpPr>
        <p:spPr>
          <a:xfrm>
            <a:off x="7200000" y="5580000"/>
            <a:ext cx="1872208" cy="830997"/>
          </a:xfrm>
          <a:prstGeom prst="rect">
            <a:avLst/>
          </a:prstGeom>
          <a:noFill/>
        </p:spPr>
        <p:txBody>
          <a:bodyPr wrap="square" rtlCol="0">
            <a:spAutoFit/>
          </a:bodyPr>
          <a:lstStyle/>
          <a:p>
            <a:r>
              <a:rPr lang="en-US" sz="1200" dirty="0"/>
              <a:t>When we look at our image in a standard mirror, we are looking at the parity transformation of ourselves</a:t>
            </a:r>
          </a:p>
        </p:txBody>
      </p:sp>
    </p:spTree>
    <p:extLst>
      <p:ext uri="{BB962C8B-B14F-4D97-AF65-F5344CB8AC3E}">
        <p14:creationId xmlns:p14="http://schemas.microsoft.com/office/powerpoint/2010/main" val="11098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Measuring CP Violation with B</a:t>
            </a:r>
            <a:r>
              <a:rPr lang="en-US" baseline="30000" dirty="0"/>
              <a:t>0</a:t>
            </a:r>
            <a:r>
              <a:rPr lang="en-US" dirty="0"/>
              <a:t>s</a:t>
            </a:r>
          </a:p>
        </p:txBody>
      </p:sp>
      <mc:AlternateContent xmlns:mc="http://schemas.openxmlformats.org/markup-compatibility/2006" xmlns:a14="http://schemas.microsoft.com/office/drawing/2010/main">
        <mc:Choice Requires="a14">
          <p:sp>
            <p:nvSpPr>
              <p:cNvPr id="3" name="Textfeld 2"/>
              <p:cNvSpPr txBox="1"/>
              <p:nvPr/>
            </p:nvSpPr>
            <p:spPr>
              <a:xfrm>
                <a:off x="936000" y="863755"/>
                <a:ext cx="880241" cy="3125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de-DE" sz="1400" b="0" i="1" smtClean="0">
                              <a:latin typeface="Cambria Math"/>
                            </a:rPr>
                            <m:t>𝐵</m:t>
                          </m:r>
                        </m:e>
                        <m:sup>
                          <m:r>
                            <a:rPr lang="de-DE" sz="1400" b="0" i="1" smtClean="0">
                              <a:latin typeface="Cambria Math"/>
                            </a:rPr>
                            <m:t>0</m:t>
                          </m:r>
                        </m:sup>
                      </m:sSup>
                      <m:r>
                        <a:rPr lang="de-DE" sz="1400" b="0" i="1" smtClean="0">
                          <a:latin typeface="Cambria Math"/>
                        </a:rPr>
                        <m:t>=</m:t>
                      </m:r>
                      <m:acc>
                        <m:accPr>
                          <m:chr m:val="̅"/>
                          <m:ctrlPr>
                            <a:rPr lang="de-DE" sz="1400" b="0" i="1" smtClean="0">
                              <a:latin typeface="Cambria Math" panose="02040503050406030204" pitchFamily="18" charset="0"/>
                            </a:rPr>
                          </m:ctrlPr>
                        </m:accPr>
                        <m:e>
                          <m:r>
                            <a:rPr lang="de-DE" sz="1400" b="0" i="1" smtClean="0">
                              <a:latin typeface="Cambria Math"/>
                            </a:rPr>
                            <m:t>𝑏</m:t>
                          </m:r>
                        </m:e>
                      </m:acc>
                      <m:r>
                        <a:rPr lang="de-DE" sz="1400" b="0" i="1" smtClean="0">
                          <a:latin typeface="Cambria Math"/>
                        </a:rPr>
                        <m:t>𝑑</m:t>
                      </m:r>
                    </m:oMath>
                  </m:oMathPara>
                </a14:m>
                <a:endParaRPr lang="en-US" sz="1400" dirty="0"/>
              </a:p>
            </p:txBody>
          </p:sp>
        </mc:Choice>
        <mc:Fallback xmlns="">
          <p:sp>
            <p:nvSpPr>
              <p:cNvPr id="3" name="Textfeld 2"/>
              <p:cNvSpPr txBox="1">
                <a:spLocks noRot="1" noChangeAspect="1" noMove="1" noResize="1" noEditPoints="1" noAdjustHandles="1" noChangeArrowheads="1" noChangeShapeType="1" noTextEdit="1"/>
              </p:cNvSpPr>
              <p:nvPr/>
            </p:nvSpPr>
            <p:spPr>
              <a:xfrm>
                <a:off x="936000" y="863755"/>
                <a:ext cx="880241" cy="312521"/>
              </a:xfrm>
              <a:prstGeom prst="rect">
                <a:avLst/>
              </a:prstGeom>
              <a:blipFill rotWithShape="1">
                <a:blip r:embed="rId3"/>
                <a:stretch>
                  <a:fillRect r="-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feld 3"/>
              <p:cNvSpPr txBox="1"/>
              <p:nvPr/>
            </p:nvSpPr>
            <p:spPr>
              <a:xfrm>
                <a:off x="972000" y="2123784"/>
                <a:ext cx="880241" cy="3239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i="1" smtClean="0">
                              <a:latin typeface="Cambria Math" panose="02040503050406030204" pitchFamily="18" charset="0"/>
                            </a:rPr>
                          </m:ctrlPr>
                        </m:accPr>
                        <m:e>
                          <m:sSup>
                            <m:sSupPr>
                              <m:ctrlPr>
                                <a:rPr lang="en-US" sz="1400" i="1" smtClean="0">
                                  <a:latin typeface="Cambria Math" panose="02040503050406030204" pitchFamily="18" charset="0"/>
                                </a:rPr>
                              </m:ctrlPr>
                            </m:sSupPr>
                            <m:e>
                              <m:r>
                                <a:rPr lang="de-DE" sz="1400" b="0" i="1" smtClean="0">
                                  <a:latin typeface="Cambria Math"/>
                                </a:rPr>
                                <m:t>𝐵</m:t>
                              </m:r>
                            </m:e>
                            <m:sup>
                              <m:r>
                                <a:rPr lang="de-DE" sz="1400" b="0" i="1" smtClean="0">
                                  <a:latin typeface="Cambria Math"/>
                                </a:rPr>
                                <m:t>0</m:t>
                              </m:r>
                            </m:sup>
                          </m:sSup>
                        </m:e>
                      </m:acc>
                      <m:r>
                        <a:rPr lang="de-DE" sz="1400" b="0" i="1" smtClean="0">
                          <a:latin typeface="Cambria Math"/>
                        </a:rPr>
                        <m:t>=</m:t>
                      </m:r>
                      <m:r>
                        <a:rPr lang="de-DE" sz="1400" b="0" i="1" smtClean="0">
                          <a:latin typeface="Cambria Math"/>
                        </a:rPr>
                        <m:t>𝑏</m:t>
                      </m:r>
                      <m:acc>
                        <m:accPr>
                          <m:chr m:val="̅"/>
                          <m:ctrlPr>
                            <a:rPr lang="de-DE" sz="1400" b="0" i="1" smtClean="0">
                              <a:latin typeface="Cambria Math" panose="02040503050406030204" pitchFamily="18" charset="0"/>
                            </a:rPr>
                          </m:ctrlPr>
                        </m:accPr>
                        <m:e>
                          <m:r>
                            <a:rPr lang="de-DE" sz="1400" b="0" i="1" smtClean="0">
                              <a:latin typeface="Cambria Math"/>
                            </a:rPr>
                            <m:t>𝑑</m:t>
                          </m:r>
                        </m:e>
                      </m:acc>
                    </m:oMath>
                  </m:oMathPara>
                </a14:m>
                <a:endParaRPr lang="en-US" sz="1400" dirty="0"/>
              </a:p>
            </p:txBody>
          </p:sp>
        </mc:Choice>
        <mc:Fallback xmlns="">
          <p:sp>
            <p:nvSpPr>
              <p:cNvPr id="4" name="Textfeld 3"/>
              <p:cNvSpPr txBox="1">
                <a:spLocks noRot="1" noChangeAspect="1" noMove="1" noResize="1" noEditPoints="1" noAdjustHandles="1" noChangeArrowheads="1" noChangeShapeType="1" noTextEdit="1"/>
              </p:cNvSpPr>
              <p:nvPr/>
            </p:nvSpPr>
            <p:spPr>
              <a:xfrm>
                <a:off x="972000" y="2123784"/>
                <a:ext cx="880241" cy="323935"/>
              </a:xfrm>
              <a:prstGeom prst="rect">
                <a:avLst/>
              </a:prstGeom>
              <a:blipFill rotWithShape="1">
                <a:blip r:embed="rId4"/>
                <a:stretch>
                  <a:fillRect r="-20000"/>
                </a:stretch>
              </a:blipFill>
            </p:spPr>
            <p:txBody>
              <a:bodyPr/>
              <a:lstStyle/>
              <a:p>
                <a:r>
                  <a:rPr lang="en-US">
                    <a:noFill/>
                  </a:rPr>
                  <a:t> </a:t>
                </a:r>
              </a:p>
            </p:txBody>
          </p:sp>
        </mc:Fallback>
      </mc:AlternateContent>
      <p:pic>
        <p:nvPicPr>
          <p:cNvPr id="12" name="Picture 12" descr="Linac map showing PEP-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00" y="3888000"/>
            <a:ext cx="4199763" cy="164792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280135" y="5616000"/>
            <a:ext cx="2359492" cy="276999"/>
          </a:xfrm>
          <a:prstGeom prst="rect">
            <a:avLst/>
          </a:prstGeom>
          <a:noFill/>
        </p:spPr>
        <p:txBody>
          <a:bodyPr wrap="none" rtlCol="0">
            <a:spAutoFit/>
          </a:bodyPr>
          <a:lstStyle/>
          <a:p>
            <a:r>
              <a:rPr lang="en-US" sz="1200" dirty="0"/>
              <a:t>Stanford Linear Accelerator Center</a:t>
            </a:r>
          </a:p>
        </p:txBody>
      </p:sp>
      <p:pic>
        <p:nvPicPr>
          <p:cNvPr id="15" name="Picture 9" descr="C:\PRL\babar_detector_2001.e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00" y="3284984"/>
            <a:ext cx="3997960" cy="300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000" y="1115784"/>
            <a:ext cx="4110889" cy="108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feld 12"/>
          <p:cNvSpPr txBox="1"/>
          <p:nvPr/>
        </p:nvSpPr>
        <p:spPr>
          <a:xfrm>
            <a:off x="1761066" y="2340169"/>
            <a:ext cx="1308756" cy="584775"/>
          </a:xfrm>
          <a:prstGeom prst="rect">
            <a:avLst/>
          </a:prstGeom>
          <a:noFill/>
        </p:spPr>
        <p:txBody>
          <a:bodyPr wrap="none" rtlCol="0">
            <a:spAutoFit/>
          </a:bodyPr>
          <a:lstStyle/>
          <a:p>
            <a:pPr algn="ctr"/>
            <a:r>
              <a:rPr lang="en-US" sz="1600" dirty="0">
                <a:solidFill>
                  <a:srgbClr val="FF0000"/>
                </a:solidFill>
              </a:rPr>
              <a:t>Not equal – </a:t>
            </a:r>
          </a:p>
          <a:p>
            <a:pPr algn="ctr"/>
            <a:r>
              <a:rPr lang="en-US" sz="1600" dirty="0">
                <a:solidFill>
                  <a:srgbClr val="FF0000"/>
                </a:solidFill>
              </a:rPr>
              <a:t>CP Violation!</a:t>
            </a:r>
          </a:p>
        </p:txBody>
      </p:sp>
      <p:pic>
        <p:nvPicPr>
          <p:cNvPr id="614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00" y="720000"/>
            <a:ext cx="4064677" cy="217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73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How heavy are Neutrinos?</a:t>
            </a:r>
          </a:p>
        </p:txBody>
      </p:sp>
      <p:sp>
        <p:nvSpPr>
          <p:cNvPr id="11" name="Text Box 5"/>
          <p:cNvSpPr txBox="1">
            <a:spLocks noChangeArrowheads="1"/>
          </p:cNvSpPr>
          <p:nvPr/>
        </p:nvSpPr>
        <p:spPr bwMode="auto">
          <a:xfrm>
            <a:off x="360000" y="720000"/>
            <a:ext cx="7162800" cy="297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For nearly 70 years, neutrinos were thought to be massless particles…</a:t>
            </a:r>
          </a:p>
          <a:p>
            <a:pPr>
              <a:spcAft>
                <a:spcPct val="35000"/>
              </a:spcAft>
              <a:buClr>
                <a:srgbClr val="FF0000"/>
              </a:buClr>
              <a:buFont typeface="Wingdings" pitchFamily="2" charset="2"/>
              <a:buChar char="Ø"/>
            </a:pPr>
            <a:r>
              <a:rPr lang="en-US" altLang="en-US" sz="1600" dirty="0">
                <a:latin typeface="+mn-lt"/>
              </a:rPr>
              <a:t> Neutrinos were first postulated in 1930 by Wolfgang Pauli as a solution to the problem of missing energy in nuclear beta decays.  A few years later, Fermi named them “neutrinos” and developed the theory of beta decay.</a:t>
            </a:r>
          </a:p>
          <a:p>
            <a:pPr>
              <a:spcAft>
                <a:spcPct val="35000"/>
              </a:spcAft>
              <a:buClr>
                <a:srgbClr val="FF0000"/>
              </a:buClr>
              <a:buFont typeface="Wingdings" pitchFamily="2" charset="2"/>
              <a:buChar char="Ø"/>
            </a:pPr>
            <a:r>
              <a:rPr lang="en-US" altLang="en-US" sz="1600" dirty="0">
                <a:latin typeface="+mn-lt"/>
              </a:rPr>
              <a:t> It was not until 1951 that neutrinos were detected </a:t>
            </a:r>
            <a:r>
              <a:rPr lang="en-US" altLang="en-US" sz="1600" i="1" dirty="0">
                <a:latin typeface="+mn-lt"/>
              </a:rPr>
              <a:t>directly</a:t>
            </a:r>
            <a:r>
              <a:rPr lang="en-US" altLang="en-US" sz="1600" dirty="0">
                <a:latin typeface="+mn-lt"/>
              </a:rPr>
              <a:t>.  This is due to the fact that they tend to just pass through a detector without interacting.  In fact (as you’ve undoubtedly heard) the vast majority of neutrinos can simply pass right through the Earth without interacting at all.  As we now know, this is because neutrinos are not subject to either the electromagnetic interaction (because they have no electric charge) nor to the strong nuclear interaction, but only to the weak (and presumably gravitational) interactions.</a:t>
            </a:r>
          </a:p>
        </p:txBody>
      </p:sp>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0000" y="720000"/>
            <a:ext cx="96996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0000" y="2160000"/>
            <a:ext cx="915988" cy="1295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4"/>
          <p:cNvSpPr txBox="1">
            <a:spLocks noChangeArrowheads="1"/>
          </p:cNvSpPr>
          <p:nvPr/>
        </p:nvSpPr>
        <p:spPr bwMode="auto">
          <a:xfrm>
            <a:off x="7393312" y="3461087"/>
            <a:ext cx="12493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mn-lt"/>
                <a:ea typeface="+mn-ea"/>
                <a:cs typeface="+mn-cs"/>
              </a:rPr>
              <a:t>Pauli &amp; Fermi</a:t>
            </a:r>
          </a:p>
        </p:txBody>
      </p:sp>
      <p:pic>
        <p:nvPicPr>
          <p:cNvPr id="15" name="Picture 8"/>
          <p:cNvPicPr>
            <a:picLocks noChangeAspect="1" noChangeArrowheads="1"/>
          </p:cNvPicPr>
          <p:nvPr/>
        </p:nvPicPr>
        <p:blipFill>
          <a:blip r:embed="rId5">
            <a:extLst>
              <a:ext uri="{28A0092B-C50C-407E-A947-70E740481C1C}">
                <a14:useLocalDpi xmlns:a14="http://schemas.microsoft.com/office/drawing/2010/main" val="0"/>
              </a:ext>
            </a:extLst>
          </a:blip>
          <a:srcRect t="1695" r="2414"/>
          <a:stretch>
            <a:fillRect/>
          </a:stretch>
        </p:blipFill>
        <p:spPr bwMode="auto">
          <a:xfrm>
            <a:off x="360000" y="3780000"/>
            <a:ext cx="2079625" cy="25146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9"/>
          <p:cNvSpPr txBox="1">
            <a:spLocks noChangeArrowheads="1"/>
          </p:cNvSpPr>
          <p:nvPr/>
        </p:nvSpPr>
        <p:spPr bwMode="auto">
          <a:xfrm>
            <a:off x="2520000" y="3780000"/>
            <a:ext cx="6452855" cy="256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However, neutrinos are a type of fermion.  All the other fermions have mass – why not neutrinos?</a:t>
            </a:r>
          </a:p>
          <a:p>
            <a:pPr lvl="1">
              <a:spcAft>
                <a:spcPct val="35000"/>
              </a:spcAft>
              <a:buClr>
                <a:srgbClr val="008000"/>
              </a:buClr>
              <a:buFont typeface="Wingdings" pitchFamily="2" charset="2"/>
              <a:buChar char="v"/>
            </a:pPr>
            <a:r>
              <a:rPr lang="en-US" altLang="en-US" sz="1400" dirty="0">
                <a:latin typeface="+mn-lt"/>
              </a:rPr>
              <a:t> (Fermions are fundamental particles with half-integer spin – they include all 6 types of quark as well as the electron, muon, and tau leptons, and the neutrinos.)</a:t>
            </a:r>
          </a:p>
          <a:p>
            <a:pPr>
              <a:spcAft>
                <a:spcPct val="35000"/>
              </a:spcAft>
              <a:buClr>
                <a:srgbClr val="FF0000"/>
              </a:buClr>
              <a:buFont typeface="Wingdings" pitchFamily="2" charset="2"/>
              <a:buChar char="Ø"/>
            </a:pPr>
            <a:r>
              <a:rPr lang="en-US" altLang="en-US" sz="1500" dirty="0">
                <a:latin typeface="+mn-lt"/>
              </a:rPr>
              <a:t> So let’s try to detect the mass of a neutrino.  How would one do this?  Neutrinos are too light to, for example, look at the missing momentum in a nuclear beta decay and determine the mass through conservation of energy…  However, we know that the </a:t>
            </a:r>
            <a:r>
              <a:rPr lang="en-US" altLang="en-US" sz="1500" b="1" i="1" dirty="0">
                <a:latin typeface="+mn-lt"/>
              </a:rPr>
              <a:t>quarks</a:t>
            </a:r>
            <a:r>
              <a:rPr lang="en-US" altLang="en-US" sz="1500" dirty="0">
                <a:latin typeface="+mn-lt"/>
              </a:rPr>
              <a:t> can occasionally change their flavor – quarks can </a:t>
            </a:r>
            <a:r>
              <a:rPr lang="en-US" altLang="en-US" sz="1500" b="1" i="1" dirty="0">
                <a:latin typeface="+mn-lt"/>
              </a:rPr>
              <a:t>mix</a:t>
            </a:r>
            <a:r>
              <a:rPr lang="en-US" altLang="en-US" sz="1500" dirty="0">
                <a:latin typeface="+mn-lt"/>
              </a:rPr>
              <a:t>.  If (and only if) neutrinos have mass, they should be able to do this too…</a:t>
            </a:r>
          </a:p>
        </p:txBody>
      </p:sp>
    </p:spTree>
    <p:extLst>
      <p:ext uri="{BB962C8B-B14F-4D97-AF65-F5344CB8AC3E}">
        <p14:creationId xmlns:p14="http://schemas.microsoft.com/office/powerpoint/2010/main" val="1296295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How heavy are Neutrinos?</a:t>
            </a:r>
          </a:p>
        </p:txBody>
      </p:sp>
      <p:sp>
        <p:nvSpPr>
          <p:cNvPr id="9" name="Text Box 9"/>
          <p:cNvSpPr txBox="1">
            <a:spLocks noChangeArrowheads="1"/>
          </p:cNvSpPr>
          <p:nvPr/>
        </p:nvSpPr>
        <p:spPr bwMode="auto">
          <a:xfrm>
            <a:off x="1980000" y="720000"/>
            <a:ext cx="6934200"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In 1968, Ray Davis set up a detector 4800 ft. underground in the </a:t>
            </a:r>
            <a:r>
              <a:rPr lang="en-US" altLang="en-US" sz="1600" dirty="0" err="1">
                <a:latin typeface="+mn-lt"/>
              </a:rPr>
              <a:t>Homestake</a:t>
            </a:r>
            <a:r>
              <a:rPr lang="en-US" altLang="en-US" sz="1600" dirty="0">
                <a:latin typeface="+mn-lt"/>
              </a:rPr>
              <a:t> Gold Mine in Lead, South Dakota.  The detector was a 100,000 gallon tank of </a:t>
            </a:r>
            <a:r>
              <a:rPr lang="en-US" altLang="en-US" sz="1600" dirty="0" err="1">
                <a:latin typeface="+mn-lt"/>
              </a:rPr>
              <a:t>perchloroethane</a:t>
            </a:r>
            <a:r>
              <a:rPr lang="en-US" altLang="en-US" sz="1600" dirty="0">
                <a:latin typeface="+mn-lt"/>
              </a:rPr>
              <a:t>.  Neutrinos from the sun can interact with the Cl atoms and produce Ar.  Davis developed techniques for extracting argon atoms.  He detected a </a:t>
            </a:r>
            <a:r>
              <a:rPr lang="en-US" altLang="en-US" sz="1600" b="1" dirty="0">
                <a:latin typeface="+mn-lt"/>
              </a:rPr>
              <a:t>shortage of solar </a:t>
            </a:r>
            <a:r>
              <a:rPr lang="en-US" altLang="en-US" sz="1600" b="1" i="1" dirty="0">
                <a:latin typeface="+mn-lt"/>
                <a:sym typeface="Symbol" pitchFamily="18" charset="2"/>
              </a:rPr>
              <a:t></a:t>
            </a:r>
            <a:r>
              <a:rPr lang="en-US" altLang="en-US" sz="1600" b="1" i="1" baseline="-25000" dirty="0">
                <a:latin typeface="+mn-lt"/>
                <a:sym typeface="Symbol" pitchFamily="18" charset="2"/>
              </a:rPr>
              <a:t>e</a:t>
            </a:r>
            <a:r>
              <a:rPr lang="en-US" altLang="en-US" sz="1600" dirty="0">
                <a:latin typeface="+mn-lt"/>
              </a:rPr>
              <a:t> 2/3 below that predicted by John </a:t>
            </a:r>
            <a:r>
              <a:rPr lang="en-US" altLang="en-US" sz="1600" dirty="0" err="1">
                <a:latin typeface="+mn-lt"/>
              </a:rPr>
              <a:t>Bahcall’s</a:t>
            </a:r>
            <a:r>
              <a:rPr lang="en-US" altLang="en-US" sz="1600" dirty="0">
                <a:latin typeface="+mn-lt"/>
              </a:rPr>
              <a:t> Standard Solar Model.  Later experiments confirmed this shortage.  Were the neutrinos oscillating (mixing)?</a:t>
            </a:r>
          </a:p>
          <a:p>
            <a:pPr>
              <a:spcAft>
                <a:spcPct val="35000"/>
              </a:spcAft>
              <a:buClr>
                <a:srgbClr val="FF0000"/>
              </a:buClr>
              <a:buFont typeface="Wingdings" pitchFamily="2" charset="2"/>
              <a:buChar char="Ø"/>
            </a:pPr>
            <a:r>
              <a:rPr lang="en-US" altLang="en-US" sz="1600" dirty="0">
                <a:latin typeface="+mn-lt"/>
              </a:rPr>
              <a:t> A similar deficit was observed for </a:t>
            </a:r>
            <a:r>
              <a:rPr lang="en-US" altLang="en-US" sz="1600" i="1" dirty="0">
                <a:latin typeface="+mn-lt"/>
                <a:sym typeface="Symbol" pitchFamily="18" charset="2"/>
              </a:rPr>
              <a:t></a:t>
            </a:r>
            <a:r>
              <a:rPr lang="en-US" altLang="en-US" sz="1600" i="1" baseline="-25000" dirty="0">
                <a:latin typeface="+mn-lt"/>
                <a:sym typeface="Symbol" pitchFamily="18" charset="2"/>
              </a:rPr>
              <a:t></a:t>
            </a:r>
            <a:r>
              <a:rPr lang="en-US" altLang="en-US" sz="1600" dirty="0">
                <a:latin typeface="+mn-lt"/>
                <a:sym typeface="Symbol" pitchFamily="18" charset="2"/>
              </a:rPr>
              <a:t> from cosmic rays in the atmosphere.  </a:t>
            </a:r>
            <a:r>
              <a:rPr lang="en-US" altLang="en-US" sz="1600" dirty="0">
                <a:latin typeface="+mn-lt"/>
              </a:rPr>
              <a:t>In 1998, the Super-</a:t>
            </a:r>
            <a:r>
              <a:rPr lang="en-US" altLang="en-US" sz="1600" dirty="0" err="1">
                <a:latin typeface="+mn-lt"/>
              </a:rPr>
              <a:t>Kamiokande</a:t>
            </a:r>
            <a:r>
              <a:rPr lang="en-US" altLang="en-US" sz="1600" dirty="0">
                <a:latin typeface="+mn-lt"/>
              </a:rPr>
              <a:t> detector (a 12 million gallon tank of purified water, pictured below) detected a zenith angle dependence of this shortage.</a:t>
            </a:r>
          </a:p>
        </p:txBody>
      </p:sp>
      <p:pic>
        <p:nvPicPr>
          <p:cNvPr id="10" name="Picture 8" descr="Raymond Davis, J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720000"/>
            <a:ext cx="1401762" cy="20574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1"/>
          <p:cNvSpPr txBox="1">
            <a:spLocks noChangeArrowheads="1"/>
          </p:cNvSpPr>
          <p:nvPr/>
        </p:nvSpPr>
        <p:spPr bwMode="auto">
          <a:xfrm>
            <a:off x="248037" y="2777400"/>
            <a:ext cx="160306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mn-lt"/>
                <a:ea typeface="+mn-ea"/>
                <a:cs typeface="+mn-cs"/>
              </a:rPr>
              <a:t>Raymond Davis, Jr.</a:t>
            </a:r>
          </a:p>
        </p:txBody>
      </p:sp>
      <p:pic>
        <p:nvPicPr>
          <p:cNvPr id="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5749" y="4221088"/>
            <a:ext cx="3276600" cy="22494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0"/>
          <p:cNvSpPr txBox="1">
            <a:spLocks noChangeArrowheads="1"/>
          </p:cNvSpPr>
          <p:nvPr/>
        </p:nvSpPr>
        <p:spPr bwMode="auto">
          <a:xfrm>
            <a:off x="360000" y="3276000"/>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a:latin typeface="+mn-lt"/>
              </a:rPr>
              <a:t>This was very strong indication that neutrinos were oscillating, and thus had mass.  In 2002, the Sudbury Neutrino Observatory detected an excess of solar </a:t>
            </a:r>
            <a:r>
              <a:rPr lang="en-US" altLang="en-US" sz="1600" i="1" dirty="0">
                <a:latin typeface="+mn-lt"/>
                <a:sym typeface="Symbol" pitchFamily="18" charset="2"/>
              </a:rPr>
              <a:t></a:t>
            </a:r>
            <a:r>
              <a:rPr lang="en-US" altLang="en-US" sz="1600" i="1" baseline="-25000" dirty="0">
                <a:latin typeface="+mn-lt"/>
                <a:sym typeface="Symbol" pitchFamily="18" charset="2"/>
              </a:rPr>
              <a:t></a:t>
            </a:r>
            <a:r>
              <a:rPr lang="en-US" altLang="en-US" sz="1600" dirty="0">
                <a:latin typeface="+mn-lt"/>
                <a:sym typeface="Symbol" pitchFamily="18" charset="2"/>
              </a:rPr>
              <a:t>, complete confirmation of neutrino oscillations.</a:t>
            </a:r>
          </a:p>
        </p:txBody>
      </p:sp>
      <p:sp>
        <p:nvSpPr>
          <p:cNvPr id="20" name="Text Box 5"/>
          <p:cNvSpPr txBox="1">
            <a:spLocks noChangeArrowheads="1"/>
          </p:cNvSpPr>
          <p:nvPr/>
        </p:nvSpPr>
        <p:spPr bwMode="auto">
          <a:xfrm>
            <a:off x="360000" y="4068000"/>
            <a:ext cx="5181600" cy="239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How do massive neutrinos fit into the Standard Model of particle physics?  The original Standard Model, as developed in the 1970s by Glashow, Weinberg, Salam, and others, had massless neutrinos.  It is not too difficult to just modify the Standard Model </a:t>
            </a:r>
            <a:r>
              <a:rPr lang="en-US" altLang="en-US" sz="1600" dirty="0" err="1">
                <a:latin typeface="+mn-lt"/>
              </a:rPr>
              <a:t>Lagrangian</a:t>
            </a:r>
            <a:r>
              <a:rPr lang="en-US" altLang="en-US" sz="1600" dirty="0">
                <a:latin typeface="+mn-lt"/>
              </a:rPr>
              <a:t> to add mass terms for the neutrinos.  But, as we will discuss a few weeks from now, it’s not so simple…</a:t>
            </a:r>
          </a:p>
          <a:p>
            <a:pPr>
              <a:spcAft>
                <a:spcPct val="35000"/>
              </a:spcAft>
              <a:buClr>
                <a:srgbClr val="FF0000"/>
              </a:buClr>
              <a:buFont typeface="Wingdings" pitchFamily="2" charset="2"/>
              <a:buChar char="Ø"/>
            </a:pPr>
            <a:r>
              <a:rPr lang="en-US" altLang="en-US" sz="1600" dirty="0">
                <a:latin typeface="+mn-lt"/>
              </a:rPr>
              <a:t> How do neutrinos get their masses, and why are they so much lighter than the other particles?  </a:t>
            </a:r>
          </a:p>
        </p:txBody>
      </p:sp>
    </p:spTree>
    <p:extLst>
      <p:ext uri="{BB962C8B-B14F-4D97-AF65-F5344CB8AC3E}">
        <p14:creationId xmlns:p14="http://schemas.microsoft.com/office/powerpoint/2010/main" val="3699630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Neutrino masses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720000"/>
            <a:ext cx="14478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720000" y="2340000"/>
            <a:ext cx="6930102" cy="369332"/>
          </a:xfrm>
          <a:prstGeom prst="rect">
            <a:avLst/>
          </a:prstGeom>
          <a:noFill/>
        </p:spPr>
        <p:txBody>
          <a:bodyPr wrap="none" rtlCol="0">
            <a:spAutoFit/>
          </a:bodyPr>
          <a:lstStyle/>
          <a:p>
            <a:r>
              <a:rPr lang="en-US" dirty="0"/>
              <a:t>The Standard Model was built with the </a:t>
            </a:r>
            <a:r>
              <a:rPr lang="en-US" dirty="0">
                <a:solidFill>
                  <a:srgbClr val="FF0000"/>
                </a:solidFill>
              </a:rPr>
              <a:t>assumption</a:t>
            </a:r>
            <a:r>
              <a:rPr lang="en-US" dirty="0"/>
              <a:t> of </a:t>
            </a:r>
            <a:r>
              <a:rPr lang="en-US" dirty="0">
                <a:solidFill>
                  <a:srgbClr val="0000CC"/>
                </a:solidFill>
              </a:rPr>
              <a:t>massless neutrinos</a:t>
            </a:r>
          </a:p>
        </p:txBody>
      </p:sp>
      <p:sp>
        <p:nvSpPr>
          <p:cNvPr id="4" name="Textfeld 3"/>
          <p:cNvSpPr txBox="1"/>
          <p:nvPr/>
        </p:nvSpPr>
        <p:spPr>
          <a:xfrm>
            <a:off x="720000" y="2700000"/>
            <a:ext cx="5192447" cy="369332"/>
          </a:xfrm>
          <a:prstGeom prst="rect">
            <a:avLst/>
          </a:prstGeom>
          <a:noFill/>
        </p:spPr>
        <p:txBody>
          <a:bodyPr wrap="none" rtlCol="0">
            <a:spAutoFit/>
          </a:bodyPr>
          <a:lstStyle/>
          <a:p>
            <a:pPr marL="285750" indent="-285750">
              <a:buFont typeface="Arial" panose="020B0604020202020204" pitchFamily="34" charset="0"/>
              <a:buChar char="•"/>
            </a:pPr>
            <a:r>
              <a:rPr lang="en-US" dirty="0"/>
              <a:t>No </a:t>
            </a:r>
            <a:r>
              <a:rPr lang="en-US" dirty="0">
                <a:solidFill>
                  <a:srgbClr val="0000CC"/>
                </a:solidFill>
              </a:rPr>
              <a:t>right-handed neutrinos</a:t>
            </a:r>
            <a:r>
              <a:rPr lang="en-US" dirty="0"/>
              <a:t>, and then no Dirac mass</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0" y="3780000"/>
            <a:ext cx="3810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720000" y="3420000"/>
            <a:ext cx="2492990" cy="369332"/>
          </a:xfrm>
          <a:prstGeom prst="rect">
            <a:avLst/>
          </a:prstGeom>
          <a:noFill/>
        </p:spPr>
        <p:txBody>
          <a:bodyPr wrap="none" rtlCol="0">
            <a:spAutoFit/>
          </a:bodyPr>
          <a:lstStyle/>
          <a:p>
            <a:r>
              <a:rPr lang="en-US" b="1" i="1" u="sng" dirty="0">
                <a:solidFill>
                  <a:srgbClr val="0000CC"/>
                </a:solidFill>
              </a:rPr>
              <a:t>Solar neutrino problem:</a:t>
            </a:r>
          </a:p>
        </p:txBody>
      </p:sp>
      <mc:AlternateContent xmlns:mc="http://schemas.openxmlformats.org/markup-compatibility/2006" xmlns:a14="http://schemas.microsoft.com/office/drawing/2010/main">
        <mc:Choice Requires="a14">
          <p:sp>
            <p:nvSpPr>
              <p:cNvPr id="6" name="Textfeld 5"/>
              <p:cNvSpPr txBox="1"/>
              <p:nvPr/>
            </p:nvSpPr>
            <p:spPr>
              <a:xfrm>
                <a:off x="1354748" y="5304000"/>
                <a:ext cx="2540504" cy="612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a:rPr>
                            <m:t>𝑁</m:t>
                          </m:r>
                        </m:e>
                        <m:sub>
                          <m:r>
                            <a:rPr lang="de-DE" b="0" i="1" smtClean="0">
                              <a:latin typeface="Cambria Math"/>
                            </a:rPr>
                            <m:t>𝑜𝑏𝑠𝑒𝑟𝑣𝑒𝑑</m:t>
                          </m:r>
                        </m:sub>
                      </m:sSub>
                      <m:r>
                        <a:rPr lang="en-US" i="1" smtClean="0">
                          <a:latin typeface="Cambria Math"/>
                          <a:ea typeface="Cambria Math"/>
                        </a:rPr>
                        <m:t>≅</m:t>
                      </m:r>
                      <m:f>
                        <m:fPr>
                          <m:ctrlPr>
                            <a:rPr lang="en-US" i="1" smtClean="0">
                              <a:latin typeface="Cambria Math" panose="02040503050406030204" pitchFamily="18" charset="0"/>
                              <a:ea typeface="Cambria Math"/>
                            </a:rPr>
                          </m:ctrlPr>
                        </m:fPr>
                        <m:num>
                          <m:r>
                            <a:rPr lang="de-DE" b="0" i="1" smtClean="0">
                              <a:latin typeface="Cambria Math"/>
                              <a:ea typeface="Cambria Math"/>
                            </a:rPr>
                            <m:t>1</m:t>
                          </m:r>
                        </m:num>
                        <m:den>
                          <m:r>
                            <a:rPr lang="de-DE" b="0" i="1" smtClean="0">
                              <a:latin typeface="Cambria Math"/>
                              <a:ea typeface="Cambria Math"/>
                            </a:rPr>
                            <m:t>3</m:t>
                          </m:r>
                        </m:den>
                      </m:f>
                      <m:sSub>
                        <m:sSubPr>
                          <m:ctrlPr>
                            <a:rPr lang="en-US" i="1" smtClean="0">
                              <a:latin typeface="Cambria Math" panose="02040503050406030204" pitchFamily="18" charset="0"/>
                              <a:ea typeface="Cambria Math"/>
                            </a:rPr>
                          </m:ctrlPr>
                        </m:sSubPr>
                        <m:e>
                          <m:r>
                            <a:rPr lang="de-DE" b="0" i="1" smtClean="0">
                              <a:latin typeface="Cambria Math"/>
                              <a:ea typeface="Cambria Math"/>
                            </a:rPr>
                            <m:t>𝑁</m:t>
                          </m:r>
                        </m:e>
                        <m:sub>
                          <m:r>
                            <a:rPr lang="de-DE" b="0" i="1" smtClean="0">
                              <a:latin typeface="Cambria Math"/>
                              <a:ea typeface="Cambria Math"/>
                            </a:rPr>
                            <m:t>𝑒𝑥𝑝𝑒𝑐𝑡𝑒𝑑</m:t>
                          </m:r>
                        </m:sub>
                      </m:sSub>
                    </m:oMath>
                  </m:oMathPara>
                </a14:m>
                <a:endParaRPr lang="en-US" dirty="0"/>
              </a:p>
            </p:txBody>
          </p:sp>
        </mc:Choice>
        <mc:Fallback xmlns="">
          <p:sp>
            <p:nvSpPr>
              <p:cNvPr id="6" name="Textfeld 5"/>
              <p:cNvSpPr txBox="1">
                <a:spLocks noRot="1" noChangeAspect="1" noMove="1" noResize="1" noEditPoints="1" noAdjustHandles="1" noChangeArrowheads="1" noChangeShapeType="1" noTextEdit="1"/>
              </p:cNvSpPr>
              <p:nvPr/>
            </p:nvSpPr>
            <p:spPr>
              <a:xfrm>
                <a:off x="1354748" y="5304000"/>
                <a:ext cx="2540504" cy="612732"/>
              </a:xfrm>
              <a:prstGeom prst="rect">
                <a:avLst/>
              </a:prstGeom>
              <a:blipFill rotWithShape="1">
                <a:blip r:embed="rId5"/>
                <a:stretch>
                  <a:fillRect/>
                </a:stretch>
              </a:blipFill>
            </p:spPr>
            <p:txBody>
              <a:bodyPr/>
              <a:lstStyle/>
              <a:p>
                <a:r>
                  <a:rPr lang="en-US">
                    <a:noFill/>
                  </a:rPr>
                  <a:t> </a:t>
                </a:r>
              </a:p>
            </p:txBody>
          </p:sp>
        </mc:Fallback>
      </mc:AlternateContent>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6941" y="5074584"/>
            <a:ext cx="1071563" cy="107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143753" y="5425700"/>
            <a:ext cx="3172663" cy="369332"/>
          </a:xfrm>
          <a:prstGeom prst="rect">
            <a:avLst/>
          </a:prstGeom>
          <a:noFill/>
        </p:spPr>
        <p:txBody>
          <a:bodyPr wrap="none" rtlCol="0">
            <a:spAutoFit/>
          </a:bodyPr>
          <a:lstStyle/>
          <a:p>
            <a:r>
              <a:rPr lang="en-US" dirty="0">
                <a:solidFill>
                  <a:srgbClr val="0000CC"/>
                </a:solidFill>
              </a:rPr>
              <a:t>Where are the missing neutrinos</a:t>
            </a:r>
          </a:p>
        </p:txBody>
      </p:sp>
    </p:spTree>
    <p:extLst>
      <p:ext uri="{BB962C8B-B14F-4D97-AF65-F5344CB8AC3E}">
        <p14:creationId xmlns:p14="http://schemas.microsoft.com/office/powerpoint/2010/main" val="393439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Solar Neutrino problem</a:t>
            </a:r>
          </a:p>
        </p:txBody>
      </p:sp>
      <p:grpSp>
        <p:nvGrpSpPr>
          <p:cNvPr id="11" name="Group 4"/>
          <p:cNvGrpSpPr>
            <a:grpSpLocks/>
          </p:cNvGrpSpPr>
          <p:nvPr/>
        </p:nvGrpSpPr>
        <p:grpSpPr bwMode="auto">
          <a:xfrm>
            <a:off x="0" y="609600"/>
            <a:ext cx="2819400" cy="2820988"/>
            <a:chOff x="24" y="528"/>
            <a:chExt cx="1776" cy="1776"/>
          </a:xfrm>
        </p:grpSpPr>
        <p:sp>
          <p:nvSpPr>
            <p:cNvPr id="12" name="Oval 5" descr="60%"/>
            <p:cNvSpPr>
              <a:spLocks noChangeAspect="1" noChangeArrowheads="1"/>
            </p:cNvSpPr>
            <p:nvPr/>
          </p:nvSpPr>
          <p:spPr bwMode="auto">
            <a:xfrm>
              <a:off x="24" y="528"/>
              <a:ext cx="1776" cy="1776"/>
            </a:xfrm>
            <a:prstGeom prst="ellipse">
              <a:avLst/>
            </a:prstGeom>
            <a:pattFill prst="pct60">
              <a:fgClr>
                <a:srgbClr val="FF3300"/>
              </a:fgClr>
              <a:bgClr>
                <a:srgbClr val="FFFF66"/>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p>
              <a:pPr algn="ctr">
                <a:defRPr/>
              </a:pPr>
              <a:endParaRPr lang="de-DE" altLang="en-US" sz="2000">
                <a:solidFill>
                  <a:schemeClr val="accent2"/>
                </a:solidFill>
                <a:effectLst>
                  <a:outerShdw blurRad="38100" dist="38100" dir="2700000" algn="tl">
                    <a:srgbClr val="000000"/>
                  </a:outerShdw>
                </a:effectLst>
                <a:latin typeface="Comic Sans MS" pitchFamily="66" charset="0"/>
              </a:endParaRPr>
            </a:p>
          </p:txBody>
        </p:sp>
        <p:sp>
          <p:nvSpPr>
            <p:cNvPr id="13" name="Oval 6" descr="p"/>
            <p:cNvSpPr>
              <a:spLocks noChangeAspect="1" noChangeArrowheads="1"/>
            </p:cNvSpPr>
            <p:nvPr/>
          </p:nvSpPr>
          <p:spPr bwMode="auto">
            <a:xfrm>
              <a:off x="672" y="720"/>
              <a:ext cx="480" cy="480"/>
            </a:xfrm>
            <a:prstGeom prst="ellipse">
              <a:avLst/>
            </a:prstGeom>
            <a:blipFill dpi="0" rotWithShape="0">
              <a:blip r:embed="rId3"/>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14" name="Oval 7" descr="e"/>
            <p:cNvSpPr>
              <a:spLocks noChangeAspect="1" noChangeArrowheads="1"/>
            </p:cNvSpPr>
            <p:nvPr/>
          </p:nvSpPr>
          <p:spPr bwMode="auto">
            <a:xfrm>
              <a:off x="192" y="1488"/>
              <a:ext cx="480" cy="480"/>
            </a:xfrm>
            <a:prstGeom prst="ellipse">
              <a:avLst/>
            </a:prstGeom>
            <a:blipFill dpi="0" rotWithShape="0">
              <a:blip r:embed="rId4"/>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15" name="Text Box 8"/>
            <p:cNvSpPr txBox="1">
              <a:spLocks noChangeArrowheads="1"/>
            </p:cNvSpPr>
            <p:nvPr/>
          </p:nvSpPr>
          <p:spPr bwMode="auto">
            <a:xfrm>
              <a:off x="707" y="1948"/>
              <a:ext cx="409" cy="28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p>
              <a:pPr algn="ctr">
                <a:defRPr/>
              </a:pPr>
              <a:r>
                <a:rPr lang="en-US" altLang="en-US" sz="2300" dirty="0">
                  <a:solidFill>
                    <a:schemeClr val="bg1"/>
                  </a:solidFill>
                  <a:effectLst>
                    <a:outerShdw blurRad="38100" dist="38100" dir="2700000" algn="tl">
                      <a:srgbClr val="C0C0C0"/>
                    </a:outerShdw>
                  </a:effectLst>
                  <a:latin typeface="Trebuchet MS" pitchFamily="34" charset="0"/>
                </a:rPr>
                <a:t>Sun</a:t>
              </a:r>
            </a:p>
          </p:txBody>
        </p:sp>
      </p:grpSp>
      <p:grpSp>
        <p:nvGrpSpPr>
          <p:cNvPr id="16" name="Group 9"/>
          <p:cNvGrpSpPr>
            <a:grpSpLocks/>
          </p:cNvGrpSpPr>
          <p:nvPr/>
        </p:nvGrpSpPr>
        <p:grpSpPr bwMode="auto">
          <a:xfrm>
            <a:off x="6362700" y="609600"/>
            <a:ext cx="2590800" cy="2820988"/>
            <a:chOff x="4032" y="528"/>
            <a:chExt cx="1632" cy="1776"/>
          </a:xfrm>
        </p:grpSpPr>
        <p:sp>
          <p:nvSpPr>
            <p:cNvPr id="17" name="Rectangle 10" descr="Zig zag"/>
            <p:cNvSpPr>
              <a:spLocks noChangeArrowheads="1"/>
            </p:cNvSpPr>
            <p:nvPr/>
          </p:nvSpPr>
          <p:spPr bwMode="auto">
            <a:xfrm>
              <a:off x="4032" y="528"/>
              <a:ext cx="1632" cy="1776"/>
            </a:xfrm>
            <a:prstGeom prst="rect">
              <a:avLst/>
            </a:prstGeom>
            <a:pattFill prst="zigZag">
              <a:fgClr>
                <a:schemeClr val="accent2"/>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18" name="Oval 11" descr="cl"/>
            <p:cNvSpPr>
              <a:spLocks noChangeAspect="1" noChangeArrowheads="1"/>
            </p:cNvSpPr>
            <p:nvPr/>
          </p:nvSpPr>
          <p:spPr bwMode="auto">
            <a:xfrm>
              <a:off x="4128" y="624"/>
              <a:ext cx="672" cy="672"/>
            </a:xfrm>
            <a:prstGeom prst="ellipse">
              <a:avLst/>
            </a:prstGeom>
            <a:blipFill dpi="0" rotWithShape="0">
              <a:blip r:embed="rId5"/>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19" name="Text Box 12"/>
            <p:cNvSpPr txBox="1">
              <a:spLocks noChangeArrowheads="1"/>
            </p:cNvSpPr>
            <p:nvPr/>
          </p:nvSpPr>
          <p:spPr bwMode="auto">
            <a:xfrm>
              <a:off x="4750" y="538"/>
              <a:ext cx="844" cy="28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p>
              <a:pPr algn="ctr">
                <a:defRPr/>
              </a:pPr>
              <a:r>
                <a:rPr lang="en-US" altLang="en-US" sz="2300" dirty="0">
                  <a:solidFill>
                    <a:schemeClr val="accent2"/>
                  </a:solidFill>
                  <a:effectLst>
                    <a:outerShdw blurRad="38100" dist="38100" dir="2700000" algn="tl">
                      <a:srgbClr val="C0C0C0"/>
                    </a:outerShdw>
                  </a:effectLst>
                  <a:latin typeface="Trebuchet MS" pitchFamily="34" charset="0"/>
                </a:rPr>
                <a:t>Detector</a:t>
              </a:r>
            </a:p>
          </p:txBody>
        </p:sp>
      </p:grpSp>
      <p:grpSp>
        <p:nvGrpSpPr>
          <p:cNvPr id="20" name="Group 13"/>
          <p:cNvGrpSpPr>
            <a:grpSpLocks/>
          </p:cNvGrpSpPr>
          <p:nvPr/>
        </p:nvGrpSpPr>
        <p:grpSpPr bwMode="auto">
          <a:xfrm>
            <a:off x="0" y="3657600"/>
            <a:ext cx="8953500" cy="2825752"/>
            <a:chOff x="24" y="2448"/>
            <a:chExt cx="5640" cy="1779"/>
          </a:xfrm>
        </p:grpSpPr>
        <p:grpSp>
          <p:nvGrpSpPr>
            <p:cNvPr id="21" name="Group 14"/>
            <p:cNvGrpSpPr>
              <a:grpSpLocks/>
            </p:cNvGrpSpPr>
            <p:nvPr/>
          </p:nvGrpSpPr>
          <p:grpSpPr bwMode="auto">
            <a:xfrm>
              <a:off x="24" y="2448"/>
              <a:ext cx="1776" cy="1776"/>
              <a:chOff x="24" y="2448"/>
              <a:chExt cx="1776" cy="1776"/>
            </a:xfrm>
          </p:grpSpPr>
          <p:sp>
            <p:nvSpPr>
              <p:cNvPr id="28" name="Oval 15" descr="60%"/>
              <p:cNvSpPr>
                <a:spLocks noChangeAspect="1" noChangeArrowheads="1"/>
              </p:cNvSpPr>
              <p:nvPr/>
            </p:nvSpPr>
            <p:spPr bwMode="auto">
              <a:xfrm>
                <a:off x="24" y="2448"/>
                <a:ext cx="1776" cy="1776"/>
              </a:xfrm>
              <a:prstGeom prst="ellipse">
                <a:avLst/>
              </a:prstGeom>
              <a:pattFill prst="pct60">
                <a:fgClr>
                  <a:srgbClr val="FF3300"/>
                </a:fgClr>
                <a:bgClr>
                  <a:srgbClr val="FFFF66"/>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p>
                <a:pPr algn="ctr">
                  <a:defRPr/>
                </a:pPr>
                <a:endParaRPr lang="de-DE" altLang="en-US" sz="2000">
                  <a:solidFill>
                    <a:schemeClr val="accent2"/>
                  </a:solidFill>
                  <a:effectLst>
                    <a:outerShdw blurRad="38100" dist="38100" dir="2700000" algn="tl">
                      <a:srgbClr val="000000"/>
                    </a:outerShdw>
                  </a:effectLst>
                  <a:latin typeface="Comic Sans MS" pitchFamily="66" charset="0"/>
                </a:endParaRPr>
              </a:p>
            </p:txBody>
          </p:sp>
          <p:sp>
            <p:nvSpPr>
              <p:cNvPr id="29" name="Oval 16" descr="p"/>
              <p:cNvSpPr>
                <a:spLocks noChangeAspect="1" noChangeArrowheads="1"/>
              </p:cNvSpPr>
              <p:nvPr/>
            </p:nvSpPr>
            <p:spPr bwMode="auto">
              <a:xfrm>
                <a:off x="672" y="2640"/>
                <a:ext cx="480" cy="480"/>
              </a:xfrm>
              <a:prstGeom prst="ellipse">
                <a:avLst/>
              </a:prstGeom>
              <a:blipFill dpi="0" rotWithShape="0">
                <a:blip r:embed="rId3"/>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0" name="Oval 17" descr="e"/>
              <p:cNvSpPr>
                <a:spLocks noChangeAspect="1" noChangeArrowheads="1"/>
              </p:cNvSpPr>
              <p:nvPr/>
            </p:nvSpPr>
            <p:spPr bwMode="auto">
              <a:xfrm>
                <a:off x="192" y="3408"/>
                <a:ext cx="480" cy="480"/>
              </a:xfrm>
              <a:prstGeom prst="ellipse">
                <a:avLst/>
              </a:prstGeom>
              <a:blipFill dpi="0" rotWithShape="0">
                <a:blip r:embed="rId4"/>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1" name="Text Box 18"/>
              <p:cNvSpPr txBox="1">
                <a:spLocks noChangeArrowheads="1"/>
              </p:cNvSpPr>
              <p:nvPr/>
            </p:nvSpPr>
            <p:spPr bwMode="auto">
              <a:xfrm>
                <a:off x="707" y="3868"/>
                <a:ext cx="409" cy="28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p>
                <a:pPr algn="ctr">
                  <a:defRPr/>
                </a:pPr>
                <a:r>
                  <a:rPr lang="en-US" altLang="en-US" sz="2300" dirty="0">
                    <a:solidFill>
                      <a:schemeClr val="bg1"/>
                    </a:solidFill>
                    <a:effectLst>
                      <a:outerShdw blurRad="38100" dist="38100" dir="2700000" algn="tl">
                        <a:srgbClr val="C0C0C0"/>
                      </a:outerShdw>
                    </a:effectLst>
                    <a:latin typeface="Trebuchet MS" pitchFamily="34" charset="0"/>
                  </a:rPr>
                  <a:t>Sun</a:t>
                </a:r>
              </a:p>
            </p:txBody>
          </p:sp>
        </p:grpSp>
        <p:grpSp>
          <p:nvGrpSpPr>
            <p:cNvPr id="22" name="Group 19"/>
            <p:cNvGrpSpPr>
              <a:grpSpLocks/>
            </p:cNvGrpSpPr>
            <p:nvPr/>
          </p:nvGrpSpPr>
          <p:grpSpPr bwMode="auto">
            <a:xfrm>
              <a:off x="4032" y="2448"/>
              <a:ext cx="1632" cy="1779"/>
              <a:chOff x="4032" y="2448"/>
              <a:chExt cx="1632" cy="1779"/>
            </a:xfrm>
          </p:grpSpPr>
          <p:sp>
            <p:nvSpPr>
              <p:cNvPr id="23" name="Rectangle 20" descr="Zig zag"/>
              <p:cNvSpPr>
                <a:spLocks noChangeArrowheads="1"/>
              </p:cNvSpPr>
              <p:nvPr/>
            </p:nvSpPr>
            <p:spPr bwMode="auto">
              <a:xfrm>
                <a:off x="4032" y="2448"/>
                <a:ext cx="1632" cy="1776"/>
              </a:xfrm>
              <a:prstGeom prst="rect">
                <a:avLst/>
              </a:prstGeom>
              <a:pattFill prst="zigZag">
                <a:fgClr>
                  <a:schemeClr val="accent2"/>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24" name="Oval 21" descr="cl"/>
              <p:cNvSpPr>
                <a:spLocks noChangeAspect="1" noChangeArrowheads="1"/>
              </p:cNvSpPr>
              <p:nvPr/>
            </p:nvSpPr>
            <p:spPr bwMode="auto">
              <a:xfrm>
                <a:off x="4512" y="2736"/>
                <a:ext cx="672" cy="672"/>
              </a:xfrm>
              <a:prstGeom prst="ellipse">
                <a:avLst/>
              </a:prstGeom>
              <a:blipFill dpi="0" rotWithShape="0">
                <a:blip r:embed="rId5"/>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25" name="Oval 22" descr="cl"/>
              <p:cNvSpPr>
                <a:spLocks noChangeAspect="1" noChangeArrowheads="1"/>
              </p:cNvSpPr>
              <p:nvPr/>
            </p:nvSpPr>
            <p:spPr bwMode="auto">
              <a:xfrm>
                <a:off x="4080" y="3456"/>
                <a:ext cx="672" cy="672"/>
              </a:xfrm>
              <a:prstGeom prst="ellipse">
                <a:avLst/>
              </a:prstGeom>
              <a:blipFill dpi="0" rotWithShape="0">
                <a:blip r:embed="rId5"/>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26" name="Text Box 23"/>
              <p:cNvSpPr txBox="1">
                <a:spLocks noChangeArrowheads="1"/>
              </p:cNvSpPr>
              <p:nvPr/>
            </p:nvSpPr>
            <p:spPr bwMode="auto">
              <a:xfrm>
                <a:off x="4750" y="3946"/>
                <a:ext cx="844" cy="28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p>
                <a:pPr algn="ctr">
                  <a:defRPr/>
                </a:pPr>
                <a:r>
                  <a:rPr lang="en-US" altLang="en-US" sz="2300" dirty="0">
                    <a:solidFill>
                      <a:schemeClr val="accent2"/>
                    </a:solidFill>
                    <a:effectLst>
                      <a:outerShdw blurRad="38100" dist="38100" dir="2700000" algn="tl">
                        <a:srgbClr val="C0C0C0"/>
                      </a:outerShdw>
                    </a:effectLst>
                    <a:latin typeface="Trebuchet MS" pitchFamily="34" charset="0"/>
                  </a:rPr>
                  <a:t>Detector</a:t>
                </a:r>
              </a:p>
            </p:txBody>
          </p:sp>
          <p:sp>
            <p:nvSpPr>
              <p:cNvPr id="27" name="Oval 24" descr="cl"/>
              <p:cNvSpPr>
                <a:spLocks noChangeAspect="1" noChangeArrowheads="1"/>
              </p:cNvSpPr>
              <p:nvPr/>
            </p:nvSpPr>
            <p:spPr bwMode="auto">
              <a:xfrm>
                <a:off x="4944" y="3312"/>
                <a:ext cx="672" cy="672"/>
              </a:xfrm>
              <a:prstGeom prst="ellipse">
                <a:avLst/>
              </a:prstGeom>
              <a:blipFill dpi="0" rotWithShape="0">
                <a:blip r:embed="rId5"/>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sp>
        <p:nvSpPr>
          <p:cNvPr id="32" name="AutoShape 25"/>
          <p:cNvSpPr>
            <a:spLocks noChangeArrowheads="1"/>
          </p:cNvSpPr>
          <p:nvPr/>
        </p:nvSpPr>
        <p:spPr bwMode="auto">
          <a:xfrm rot="16200000">
            <a:off x="3315494" y="1067594"/>
            <a:ext cx="303212" cy="457200"/>
          </a:xfrm>
          <a:prstGeom prst="downArrow">
            <a:avLst>
              <a:gd name="adj1" fmla="val 53130"/>
              <a:gd name="adj2" fmla="val 6754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3" name="Oval 26" descr="nue"/>
          <p:cNvSpPr>
            <a:spLocks noChangeAspect="1" noChangeArrowheads="1"/>
          </p:cNvSpPr>
          <p:nvPr/>
        </p:nvSpPr>
        <p:spPr bwMode="auto">
          <a:xfrm>
            <a:off x="3771900" y="914400"/>
            <a:ext cx="762000" cy="762000"/>
          </a:xfrm>
          <a:prstGeom prst="ellipse">
            <a:avLst/>
          </a:prstGeom>
          <a:blipFill dpi="0" rotWithShape="0">
            <a:blip r:embed="rId6"/>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4" name="Oval 27" descr="nue"/>
          <p:cNvSpPr>
            <a:spLocks noChangeAspect="1" noChangeArrowheads="1"/>
          </p:cNvSpPr>
          <p:nvPr/>
        </p:nvSpPr>
        <p:spPr bwMode="auto">
          <a:xfrm>
            <a:off x="5143500" y="914400"/>
            <a:ext cx="762000" cy="762000"/>
          </a:xfrm>
          <a:prstGeom prst="ellipse">
            <a:avLst/>
          </a:prstGeom>
          <a:blipFill dpi="0" rotWithShape="0">
            <a:blip r:embed="rId6"/>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5" name="AutoShape 28"/>
          <p:cNvSpPr>
            <a:spLocks noChangeArrowheads="1"/>
          </p:cNvSpPr>
          <p:nvPr/>
        </p:nvSpPr>
        <p:spPr bwMode="auto">
          <a:xfrm rot="16200000">
            <a:off x="4685507" y="1067594"/>
            <a:ext cx="303212" cy="457200"/>
          </a:xfrm>
          <a:prstGeom prst="downArrow">
            <a:avLst>
              <a:gd name="adj1" fmla="val 53130"/>
              <a:gd name="adj2" fmla="val 6754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6" name="AutoShape 29"/>
          <p:cNvSpPr>
            <a:spLocks noChangeArrowheads="1"/>
          </p:cNvSpPr>
          <p:nvPr/>
        </p:nvSpPr>
        <p:spPr bwMode="auto">
          <a:xfrm rot="16200000">
            <a:off x="6058694" y="1067594"/>
            <a:ext cx="303212" cy="457200"/>
          </a:xfrm>
          <a:prstGeom prst="downArrow">
            <a:avLst>
              <a:gd name="adj1" fmla="val 53130"/>
              <a:gd name="adj2" fmla="val 6754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7" name="AutoShape 30"/>
          <p:cNvSpPr>
            <a:spLocks noChangeArrowheads="1"/>
          </p:cNvSpPr>
          <p:nvPr/>
        </p:nvSpPr>
        <p:spPr bwMode="auto">
          <a:xfrm rot="1852471" flipV="1">
            <a:off x="874713" y="1676400"/>
            <a:ext cx="304800" cy="457200"/>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nvGrpSpPr>
          <p:cNvPr id="38" name="Group 31"/>
          <p:cNvGrpSpPr>
            <a:grpSpLocks/>
          </p:cNvGrpSpPr>
          <p:nvPr/>
        </p:nvGrpSpPr>
        <p:grpSpPr bwMode="auto">
          <a:xfrm>
            <a:off x="6667500" y="1752600"/>
            <a:ext cx="2132013" cy="1447800"/>
            <a:chOff x="4528" y="1248"/>
            <a:chExt cx="1433" cy="973"/>
          </a:xfrm>
        </p:grpSpPr>
        <p:grpSp>
          <p:nvGrpSpPr>
            <p:cNvPr id="39" name="Group 32"/>
            <p:cNvGrpSpPr>
              <a:grpSpLocks/>
            </p:cNvGrpSpPr>
            <p:nvPr/>
          </p:nvGrpSpPr>
          <p:grpSpPr bwMode="auto">
            <a:xfrm>
              <a:off x="4528" y="1402"/>
              <a:ext cx="1433" cy="819"/>
              <a:chOff x="4224" y="1392"/>
              <a:chExt cx="1344" cy="768"/>
            </a:xfrm>
          </p:grpSpPr>
          <p:sp>
            <p:nvSpPr>
              <p:cNvPr id="43" name="Oval 33" descr="cl"/>
              <p:cNvSpPr>
                <a:spLocks noChangeAspect="1" noChangeArrowheads="1"/>
              </p:cNvSpPr>
              <p:nvPr/>
            </p:nvSpPr>
            <p:spPr bwMode="auto">
              <a:xfrm>
                <a:off x="4896" y="1392"/>
                <a:ext cx="672" cy="672"/>
              </a:xfrm>
              <a:prstGeom prst="ellipse">
                <a:avLst/>
              </a:prstGeom>
              <a:blipFill dpi="0" rotWithShape="0">
                <a:blip r:embed="rId7"/>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44" name="Oval 34" descr="e"/>
              <p:cNvSpPr>
                <a:spLocks noChangeAspect="1" noChangeArrowheads="1"/>
              </p:cNvSpPr>
              <p:nvPr/>
            </p:nvSpPr>
            <p:spPr bwMode="auto">
              <a:xfrm>
                <a:off x="4224" y="1680"/>
                <a:ext cx="480" cy="480"/>
              </a:xfrm>
              <a:prstGeom prst="ellipse">
                <a:avLst/>
              </a:prstGeom>
              <a:blipFill dpi="0" rotWithShape="0">
                <a:blip r:embed="rId4"/>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nvGrpSpPr>
            <p:cNvPr id="40" name="Group 35"/>
            <p:cNvGrpSpPr>
              <a:grpSpLocks/>
            </p:cNvGrpSpPr>
            <p:nvPr/>
          </p:nvGrpSpPr>
          <p:grpSpPr bwMode="auto">
            <a:xfrm>
              <a:off x="4681" y="1248"/>
              <a:ext cx="666" cy="410"/>
              <a:chOff x="4368" y="1248"/>
              <a:chExt cx="624" cy="384"/>
            </a:xfrm>
          </p:grpSpPr>
          <p:sp>
            <p:nvSpPr>
              <p:cNvPr id="41" name="AutoShape 36"/>
              <p:cNvSpPr>
                <a:spLocks noChangeArrowheads="1"/>
              </p:cNvSpPr>
              <p:nvPr/>
            </p:nvSpPr>
            <p:spPr bwMode="auto">
              <a:xfrm rot="18900000" flipH="1">
                <a:off x="4752" y="1200"/>
                <a:ext cx="192" cy="288"/>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42" name="AutoShape 37"/>
              <p:cNvSpPr>
                <a:spLocks noChangeArrowheads="1"/>
              </p:cNvSpPr>
              <p:nvPr/>
            </p:nvSpPr>
            <p:spPr bwMode="auto">
              <a:xfrm>
                <a:off x="4368" y="1344"/>
                <a:ext cx="192" cy="288"/>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grpSp>
        <p:nvGrpSpPr>
          <p:cNvPr id="45" name="Group 38"/>
          <p:cNvGrpSpPr>
            <a:grpSpLocks/>
          </p:cNvGrpSpPr>
          <p:nvPr/>
        </p:nvGrpSpPr>
        <p:grpSpPr bwMode="auto">
          <a:xfrm>
            <a:off x="1636713" y="914400"/>
            <a:ext cx="1524000" cy="1981200"/>
            <a:chOff x="1148" y="685"/>
            <a:chExt cx="1024" cy="1331"/>
          </a:xfrm>
        </p:grpSpPr>
        <p:grpSp>
          <p:nvGrpSpPr>
            <p:cNvPr id="46" name="Group 39"/>
            <p:cNvGrpSpPr>
              <a:grpSpLocks/>
            </p:cNvGrpSpPr>
            <p:nvPr/>
          </p:nvGrpSpPr>
          <p:grpSpPr bwMode="auto">
            <a:xfrm>
              <a:off x="1251" y="685"/>
              <a:ext cx="921" cy="1331"/>
              <a:chOff x="1152" y="720"/>
              <a:chExt cx="864" cy="1248"/>
            </a:xfrm>
          </p:grpSpPr>
          <p:sp>
            <p:nvSpPr>
              <p:cNvPr id="50" name="Oval 40" descr="nue"/>
              <p:cNvSpPr>
                <a:spLocks noChangeAspect="1" noChangeArrowheads="1"/>
              </p:cNvSpPr>
              <p:nvPr/>
            </p:nvSpPr>
            <p:spPr bwMode="auto">
              <a:xfrm>
                <a:off x="1536" y="720"/>
                <a:ext cx="480" cy="480"/>
              </a:xfrm>
              <a:prstGeom prst="ellipse">
                <a:avLst/>
              </a:prstGeom>
              <a:blipFill dpi="0" rotWithShape="0">
                <a:blip r:embed="rId6"/>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51" name="Oval 41" descr="n"/>
              <p:cNvSpPr>
                <a:spLocks noChangeAspect="1" noChangeArrowheads="1"/>
              </p:cNvSpPr>
              <p:nvPr/>
            </p:nvSpPr>
            <p:spPr bwMode="auto">
              <a:xfrm>
                <a:off x="1152" y="1488"/>
                <a:ext cx="480" cy="480"/>
              </a:xfrm>
              <a:prstGeom prst="ellipse">
                <a:avLst/>
              </a:prstGeom>
              <a:blipFill dpi="0" rotWithShape="0">
                <a:blip r:embed="rId8"/>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nvGrpSpPr>
            <p:cNvPr id="47" name="Group 42"/>
            <p:cNvGrpSpPr>
              <a:grpSpLocks/>
            </p:cNvGrpSpPr>
            <p:nvPr/>
          </p:nvGrpSpPr>
          <p:grpSpPr bwMode="auto">
            <a:xfrm>
              <a:off x="1148" y="839"/>
              <a:ext cx="461" cy="665"/>
              <a:chOff x="1056" y="864"/>
              <a:chExt cx="432" cy="624"/>
            </a:xfrm>
          </p:grpSpPr>
          <p:sp>
            <p:nvSpPr>
              <p:cNvPr id="48" name="AutoShape 43"/>
              <p:cNvSpPr>
                <a:spLocks noChangeArrowheads="1"/>
              </p:cNvSpPr>
              <p:nvPr/>
            </p:nvSpPr>
            <p:spPr bwMode="auto">
              <a:xfrm rot="-5400000">
                <a:off x="1248" y="816"/>
                <a:ext cx="192" cy="288"/>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49" name="AutoShape 44"/>
              <p:cNvSpPr>
                <a:spLocks noChangeArrowheads="1"/>
              </p:cNvSpPr>
              <p:nvPr/>
            </p:nvSpPr>
            <p:spPr bwMode="auto">
              <a:xfrm rot="-1852471">
                <a:off x="1056" y="1200"/>
                <a:ext cx="192" cy="288"/>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sp>
        <p:nvSpPr>
          <p:cNvPr id="52" name="AutoShape 45"/>
          <p:cNvSpPr>
            <a:spLocks noChangeArrowheads="1"/>
          </p:cNvSpPr>
          <p:nvPr/>
        </p:nvSpPr>
        <p:spPr bwMode="auto">
          <a:xfrm rot="16200000">
            <a:off x="3315494" y="4115594"/>
            <a:ext cx="303212" cy="457200"/>
          </a:xfrm>
          <a:prstGeom prst="downArrow">
            <a:avLst>
              <a:gd name="adj1" fmla="val 53130"/>
              <a:gd name="adj2" fmla="val 6754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53" name="AutoShape 46"/>
          <p:cNvSpPr>
            <a:spLocks noChangeArrowheads="1"/>
          </p:cNvSpPr>
          <p:nvPr/>
        </p:nvSpPr>
        <p:spPr bwMode="auto">
          <a:xfrm rot="16200000">
            <a:off x="4685507" y="4115594"/>
            <a:ext cx="303212" cy="457200"/>
          </a:xfrm>
          <a:prstGeom prst="downArrow">
            <a:avLst>
              <a:gd name="adj1" fmla="val 53130"/>
              <a:gd name="adj2" fmla="val 6754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54" name="AutoShape 47"/>
          <p:cNvSpPr>
            <a:spLocks noChangeArrowheads="1"/>
          </p:cNvSpPr>
          <p:nvPr/>
        </p:nvSpPr>
        <p:spPr bwMode="auto">
          <a:xfrm rot="16200000">
            <a:off x="6058694" y="4115594"/>
            <a:ext cx="303212" cy="457200"/>
          </a:xfrm>
          <a:prstGeom prst="downArrow">
            <a:avLst>
              <a:gd name="adj1" fmla="val 53130"/>
              <a:gd name="adj2" fmla="val 6754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55" name="AutoShape 48"/>
          <p:cNvSpPr>
            <a:spLocks noChangeArrowheads="1"/>
          </p:cNvSpPr>
          <p:nvPr/>
        </p:nvSpPr>
        <p:spPr bwMode="auto">
          <a:xfrm rot="1852471" flipV="1">
            <a:off x="874713" y="4724400"/>
            <a:ext cx="304800" cy="457200"/>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nvGrpSpPr>
          <p:cNvPr id="56" name="Group 49"/>
          <p:cNvGrpSpPr>
            <a:grpSpLocks/>
          </p:cNvGrpSpPr>
          <p:nvPr/>
        </p:nvGrpSpPr>
        <p:grpSpPr bwMode="auto">
          <a:xfrm>
            <a:off x="1636713" y="3962400"/>
            <a:ext cx="1524000" cy="1981200"/>
            <a:chOff x="1148" y="2733"/>
            <a:chExt cx="1024" cy="1331"/>
          </a:xfrm>
        </p:grpSpPr>
        <p:grpSp>
          <p:nvGrpSpPr>
            <p:cNvPr id="57" name="Group 50"/>
            <p:cNvGrpSpPr>
              <a:grpSpLocks/>
            </p:cNvGrpSpPr>
            <p:nvPr/>
          </p:nvGrpSpPr>
          <p:grpSpPr bwMode="auto">
            <a:xfrm>
              <a:off x="1251" y="2733"/>
              <a:ext cx="921" cy="1331"/>
              <a:chOff x="1152" y="2640"/>
              <a:chExt cx="864" cy="1248"/>
            </a:xfrm>
          </p:grpSpPr>
          <p:sp>
            <p:nvSpPr>
              <p:cNvPr id="61" name="Oval 51" descr="nue"/>
              <p:cNvSpPr>
                <a:spLocks noChangeAspect="1" noChangeArrowheads="1"/>
              </p:cNvSpPr>
              <p:nvPr/>
            </p:nvSpPr>
            <p:spPr bwMode="auto">
              <a:xfrm>
                <a:off x="1536" y="2640"/>
                <a:ext cx="480" cy="480"/>
              </a:xfrm>
              <a:prstGeom prst="ellipse">
                <a:avLst/>
              </a:prstGeom>
              <a:blipFill dpi="0" rotWithShape="0">
                <a:blip r:embed="rId6"/>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2" name="Oval 52" descr="n"/>
              <p:cNvSpPr>
                <a:spLocks noChangeAspect="1" noChangeArrowheads="1"/>
              </p:cNvSpPr>
              <p:nvPr/>
            </p:nvSpPr>
            <p:spPr bwMode="auto">
              <a:xfrm>
                <a:off x="1152" y="3408"/>
                <a:ext cx="480" cy="480"/>
              </a:xfrm>
              <a:prstGeom prst="ellipse">
                <a:avLst/>
              </a:prstGeom>
              <a:blipFill dpi="0" rotWithShape="0">
                <a:blip r:embed="rId8"/>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nvGrpSpPr>
            <p:cNvPr id="58" name="Group 53"/>
            <p:cNvGrpSpPr>
              <a:grpSpLocks/>
            </p:cNvGrpSpPr>
            <p:nvPr/>
          </p:nvGrpSpPr>
          <p:grpSpPr bwMode="auto">
            <a:xfrm>
              <a:off x="1148" y="2887"/>
              <a:ext cx="461" cy="665"/>
              <a:chOff x="1056" y="2784"/>
              <a:chExt cx="432" cy="624"/>
            </a:xfrm>
          </p:grpSpPr>
          <p:sp>
            <p:nvSpPr>
              <p:cNvPr id="59" name="AutoShape 54"/>
              <p:cNvSpPr>
                <a:spLocks noChangeArrowheads="1"/>
              </p:cNvSpPr>
              <p:nvPr/>
            </p:nvSpPr>
            <p:spPr bwMode="auto">
              <a:xfrm rot="-5400000">
                <a:off x="1248" y="2736"/>
                <a:ext cx="192" cy="288"/>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0" name="AutoShape 55"/>
              <p:cNvSpPr>
                <a:spLocks noChangeArrowheads="1"/>
              </p:cNvSpPr>
              <p:nvPr/>
            </p:nvSpPr>
            <p:spPr bwMode="auto">
              <a:xfrm rot="-1852471">
                <a:off x="1056" y="3120"/>
                <a:ext cx="192" cy="288"/>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sp>
        <p:nvSpPr>
          <p:cNvPr id="63" name="Oval 56" descr="mix1"/>
          <p:cNvSpPr>
            <a:spLocks noChangeAspect="1" noChangeArrowheads="1"/>
          </p:cNvSpPr>
          <p:nvPr/>
        </p:nvSpPr>
        <p:spPr bwMode="auto">
          <a:xfrm>
            <a:off x="3771900" y="3962400"/>
            <a:ext cx="762000" cy="762000"/>
          </a:xfrm>
          <a:prstGeom prst="ellipse">
            <a:avLst/>
          </a:prstGeom>
          <a:blipFill dpi="0" rotWithShape="0">
            <a:blip r:embed="rId9"/>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4" name="Oval 57" descr="mix2"/>
          <p:cNvSpPr>
            <a:spLocks noChangeAspect="1" noChangeArrowheads="1"/>
          </p:cNvSpPr>
          <p:nvPr/>
        </p:nvSpPr>
        <p:spPr bwMode="auto">
          <a:xfrm>
            <a:off x="5143500" y="3962400"/>
            <a:ext cx="762000" cy="762000"/>
          </a:xfrm>
          <a:prstGeom prst="ellipse">
            <a:avLst/>
          </a:prstGeom>
          <a:blipFill dpi="0" rotWithShape="0">
            <a:blip r:embed="rId10"/>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5" name="Oval 58" descr="mix3"/>
          <p:cNvSpPr>
            <a:spLocks noChangeAspect="1" noChangeArrowheads="1"/>
          </p:cNvSpPr>
          <p:nvPr/>
        </p:nvSpPr>
        <p:spPr bwMode="auto">
          <a:xfrm>
            <a:off x="6513513" y="3962400"/>
            <a:ext cx="762000" cy="762000"/>
          </a:xfrm>
          <a:prstGeom prst="ellipse">
            <a:avLst/>
          </a:prstGeom>
          <a:blipFill dpi="0" rotWithShape="0">
            <a:blip r:embed="rId11"/>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6" name="Oval 59" descr="numu"/>
          <p:cNvSpPr>
            <a:spLocks noChangeAspect="1" noChangeArrowheads="1"/>
          </p:cNvSpPr>
          <p:nvPr/>
        </p:nvSpPr>
        <p:spPr bwMode="auto">
          <a:xfrm>
            <a:off x="7886700" y="3962400"/>
            <a:ext cx="762000" cy="762000"/>
          </a:xfrm>
          <a:prstGeom prst="ellipse">
            <a:avLst/>
          </a:prstGeom>
          <a:blipFill dpi="0" rotWithShape="0">
            <a:blip r:embed="rId12"/>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7" name="AutoShape 60"/>
          <p:cNvSpPr>
            <a:spLocks noChangeArrowheads="1"/>
          </p:cNvSpPr>
          <p:nvPr/>
        </p:nvSpPr>
        <p:spPr bwMode="auto">
          <a:xfrm rot="16200000">
            <a:off x="7429501" y="4114800"/>
            <a:ext cx="303212" cy="458787"/>
          </a:xfrm>
          <a:prstGeom prst="downArrow">
            <a:avLst>
              <a:gd name="adj1" fmla="val 53130"/>
              <a:gd name="adj2" fmla="val 6778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8" name="AutoShape 61"/>
          <p:cNvSpPr>
            <a:spLocks noChangeArrowheads="1"/>
          </p:cNvSpPr>
          <p:nvPr/>
        </p:nvSpPr>
        <p:spPr bwMode="auto">
          <a:xfrm rot="16200000">
            <a:off x="8801101" y="4116387"/>
            <a:ext cx="303212" cy="455613"/>
          </a:xfrm>
          <a:prstGeom prst="downArrow">
            <a:avLst>
              <a:gd name="adj1" fmla="val 53130"/>
              <a:gd name="adj2" fmla="val 6731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8" name="Textfeld 7"/>
          <p:cNvSpPr txBox="1"/>
          <p:nvPr/>
        </p:nvSpPr>
        <p:spPr>
          <a:xfrm>
            <a:off x="3240000" y="5760000"/>
            <a:ext cx="2933816" cy="307777"/>
          </a:xfrm>
          <a:prstGeom prst="rect">
            <a:avLst/>
          </a:prstGeom>
          <a:noFill/>
        </p:spPr>
        <p:txBody>
          <a:bodyPr wrap="none" rtlCol="0">
            <a:spAutoFit/>
          </a:bodyPr>
          <a:lstStyle/>
          <a:p>
            <a:r>
              <a:rPr lang="en-US" sz="1400" dirty="0" err="1"/>
              <a:t>Homestake</a:t>
            </a:r>
            <a:r>
              <a:rPr lang="en-US" sz="1400" dirty="0"/>
              <a:t> Sun Neutrino Observatory</a:t>
            </a:r>
          </a:p>
        </p:txBody>
      </p:sp>
    </p:spTree>
    <p:extLst>
      <p:ext uri="{BB962C8B-B14F-4D97-AF65-F5344CB8AC3E}">
        <p14:creationId xmlns:p14="http://schemas.microsoft.com/office/powerpoint/2010/main" val="131336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ppt_x</p:attrName>
                                        </p:attrNameLst>
                                      </p:cBhvr>
                                      <p:tavLst>
                                        <p:tav tm="0">
                                          <p:val>
                                            <p:strVal val="#ppt_x"/>
                                          </p:val>
                                        </p:tav>
                                        <p:tav tm="100000">
                                          <p:val>
                                            <p:strVal val="#ppt_x"/>
                                          </p:val>
                                        </p:tav>
                                      </p:tavLst>
                                    </p:anim>
                                    <p:anim calcmode="lin" valueType="num">
                                      <p:cBhvr>
                                        <p:cTn id="8" dur="500" fill="hold"/>
                                        <p:tgtEl>
                                          <p:spTgt spid="37"/>
                                        </p:tgtEl>
                                        <p:attrNameLst>
                                          <p:attrName>ppt_y</p:attrName>
                                        </p:attrNameLst>
                                      </p:cBhvr>
                                      <p:tavLst>
                                        <p:tav tm="0">
                                          <p:val>
                                            <p:strVal val="#ppt_y+#ppt_h/2"/>
                                          </p:val>
                                        </p:tav>
                                        <p:tav tm="100000">
                                          <p:val>
                                            <p:strVal val="#ppt_y"/>
                                          </p:val>
                                        </p:tav>
                                      </p:tavLst>
                                    </p:anim>
                                    <p:anim calcmode="lin" valueType="num">
                                      <p:cBhvr>
                                        <p:cTn id="9" dur="500" fill="hold"/>
                                        <p:tgtEl>
                                          <p:spTgt spid="37"/>
                                        </p:tgtEl>
                                        <p:attrNameLst>
                                          <p:attrName>ppt_w</p:attrName>
                                        </p:attrNameLst>
                                      </p:cBhvr>
                                      <p:tavLst>
                                        <p:tav tm="0">
                                          <p:val>
                                            <p:strVal val="#ppt_w"/>
                                          </p:val>
                                        </p:tav>
                                        <p:tav tm="100000">
                                          <p:val>
                                            <p:strVal val="#ppt_w"/>
                                          </p:val>
                                        </p:tav>
                                      </p:tavLst>
                                    </p:anim>
                                    <p:anim calcmode="lin" valueType="num">
                                      <p:cBhvr>
                                        <p:cTn id="10" dur="500" fill="hold"/>
                                        <p:tgtEl>
                                          <p:spTgt spid="3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ppt_x</p:attrName>
                                        </p:attrNameLst>
                                      </p:cBhvr>
                                      <p:tavLst>
                                        <p:tav tm="0">
                                          <p:val>
                                            <p:strVal val="#ppt_x-#ppt_w/2"/>
                                          </p:val>
                                        </p:tav>
                                        <p:tav tm="100000">
                                          <p:val>
                                            <p:strVal val="#ppt_x"/>
                                          </p:val>
                                        </p:tav>
                                      </p:tavLst>
                                    </p:anim>
                                    <p:anim calcmode="lin" valueType="num">
                                      <p:cBhvr>
                                        <p:cTn id="15" dur="500" fill="hold"/>
                                        <p:tgtEl>
                                          <p:spTgt spid="45"/>
                                        </p:tgtEl>
                                        <p:attrNameLst>
                                          <p:attrName>ppt_y</p:attrName>
                                        </p:attrNameLst>
                                      </p:cBhvr>
                                      <p:tavLst>
                                        <p:tav tm="0">
                                          <p:val>
                                            <p:strVal val="#ppt_y"/>
                                          </p:val>
                                        </p:tav>
                                        <p:tav tm="100000">
                                          <p:val>
                                            <p:strVal val="#ppt_y"/>
                                          </p:val>
                                        </p:tav>
                                      </p:tavLst>
                                    </p:anim>
                                    <p:anim calcmode="lin" valueType="num">
                                      <p:cBhvr>
                                        <p:cTn id="16" dur="500" fill="hold"/>
                                        <p:tgtEl>
                                          <p:spTgt spid="45"/>
                                        </p:tgtEl>
                                        <p:attrNameLst>
                                          <p:attrName>ppt_w</p:attrName>
                                        </p:attrNameLst>
                                      </p:cBhvr>
                                      <p:tavLst>
                                        <p:tav tm="0">
                                          <p:val>
                                            <p:fltVal val="0"/>
                                          </p:val>
                                        </p:tav>
                                        <p:tav tm="100000">
                                          <p:val>
                                            <p:strVal val="#ppt_w"/>
                                          </p:val>
                                        </p:tav>
                                      </p:tavLst>
                                    </p:anim>
                                    <p:anim calcmode="lin" valueType="num">
                                      <p:cBhvr>
                                        <p:cTn id="17" dur="500" fill="hold"/>
                                        <p:tgtEl>
                                          <p:spTgt spid="45"/>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8"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ppt_x</p:attrName>
                                        </p:attrNameLst>
                                      </p:cBhvr>
                                      <p:tavLst>
                                        <p:tav tm="0">
                                          <p:val>
                                            <p:strVal val="#ppt_x-#ppt_w/2"/>
                                          </p:val>
                                        </p:tav>
                                        <p:tav tm="100000">
                                          <p:val>
                                            <p:strVal val="#ppt_x"/>
                                          </p:val>
                                        </p:tav>
                                      </p:tavLst>
                                    </p:anim>
                                    <p:anim calcmode="lin" valueType="num">
                                      <p:cBhvr>
                                        <p:cTn id="22" dur="500" fill="hold"/>
                                        <p:tgtEl>
                                          <p:spTgt spid="32"/>
                                        </p:tgtEl>
                                        <p:attrNameLst>
                                          <p:attrName>ppt_y</p:attrName>
                                        </p:attrNameLst>
                                      </p:cBhvr>
                                      <p:tavLst>
                                        <p:tav tm="0">
                                          <p:val>
                                            <p:strVal val="#ppt_y"/>
                                          </p:val>
                                        </p:tav>
                                        <p:tav tm="100000">
                                          <p:val>
                                            <p:strVal val="#ppt_y"/>
                                          </p:val>
                                        </p:tav>
                                      </p:tavLst>
                                    </p:anim>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7" presetClass="entr" presetSubtype="8"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ppt_x</p:attrName>
                                        </p:attrNameLst>
                                      </p:cBhvr>
                                      <p:tavLst>
                                        <p:tav tm="0">
                                          <p:val>
                                            <p:strVal val="#ppt_x-#ppt_w/2"/>
                                          </p:val>
                                        </p:tav>
                                        <p:tav tm="100000">
                                          <p:val>
                                            <p:strVal val="#ppt_x"/>
                                          </p:val>
                                        </p:tav>
                                      </p:tavLst>
                                    </p:anim>
                                    <p:anim calcmode="lin" valueType="num">
                                      <p:cBhvr>
                                        <p:cTn id="29" dur="500" fill="hold"/>
                                        <p:tgtEl>
                                          <p:spTgt spid="33"/>
                                        </p:tgtEl>
                                        <p:attrNameLst>
                                          <p:attrName>ppt_y</p:attrName>
                                        </p:attrNameLst>
                                      </p:cBhvr>
                                      <p:tavLst>
                                        <p:tav tm="0">
                                          <p:val>
                                            <p:strVal val="#ppt_y"/>
                                          </p:val>
                                        </p:tav>
                                        <p:tav tm="100000">
                                          <p:val>
                                            <p:strVal val="#ppt_y"/>
                                          </p:val>
                                        </p:tav>
                                      </p:tavLst>
                                    </p:anim>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strVal val="#ppt_h"/>
                                          </p:val>
                                        </p:tav>
                                        <p:tav tm="100000">
                                          <p:val>
                                            <p:strVal val="#ppt_h"/>
                                          </p:val>
                                        </p:tav>
                                      </p:tavLst>
                                    </p:anim>
                                  </p:childTnLst>
                                </p:cTn>
                              </p:par>
                            </p:childTnLst>
                          </p:cTn>
                        </p:par>
                        <p:par>
                          <p:cTn id="32" fill="hold">
                            <p:stCondLst>
                              <p:cond delay="2000"/>
                            </p:stCondLst>
                            <p:childTnLst>
                              <p:par>
                                <p:cTn id="33" presetID="17" presetClass="entr" presetSubtype="8"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ppt_x</p:attrName>
                                        </p:attrNameLst>
                                      </p:cBhvr>
                                      <p:tavLst>
                                        <p:tav tm="0">
                                          <p:val>
                                            <p:strVal val="#ppt_x-#ppt_w/2"/>
                                          </p:val>
                                        </p:tav>
                                        <p:tav tm="100000">
                                          <p:val>
                                            <p:strVal val="#ppt_x"/>
                                          </p:val>
                                        </p:tav>
                                      </p:tavLst>
                                    </p:anim>
                                    <p:anim calcmode="lin" valueType="num">
                                      <p:cBhvr>
                                        <p:cTn id="36" dur="500" fill="hold"/>
                                        <p:tgtEl>
                                          <p:spTgt spid="35"/>
                                        </p:tgtEl>
                                        <p:attrNameLst>
                                          <p:attrName>ppt_y</p:attrName>
                                        </p:attrNameLst>
                                      </p:cBhvr>
                                      <p:tavLst>
                                        <p:tav tm="0">
                                          <p:val>
                                            <p:strVal val="#ppt_y"/>
                                          </p:val>
                                        </p:tav>
                                        <p:tav tm="100000">
                                          <p:val>
                                            <p:strVal val="#ppt_y"/>
                                          </p:val>
                                        </p:tav>
                                      </p:tavLst>
                                    </p:anim>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strVal val="#ppt_h"/>
                                          </p:val>
                                        </p:tav>
                                        <p:tav tm="100000">
                                          <p:val>
                                            <p:strVal val="#ppt_h"/>
                                          </p:val>
                                        </p:tav>
                                      </p:tavLst>
                                    </p:anim>
                                  </p:childTnLst>
                                </p:cTn>
                              </p:par>
                            </p:childTnLst>
                          </p:cTn>
                        </p:par>
                        <p:par>
                          <p:cTn id="39" fill="hold">
                            <p:stCondLst>
                              <p:cond delay="2500"/>
                            </p:stCondLst>
                            <p:childTnLst>
                              <p:par>
                                <p:cTn id="40" presetID="17"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ppt_x</p:attrName>
                                        </p:attrNameLst>
                                      </p:cBhvr>
                                      <p:tavLst>
                                        <p:tav tm="0">
                                          <p:val>
                                            <p:strVal val="#ppt_x-#ppt_w/2"/>
                                          </p:val>
                                        </p:tav>
                                        <p:tav tm="100000">
                                          <p:val>
                                            <p:strVal val="#ppt_x"/>
                                          </p:val>
                                        </p:tav>
                                      </p:tavLst>
                                    </p:anim>
                                    <p:anim calcmode="lin" valueType="num">
                                      <p:cBhvr>
                                        <p:cTn id="43" dur="500" fill="hold"/>
                                        <p:tgtEl>
                                          <p:spTgt spid="34"/>
                                        </p:tgtEl>
                                        <p:attrNameLst>
                                          <p:attrName>ppt_y</p:attrName>
                                        </p:attrNameLst>
                                      </p:cBhvr>
                                      <p:tavLst>
                                        <p:tav tm="0">
                                          <p:val>
                                            <p:strVal val="#ppt_y"/>
                                          </p:val>
                                        </p:tav>
                                        <p:tav tm="100000">
                                          <p:val>
                                            <p:strVal val="#ppt_y"/>
                                          </p:val>
                                        </p:tav>
                                      </p:tavLst>
                                    </p:anim>
                                    <p:anim calcmode="lin" valueType="num">
                                      <p:cBhvr>
                                        <p:cTn id="44" dur="500" fill="hold"/>
                                        <p:tgtEl>
                                          <p:spTgt spid="34"/>
                                        </p:tgtEl>
                                        <p:attrNameLst>
                                          <p:attrName>ppt_w</p:attrName>
                                        </p:attrNameLst>
                                      </p:cBhvr>
                                      <p:tavLst>
                                        <p:tav tm="0">
                                          <p:val>
                                            <p:fltVal val="0"/>
                                          </p:val>
                                        </p:tav>
                                        <p:tav tm="100000">
                                          <p:val>
                                            <p:strVal val="#ppt_w"/>
                                          </p:val>
                                        </p:tav>
                                      </p:tavLst>
                                    </p:anim>
                                    <p:anim calcmode="lin" valueType="num">
                                      <p:cBhvr>
                                        <p:cTn id="45" dur="500" fill="hold"/>
                                        <p:tgtEl>
                                          <p:spTgt spid="34"/>
                                        </p:tgtEl>
                                        <p:attrNameLst>
                                          <p:attrName>ppt_h</p:attrName>
                                        </p:attrNameLst>
                                      </p:cBhvr>
                                      <p:tavLst>
                                        <p:tav tm="0">
                                          <p:val>
                                            <p:strVal val="#ppt_h"/>
                                          </p:val>
                                        </p:tav>
                                        <p:tav tm="100000">
                                          <p:val>
                                            <p:strVal val="#ppt_h"/>
                                          </p:val>
                                        </p:tav>
                                      </p:tavLst>
                                    </p:anim>
                                  </p:childTnLst>
                                </p:cTn>
                              </p:par>
                            </p:childTnLst>
                          </p:cTn>
                        </p:par>
                        <p:par>
                          <p:cTn id="46" fill="hold">
                            <p:stCondLst>
                              <p:cond delay="3000"/>
                            </p:stCondLst>
                            <p:childTnLst>
                              <p:par>
                                <p:cTn id="47" presetID="17" presetClass="entr" presetSubtype="8"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ppt_x</p:attrName>
                                        </p:attrNameLst>
                                      </p:cBhvr>
                                      <p:tavLst>
                                        <p:tav tm="0">
                                          <p:val>
                                            <p:strVal val="#ppt_x-#ppt_w/2"/>
                                          </p:val>
                                        </p:tav>
                                        <p:tav tm="100000">
                                          <p:val>
                                            <p:strVal val="#ppt_x"/>
                                          </p:val>
                                        </p:tav>
                                      </p:tavLst>
                                    </p:anim>
                                    <p:anim calcmode="lin" valueType="num">
                                      <p:cBhvr>
                                        <p:cTn id="50" dur="500" fill="hold"/>
                                        <p:tgtEl>
                                          <p:spTgt spid="36"/>
                                        </p:tgtEl>
                                        <p:attrNameLst>
                                          <p:attrName>ppt_y</p:attrName>
                                        </p:attrNameLst>
                                      </p:cBhvr>
                                      <p:tavLst>
                                        <p:tav tm="0">
                                          <p:val>
                                            <p:strVal val="#ppt_y"/>
                                          </p:val>
                                        </p:tav>
                                        <p:tav tm="100000">
                                          <p:val>
                                            <p:strVal val="#ppt_y"/>
                                          </p:val>
                                        </p:tav>
                                      </p:tavLst>
                                    </p:anim>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strVal val="#ppt_h"/>
                                          </p:val>
                                        </p:tav>
                                        <p:tav tm="100000">
                                          <p:val>
                                            <p:strVal val="#ppt_h"/>
                                          </p:val>
                                        </p:tav>
                                      </p:tavLst>
                                    </p:anim>
                                  </p:childTnLst>
                                </p:cTn>
                              </p:par>
                            </p:childTnLst>
                          </p:cTn>
                        </p:par>
                        <p:par>
                          <p:cTn id="53" fill="hold">
                            <p:stCondLst>
                              <p:cond delay="3500"/>
                            </p:stCondLst>
                            <p:childTnLst>
                              <p:par>
                                <p:cTn id="54" presetID="17" presetClass="entr" presetSubtype="1"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fill="hold"/>
                                        <p:tgtEl>
                                          <p:spTgt spid="38"/>
                                        </p:tgtEl>
                                        <p:attrNameLst>
                                          <p:attrName>ppt_x</p:attrName>
                                        </p:attrNameLst>
                                      </p:cBhvr>
                                      <p:tavLst>
                                        <p:tav tm="0">
                                          <p:val>
                                            <p:strVal val="#ppt_x"/>
                                          </p:val>
                                        </p:tav>
                                        <p:tav tm="100000">
                                          <p:val>
                                            <p:strVal val="#ppt_x"/>
                                          </p:val>
                                        </p:tav>
                                      </p:tavLst>
                                    </p:anim>
                                    <p:anim calcmode="lin" valueType="num">
                                      <p:cBhvr>
                                        <p:cTn id="57" dur="500" fill="hold"/>
                                        <p:tgtEl>
                                          <p:spTgt spid="38"/>
                                        </p:tgtEl>
                                        <p:attrNameLst>
                                          <p:attrName>ppt_y</p:attrName>
                                        </p:attrNameLst>
                                      </p:cBhvr>
                                      <p:tavLst>
                                        <p:tav tm="0">
                                          <p:val>
                                            <p:strVal val="#ppt_y-#ppt_h/2"/>
                                          </p:val>
                                        </p:tav>
                                        <p:tav tm="100000">
                                          <p:val>
                                            <p:strVal val="#ppt_y"/>
                                          </p:val>
                                        </p:tav>
                                      </p:tavLst>
                                    </p:anim>
                                    <p:anim calcmode="lin" valueType="num">
                                      <p:cBhvr>
                                        <p:cTn id="58" dur="500" fill="hold"/>
                                        <p:tgtEl>
                                          <p:spTgt spid="38"/>
                                        </p:tgtEl>
                                        <p:attrNameLst>
                                          <p:attrName>ppt_w</p:attrName>
                                        </p:attrNameLst>
                                      </p:cBhvr>
                                      <p:tavLst>
                                        <p:tav tm="0">
                                          <p:val>
                                            <p:strVal val="#ppt_w"/>
                                          </p:val>
                                        </p:tav>
                                        <p:tav tm="100000">
                                          <p:val>
                                            <p:strVal val="#ppt_w"/>
                                          </p:val>
                                        </p:tav>
                                      </p:tavLst>
                                    </p:anim>
                                    <p:anim calcmode="lin" valueType="num">
                                      <p:cBhvr>
                                        <p:cTn id="59"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dissolv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4"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p:cTn id="69" dur="500" fill="hold"/>
                                        <p:tgtEl>
                                          <p:spTgt spid="55"/>
                                        </p:tgtEl>
                                        <p:attrNameLst>
                                          <p:attrName>ppt_x</p:attrName>
                                        </p:attrNameLst>
                                      </p:cBhvr>
                                      <p:tavLst>
                                        <p:tav tm="0">
                                          <p:val>
                                            <p:strVal val="#ppt_x"/>
                                          </p:val>
                                        </p:tav>
                                        <p:tav tm="100000">
                                          <p:val>
                                            <p:strVal val="#ppt_x"/>
                                          </p:val>
                                        </p:tav>
                                      </p:tavLst>
                                    </p:anim>
                                    <p:anim calcmode="lin" valueType="num">
                                      <p:cBhvr>
                                        <p:cTn id="70" dur="500" fill="hold"/>
                                        <p:tgtEl>
                                          <p:spTgt spid="55"/>
                                        </p:tgtEl>
                                        <p:attrNameLst>
                                          <p:attrName>ppt_y</p:attrName>
                                        </p:attrNameLst>
                                      </p:cBhvr>
                                      <p:tavLst>
                                        <p:tav tm="0">
                                          <p:val>
                                            <p:strVal val="#ppt_y+#ppt_h/2"/>
                                          </p:val>
                                        </p:tav>
                                        <p:tav tm="100000">
                                          <p:val>
                                            <p:strVal val="#ppt_y"/>
                                          </p:val>
                                        </p:tav>
                                      </p:tavLst>
                                    </p:anim>
                                    <p:anim calcmode="lin" valueType="num">
                                      <p:cBhvr>
                                        <p:cTn id="71" dur="500" fill="hold"/>
                                        <p:tgtEl>
                                          <p:spTgt spid="55"/>
                                        </p:tgtEl>
                                        <p:attrNameLst>
                                          <p:attrName>ppt_w</p:attrName>
                                        </p:attrNameLst>
                                      </p:cBhvr>
                                      <p:tavLst>
                                        <p:tav tm="0">
                                          <p:val>
                                            <p:strVal val="#ppt_w"/>
                                          </p:val>
                                        </p:tav>
                                        <p:tav tm="100000">
                                          <p:val>
                                            <p:strVal val="#ppt_w"/>
                                          </p:val>
                                        </p:tav>
                                      </p:tavLst>
                                    </p:anim>
                                    <p:anim calcmode="lin" valueType="num">
                                      <p:cBhvr>
                                        <p:cTn id="72" dur="500" fill="hold"/>
                                        <p:tgtEl>
                                          <p:spTgt spid="55"/>
                                        </p:tgtEl>
                                        <p:attrNameLst>
                                          <p:attrName>ppt_h</p:attrName>
                                        </p:attrNameLst>
                                      </p:cBhvr>
                                      <p:tavLst>
                                        <p:tav tm="0">
                                          <p:val>
                                            <p:fltVal val="0"/>
                                          </p:val>
                                        </p:tav>
                                        <p:tav tm="100000">
                                          <p:val>
                                            <p:strVal val="#ppt_h"/>
                                          </p:val>
                                        </p:tav>
                                      </p:tavLst>
                                    </p:anim>
                                  </p:childTnLst>
                                </p:cTn>
                              </p:par>
                            </p:childTnLst>
                          </p:cTn>
                        </p:par>
                        <p:par>
                          <p:cTn id="73" fill="hold">
                            <p:stCondLst>
                              <p:cond delay="500"/>
                            </p:stCondLst>
                            <p:childTnLst>
                              <p:par>
                                <p:cTn id="74" presetID="17" presetClass="entr" presetSubtype="8" fill="hold" nodeType="afterEffect">
                                  <p:stCondLst>
                                    <p:cond delay="0"/>
                                  </p:stCondLst>
                                  <p:childTnLst>
                                    <p:set>
                                      <p:cBhvr>
                                        <p:cTn id="75" dur="1" fill="hold">
                                          <p:stCondLst>
                                            <p:cond delay="0"/>
                                          </p:stCondLst>
                                        </p:cTn>
                                        <p:tgtEl>
                                          <p:spTgt spid="56"/>
                                        </p:tgtEl>
                                        <p:attrNameLst>
                                          <p:attrName>style.visibility</p:attrName>
                                        </p:attrNameLst>
                                      </p:cBhvr>
                                      <p:to>
                                        <p:strVal val="visible"/>
                                      </p:to>
                                    </p:set>
                                    <p:anim calcmode="lin" valueType="num">
                                      <p:cBhvr>
                                        <p:cTn id="76" dur="500" fill="hold"/>
                                        <p:tgtEl>
                                          <p:spTgt spid="56"/>
                                        </p:tgtEl>
                                        <p:attrNameLst>
                                          <p:attrName>ppt_x</p:attrName>
                                        </p:attrNameLst>
                                      </p:cBhvr>
                                      <p:tavLst>
                                        <p:tav tm="0">
                                          <p:val>
                                            <p:strVal val="#ppt_x-#ppt_w/2"/>
                                          </p:val>
                                        </p:tav>
                                        <p:tav tm="100000">
                                          <p:val>
                                            <p:strVal val="#ppt_x"/>
                                          </p:val>
                                        </p:tav>
                                      </p:tavLst>
                                    </p:anim>
                                    <p:anim calcmode="lin" valueType="num">
                                      <p:cBhvr>
                                        <p:cTn id="77" dur="500" fill="hold"/>
                                        <p:tgtEl>
                                          <p:spTgt spid="56"/>
                                        </p:tgtEl>
                                        <p:attrNameLst>
                                          <p:attrName>ppt_y</p:attrName>
                                        </p:attrNameLst>
                                      </p:cBhvr>
                                      <p:tavLst>
                                        <p:tav tm="0">
                                          <p:val>
                                            <p:strVal val="#ppt_y"/>
                                          </p:val>
                                        </p:tav>
                                        <p:tav tm="100000">
                                          <p:val>
                                            <p:strVal val="#ppt_y"/>
                                          </p:val>
                                        </p:tav>
                                      </p:tavLst>
                                    </p:anim>
                                    <p:anim calcmode="lin" valueType="num">
                                      <p:cBhvr>
                                        <p:cTn id="78" dur="500" fill="hold"/>
                                        <p:tgtEl>
                                          <p:spTgt spid="56"/>
                                        </p:tgtEl>
                                        <p:attrNameLst>
                                          <p:attrName>ppt_w</p:attrName>
                                        </p:attrNameLst>
                                      </p:cBhvr>
                                      <p:tavLst>
                                        <p:tav tm="0">
                                          <p:val>
                                            <p:fltVal val="0"/>
                                          </p:val>
                                        </p:tav>
                                        <p:tav tm="100000">
                                          <p:val>
                                            <p:strVal val="#ppt_w"/>
                                          </p:val>
                                        </p:tav>
                                      </p:tavLst>
                                    </p:anim>
                                    <p:anim calcmode="lin" valueType="num">
                                      <p:cBhvr>
                                        <p:cTn id="79" dur="500" fill="hold"/>
                                        <p:tgtEl>
                                          <p:spTgt spid="56"/>
                                        </p:tgtEl>
                                        <p:attrNameLst>
                                          <p:attrName>ppt_h</p:attrName>
                                        </p:attrNameLst>
                                      </p:cBhvr>
                                      <p:tavLst>
                                        <p:tav tm="0">
                                          <p:val>
                                            <p:strVal val="#ppt_h"/>
                                          </p:val>
                                        </p:tav>
                                        <p:tav tm="100000">
                                          <p:val>
                                            <p:strVal val="#ppt_h"/>
                                          </p:val>
                                        </p:tav>
                                      </p:tavLst>
                                    </p:anim>
                                  </p:childTnLst>
                                </p:cTn>
                              </p:par>
                            </p:childTnLst>
                          </p:cTn>
                        </p:par>
                        <p:par>
                          <p:cTn id="80" fill="hold">
                            <p:stCondLst>
                              <p:cond delay="1000"/>
                            </p:stCondLst>
                            <p:childTnLst>
                              <p:par>
                                <p:cTn id="81" presetID="17" presetClass="entr" presetSubtype="8" fill="hold" grpId="0" nodeType="afterEffect">
                                  <p:stCondLst>
                                    <p:cond delay="0"/>
                                  </p:stCondLst>
                                  <p:childTnLst>
                                    <p:set>
                                      <p:cBhvr>
                                        <p:cTn id="82" dur="1" fill="hold">
                                          <p:stCondLst>
                                            <p:cond delay="0"/>
                                          </p:stCondLst>
                                        </p:cTn>
                                        <p:tgtEl>
                                          <p:spTgt spid="52"/>
                                        </p:tgtEl>
                                        <p:attrNameLst>
                                          <p:attrName>style.visibility</p:attrName>
                                        </p:attrNameLst>
                                      </p:cBhvr>
                                      <p:to>
                                        <p:strVal val="visible"/>
                                      </p:to>
                                    </p:set>
                                    <p:anim calcmode="lin" valueType="num">
                                      <p:cBhvr>
                                        <p:cTn id="83" dur="500" fill="hold"/>
                                        <p:tgtEl>
                                          <p:spTgt spid="52"/>
                                        </p:tgtEl>
                                        <p:attrNameLst>
                                          <p:attrName>ppt_x</p:attrName>
                                        </p:attrNameLst>
                                      </p:cBhvr>
                                      <p:tavLst>
                                        <p:tav tm="0">
                                          <p:val>
                                            <p:strVal val="#ppt_x-#ppt_w/2"/>
                                          </p:val>
                                        </p:tav>
                                        <p:tav tm="100000">
                                          <p:val>
                                            <p:strVal val="#ppt_x"/>
                                          </p:val>
                                        </p:tav>
                                      </p:tavLst>
                                    </p:anim>
                                    <p:anim calcmode="lin" valueType="num">
                                      <p:cBhvr>
                                        <p:cTn id="84" dur="500" fill="hold"/>
                                        <p:tgtEl>
                                          <p:spTgt spid="52"/>
                                        </p:tgtEl>
                                        <p:attrNameLst>
                                          <p:attrName>ppt_y</p:attrName>
                                        </p:attrNameLst>
                                      </p:cBhvr>
                                      <p:tavLst>
                                        <p:tav tm="0">
                                          <p:val>
                                            <p:strVal val="#ppt_y"/>
                                          </p:val>
                                        </p:tav>
                                        <p:tav tm="100000">
                                          <p:val>
                                            <p:strVal val="#ppt_y"/>
                                          </p:val>
                                        </p:tav>
                                      </p:tavLst>
                                    </p:anim>
                                    <p:anim calcmode="lin" valueType="num">
                                      <p:cBhvr>
                                        <p:cTn id="85" dur="500" fill="hold"/>
                                        <p:tgtEl>
                                          <p:spTgt spid="52"/>
                                        </p:tgtEl>
                                        <p:attrNameLst>
                                          <p:attrName>ppt_w</p:attrName>
                                        </p:attrNameLst>
                                      </p:cBhvr>
                                      <p:tavLst>
                                        <p:tav tm="0">
                                          <p:val>
                                            <p:fltVal val="0"/>
                                          </p:val>
                                        </p:tav>
                                        <p:tav tm="100000">
                                          <p:val>
                                            <p:strVal val="#ppt_w"/>
                                          </p:val>
                                        </p:tav>
                                      </p:tavLst>
                                    </p:anim>
                                    <p:anim calcmode="lin" valueType="num">
                                      <p:cBhvr>
                                        <p:cTn id="86" dur="500" fill="hold"/>
                                        <p:tgtEl>
                                          <p:spTgt spid="52"/>
                                        </p:tgtEl>
                                        <p:attrNameLst>
                                          <p:attrName>ppt_h</p:attrName>
                                        </p:attrNameLst>
                                      </p:cBhvr>
                                      <p:tavLst>
                                        <p:tav tm="0">
                                          <p:val>
                                            <p:strVal val="#ppt_h"/>
                                          </p:val>
                                        </p:tav>
                                        <p:tav tm="100000">
                                          <p:val>
                                            <p:strVal val="#ppt_h"/>
                                          </p:val>
                                        </p:tav>
                                      </p:tavLst>
                                    </p:anim>
                                  </p:childTnLst>
                                </p:cTn>
                              </p:par>
                            </p:childTnLst>
                          </p:cTn>
                        </p:par>
                        <p:par>
                          <p:cTn id="87" fill="hold">
                            <p:stCondLst>
                              <p:cond delay="1500"/>
                            </p:stCondLst>
                            <p:childTnLst>
                              <p:par>
                                <p:cTn id="88" presetID="17" presetClass="entr" presetSubtype="8" fill="hold" grpId="0" nodeType="afterEffect">
                                  <p:stCondLst>
                                    <p:cond delay="0"/>
                                  </p:stCondLst>
                                  <p:childTnLst>
                                    <p:set>
                                      <p:cBhvr>
                                        <p:cTn id="89" dur="1" fill="hold">
                                          <p:stCondLst>
                                            <p:cond delay="0"/>
                                          </p:stCondLst>
                                        </p:cTn>
                                        <p:tgtEl>
                                          <p:spTgt spid="63"/>
                                        </p:tgtEl>
                                        <p:attrNameLst>
                                          <p:attrName>style.visibility</p:attrName>
                                        </p:attrNameLst>
                                      </p:cBhvr>
                                      <p:to>
                                        <p:strVal val="visible"/>
                                      </p:to>
                                    </p:set>
                                    <p:anim calcmode="lin" valueType="num">
                                      <p:cBhvr>
                                        <p:cTn id="90" dur="500" fill="hold"/>
                                        <p:tgtEl>
                                          <p:spTgt spid="63"/>
                                        </p:tgtEl>
                                        <p:attrNameLst>
                                          <p:attrName>ppt_x</p:attrName>
                                        </p:attrNameLst>
                                      </p:cBhvr>
                                      <p:tavLst>
                                        <p:tav tm="0">
                                          <p:val>
                                            <p:strVal val="#ppt_x-#ppt_w/2"/>
                                          </p:val>
                                        </p:tav>
                                        <p:tav tm="100000">
                                          <p:val>
                                            <p:strVal val="#ppt_x"/>
                                          </p:val>
                                        </p:tav>
                                      </p:tavLst>
                                    </p:anim>
                                    <p:anim calcmode="lin" valueType="num">
                                      <p:cBhvr>
                                        <p:cTn id="91" dur="500" fill="hold"/>
                                        <p:tgtEl>
                                          <p:spTgt spid="63"/>
                                        </p:tgtEl>
                                        <p:attrNameLst>
                                          <p:attrName>ppt_y</p:attrName>
                                        </p:attrNameLst>
                                      </p:cBhvr>
                                      <p:tavLst>
                                        <p:tav tm="0">
                                          <p:val>
                                            <p:strVal val="#ppt_y"/>
                                          </p:val>
                                        </p:tav>
                                        <p:tav tm="100000">
                                          <p:val>
                                            <p:strVal val="#ppt_y"/>
                                          </p:val>
                                        </p:tav>
                                      </p:tavLst>
                                    </p:anim>
                                    <p:anim calcmode="lin" valueType="num">
                                      <p:cBhvr>
                                        <p:cTn id="92" dur="500" fill="hold"/>
                                        <p:tgtEl>
                                          <p:spTgt spid="63"/>
                                        </p:tgtEl>
                                        <p:attrNameLst>
                                          <p:attrName>ppt_w</p:attrName>
                                        </p:attrNameLst>
                                      </p:cBhvr>
                                      <p:tavLst>
                                        <p:tav tm="0">
                                          <p:val>
                                            <p:fltVal val="0"/>
                                          </p:val>
                                        </p:tav>
                                        <p:tav tm="100000">
                                          <p:val>
                                            <p:strVal val="#ppt_w"/>
                                          </p:val>
                                        </p:tav>
                                      </p:tavLst>
                                    </p:anim>
                                    <p:anim calcmode="lin" valueType="num">
                                      <p:cBhvr>
                                        <p:cTn id="93" dur="500" fill="hold"/>
                                        <p:tgtEl>
                                          <p:spTgt spid="63"/>
                                        </p:tgtEl>
                                        <p:attrNameLst>
                                          <p:attrName>ppt_h</p:attrName>
                                        </p:attrNameLst>
                                      </p:cBhvr>
                                      <p:tavLst>
                                        <p:tav tm="0">
                                          <p:val>
                                            <p:strVal val="#ppt_h"/>
                                          </p:val>
                                        </p:tav>
                                        <p:tav tm="100000">
                                          <p:val>
                                            <p:strVal val="#ppt_h"/>
                                          </p:val>
                                        </p:tav>
                                      </p:tavLst>
                                    </p:anim>
                                  </p:childTnLst>
                                </p:cTn>
                              </p:par>
                            </p:childTnLst>
                          </p:cTn>
                        </p:par>
                        <p:par>
                          <p:cTn id="94" fill="hold">
                            <p:stCondLst>
                              <p:cond delay="2000"/>
                            </p:stCondLst>
                            <p:childTnLst>
                              <p:par>
                                <p:cTn id="95" presetID="17" presetClass="entr" presetSubtype="8" fill="hold" grpId="0" nodeType="after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ppt_x</p:attrName>
                                        </p:attrNameLst>
                                      </p:cBhvr>
                                      <p:tavLst>
                                        <p:tav tm="0">
                                          <p:val>
                                            <p:strVal val="#ppt_x-#ppt_w/2"/>
                                          </p:val>
                                        </p:tav>
                                        <p:tav tm="100000">
                                          <p:val>
                                            <p:strVal val="#ppt_x"/>
                                          </p:val>
                                        </p:tav>
                                      </p:tavLst>
                                    </p:anim>
                                    <p:anim calcmode="lin" valueType="num">
                                      <p:cBhvr>
                                        <p:cTn id="98" dur="500" fill="hold"/>
                                        <p:tgtEl>
                                          <p:spTgt spid="53"/>
                                        </p:tgtEl>
                                        <p:attrNameLst>
                                          <p:attrName>ppt_y</p:attrName>
                                        </p:attrNameLst>
                                      </p:cBhvr>
                                      <p:tavLst>
                                        <p:tav tm="0">
                                          <p:val>
                                            <p:strVal val="#ppt_y"/>
                                          </p:val>
                                        </p:tav>
                                        <p:tav tm="100000">
                                          <p:val>
                                            <p:strVal val="#ppt_y"/>
                                          </p:val>
                                        </p:tav>
                                      </p:tavLst>
                                    </p:anim>
                                    <p:anim calcmode="lin" valueType="num">
                                      <p:cBhvr>
                                        <p:cTn id="99" dur="500" fill="hold"/>
                                        <p:tgtEl>
                                          <p:spTgt spid="53"/>
                                        </p:tgtEl>
                                        <p:attrNameLst>
                                          <p:attrName>ppt_w</p:attrName>
                                        </p:attrNameLst>
                                      </p:cBhvr>
                                      <p:tavLst>
                                        <p:tav tm="0">
                                          <p:val>
                                            <p:fltVal val="0"/>
                                          </p:val>
                                        </p:tav>
                                        <p:tav tm="100000">
                                          <p:val>
                                            <p:strVal val="#ppt_w"/>
                                          </p:val>
                                        </p:tav>
                                      </p:tavLst>
                                    </p:anim>
                                    <p:anim calcmode="lin" valueType="num">
                                      <p:cBhvr>
                                        <p:cTn id="100" dur="500" fill="hold"/>
                                        <p:tgtEl>
                                          <p:spTgt spid="53"/>
                                        </p:tgtEl>
                                        <p:attrNameLst>
                                          <p:attrName>ppt_h</p:attrName>
                                        </p:attrNameLst>
                                      </p:cBhvr>
                                      <p:tavLst>
                                        <p:tav tm="0">
                                          <p:val>
                                            <p:strVal val="#ppt_h"/>
                                          </p:val>
                                        </p:tav>
                                        <p:tav tm="100000">
                                          <p:val>
                                            <p:strVal val="#ppt_h"/>
                                          </p:val>
                                        </p:tav>
                                      </p:tavLst>
                                    </p:anim>
                                  </p:childTnLst>
                                </p:cTn>
                              </p:par>
                            </p:childTnLst>
                          </p:cTn>
                        </p:par>
                        <p:par>
                          <p:cTn id="101" fill="hold">
                            <p:stCondLst>
                              <p:cond delay="2500"/>
                            </p:stCondLst>
                            <p:childTnLst>
                              <p:par>
                                <p:cTn id="102" presetID="17" presetClass="entr" presetSubtype="8" fill="hold" grpId="0" nodeType="afterEffect">
                                  <p:stCondLst>
                                    <p:cond delay="0"/>
                                  </p:stCondLst>
                                  <p:childTnLst>
                                    <p:set>
                                      <p:cBhvr>
                                        <p:cTn id="103" dur="1" fill="hold">
                                          <p:stCondLst>
                                            <p:cond delay="0"/>
                                          </p:stCondLst>
                                        </p:cTn>
                                        <p:tgtEl>
                                          <p:spTgt spid="64"/>
                                        </p:tgtEl>
                                        <p:attrNameLst>
                                          <p:attrName>style.visibility</p:attrName>
                                        </p:attrNameLst>
                                      </p:cBhvr>
                                      <p:to>
                                        <p:strVal val="visible"/>
                                      </p:to>
                                    </p:set>
                                    <p:anim calcmode="lin" valueType="num">
                                      <p:cBhvr>
                                        <p:cTn id="104" dur="500" fill="hold"/>
                                        <p:tgtEl>
                                          <p:spTgt spid="64"/>
                                        </p:tgtEl>
                                        <p:attrNameLst>
                                          <p:attrName>ppt_x</p:attrName>
                                        </p:attrNameLst>
                                      </p:cBhvr>
                                      <p:tavLst>
                                        <p:tav tm="0">
                                          <p:val>
                                            <p:strVal val="#ppt_x-#ppt_w/2"/>
                                          </p:val>
                                        </p:tav>
                                        <p:tav tm="100000">
                                          <p:val>
                                            <p:strVal val="#ppt_x"/>
                                          </p:val>
                                        </p:tav>
                                      </p:tavLst>
                                    </p:anim>
                                    <p:anim calcmode="lin" valueType="num">
                                      <p:cBhvr>
                                        <p:cTn id="105" dur="500" fill="hold"/>
                                        <p:tgtEl>
                                          <p:spTgt spid="64"/>
                                        </p:tgtEl>
                                        <p:attrNameLst>
                                          <p:attrName>ppt_y</p:attrName>
                                        </p:attrNameLst>
                                      </p:cBhvr>
                                      <p:tavLst>
                                        <p:tav tm="0">
                                          <p:val>
                                            <p:strVal val="#ppt_y"/>
                                          </p:val>
                                        </p:tav>
                                        <p:tav tm="100000">
                                          <p:val>
                                            <p:strVal val="#ppt_y"/>
                                          </p:val>
                                        </p:tav>
                                      </p:tavLst>
                                    </p:anim>
                                    <p:anim calcmode="lin" valueType="num">
                                      <p:cBhvr>
                                        <p:cTn id="106" dur="500" fill="hold"/>
                                        <p:tgtEl>
                                          <p:spTgt spid="64"/>
                                        </p:tgtEl>
                                        <p:attrNameLst>
                                          <p:attrName>ppt_w</p:attrName>
                                        </p:attrNameLst>
                                      </p:cBhvr>
                                      <p:tavLst>
                                        <p:tav tm="0">
                                          <p:val>
                                            <p:fltVal val="0"/>
                                          </p:val>
                                        </p:tav>
                                        <p:tav tm="100000">
                                          <p:val>
                                            <p:strVal val="#ppt_w"/>
                                          </p:val>
                                        </p:tav>
                                      </p:tavLst>
                                    </p:anim>
                                    <p:anim calcmode="lin" valueType="num">
                                      <p:cBhvr>
                                        <p:cTn id="107" dur="500" fill="hold"/>
                                        <p:tgtEl>
                                          <p:spTgt spid="64"/>
                                        </p:tgtEl>
                                        <p:attrNameLst>
                                          <p:attrName>ppt_h</p:attrName>
                                        </p:attrNameLst>
                                      </p:cBhvr>
                                      <p:tavLst>
                                        <p:tav tm="0">
                                          <p:val>
                                            <p:strVal val="#ppt_h"/>
                                          </p:val>
                                        </p:tav>
                                        <p:tav tm="100000">
                                          <p:val>
                                            <p:strVal val="#ppt_h"/>
                                          </p:val>
                                        </p:tav>
                                      </p:tavLst>
                                    </p:anim>
                                  </p:childTnLst>
                                </p:cTn>
                              </p:par>
                            </p:childTnLst>
                          </p:cTn>
                        </p:par>
                        <p:par>
                          <p:cTn id="108" fill="hold">
                            <p:stCondLst>
                              <p:cond delay="3000"/>
                            </p:stCondLst>
                            <p:childTnLst>
                              <p:par>
                                <p:cTn id="109" presetID="17" presetClass="entr" presetSubtype="8" fill="hold" grpId="0" nodeType="afterEffect">
                                  <p:stCondLst>
                                    <p:cond delay="0"/>
                                  </p:stCondLst>
                                  <p:childTnLst>
                                    <p:set>
                                      <p:cBhvr>
                                        <p:cTn id="110" dur="1" fill="hold">
                                          <p:stCondLst>
                                            <p:cond delay="0"/>
                                          </p:stCondLst>
                                        </p:cTn>
                                        <p:tgtEl>
                                          <p:spTgt spid="54"/>
                                        </p:tgtEl>
                                        <p:attrNameLst>
                                          <p:attrName>style.visibility</p:attrName>
                                        </p:attrNameLst>
                                      </p:cBhvr>
                                      <p:to>
                                        <p:strVal val="visible"/>
                                      </p:to>
                                    </p:set>
                                    <p:anim calcmode="lin" valueType="num">
                                      <p:cBhvr>
                                        <p:cTn id="111" dur="500" fill="hold"/>
                                        <p:tgtEl>
                                          <p:spTgt spid="54"/>
                                        </p:tgtEl>
                                        <p:attrNameLst>
                                          <p:attrName>ppt_x</p:attrName>
                                        </p:attrNameLst>
                                      </p:cBhvr>
                                      <p:tavLst>
                                        <p:tav tm="0">
                                          <p:val>
                                            <p:strVal val="#ppt_x-#ppt_w/2"/>
                                          </p:val>
                                        </p:tav>
                                        <p:tav tm="100000">
                                          <p:val>
                                            <p:strVal val="#ppt_x"/>
                                          </p:val>
                                        </p:tav>
                                      </p:tavLst>
                                    </p:anim>
                                    <p:anim calcmode="lin" valueType="num">
                                      <p:cBhvr>
                                        <p:cTn id="112" dur="500" fill="hold"/>
                                        <p:tgtEl>
                                          <p:spTgt spid="54"/>
                                        </p:tgtEl>
                                        <p:attrNameLst>
                                          <p:attrName>ppt_y</p:attrName>
                                        </p:attrNameLst>
                                      </p:cBhvr>
                                      <p:tavLst>
                                        <p:tav tm="0">
                                          <p:val>
                                            <p:strVal val="#ppt_y"/>
                                          </p:val>
                                        </p:tav>
                                        <p:tav tm="100000">
                                          <p:val>
                                            <p:strVal val="#ppt_y"/>
                                          </p:val>
                                        </p:tav>
                                      </p:tavLst>
                                    </p:anim>
                                    <p:anim calcmode="lin" valueType="num">
                                      <p:cBhvr>
                                        <p:cTn id="113" dur="500" fill="hold"/>
                                        <p:tgtEl>
                                          <p:spTgt spid="54"/>
                                        </p:tgtEl>
                                        <p:attrNameLst>
                                          <p:attrName>ppt_w</p:attrName>
                                        </p:attrNameLst>
                                      </p:cBhvr>
                                      <p:tavLst>
                                        <p:tav tm="0">
                                          <p:val>
                                            <p:fltVal val="0"/>
                                          </p:val>
                                        </p:tav>
                                        <p:tav tm="100000">
                                          <p:val>
                                            <p:strVal val="#ppt_w"/>
                                          </p:val>
                                        </p:tav>
                                      </p:tavLst>
                                    </p:anim>
                                    <p:anim calcmode="lin" valueType="num">
                                      <p:cBhvr>
                                        <p:cTn id="114" dur="500" fill="hold"/>
                                        <p:tgtEl>
                                          <p:spTgt spid="54"/>
                                        </p:tgtEl>
                                        <p:attrNameLst>
                                          <p:attrName>ppt_h</p:attrName>
                                        </p:attrNameLst>
                                      </p:cBhvr>
                                      <p:tavLst>
                                        <p:tav tm="0">
                                          <p:val>
                                            <p:strVal val="#ppt_h"/>
                                          </p:val>
                                        </p:tav>
                                        <p:tav tm="100000">
                                          <p:val>
                                            <p:strVal val="#ppt_h"/>
                                          </p:val>
                                        </p:tav>
                                      </p:tavLst>
                                    </p:anim>
                                  </p:childTnLst>
                                </p:cTn>
                              </p:par>
                            </p:childTnLst>
                          </p:cTn>
                        </p:par>
                        <p:par>
                          <p:cTn id="115" fill="hold">
                            <p:stCondLst>
                              <p:cond delay="3500"/>
                            </p:stCondLst>
                            <p:childTnLst>
                              <p:par>
                                <p:cTn id="116" presetID="17" presetClass="entr" presetSubtype="8" fill="hold" grpId="0" nodeType="afterEffect">
                                  <p:stCondLst>
                                    <p:cond delay="0"/>
                                  </p:stCondLst>
                                  <p:childTnLst>
                                    <p:set>
                                      <p:cBhvr>
                                        <p:cTn id="117" dur="1" fill="hold">
                                          <p:stCondLst>
                                            <p:cond delay="0"/>
                                          </p:stCondLst>
                                        </p:cTn>
                                        <p:tgtEl>
                                          <p:spTgt spid="65"/>
                                        </p:tgtEl>
                                        <p:attrNameLst>
                                          <p:attrName>style.visibility</p:attrName>
                                        </p:attrNameLst>
                                      </p:cBhvr>
                                      <p:to>
                                        <p:strVal val="visible"/>
                                      </p:to>
                                    </p:set>
                                    <p:anim calcmode="lin" valueType="num">
                                      <p:cBhvr>
                                        <p:cTn id="118" dur="500" fill="hold"/>
                                        <p:tgtEl>
                                          <p:spTgt spid="65"/>
                                        </p:tgtEl>
                                        <p:attrNameLst>
                                          <p:attrName>ppt_x</p:attrName>
                                        </p:attrNameLst>
                                      </p:cBhvr>
                                      <p:tavLst>
                                        <p:tav tm="0">
                                          <p:val>
                                            <p:strVal val="#ppt_x-#ppt_w/2"/>
                                          </p:val>
                                        </p:tav>
                                        <p:tav tm="100000">
                                          <p:val>
                                            <p:strVal val="#ppt_x"/>
                                          </p:val>
                                        </p:tav>
                                      </p:tavLst>
                                    </p:anim>
                                    <p:anim calcmode="lin" valueType="num">
                                      <p:cBhvr>
                                        <p:cTn id="119" dur="500" fill="hold"/>
                                        <p:tgtEl>
                                          <p:spTgt spid="65"/>
                                        </p:tgtEl>
                                        <p:attrNameLst>
                                          <p:attrName>ppt_y</p:attrName>
                                        </p:attrNameLst>
                                      </p:cBhvr>
                                      <p:tavLst>
                                        <p:tav tm="0">
                                          <p:val>
                                            <p:strVal val="#ppt_y"/>
                                          </p:val>
                                        </p:tav>
                                        <p:tav tm="100000">
                                          <p:val>
                                            <p:strVal val="#ppt_y"/>
                                          </p:val>
                                        </p:tav>
                                      </p:tavLst>
                                    </p:anim>
                                    <p:anim calcmode="lin" valueType="num">
                                      <p:cBhvr>
                                        <p:cTn id="120" dur="500" fill="hold"/>
                                        <p:tgtEl>
                                          <p:spTgt spid="65"/>
                                        </p:tgtEl>
                                        <p:attrNameLst>
                                          <p:attrName>ppt_w</p:attrName>
                                        </p:attrNameLst>
                                      </p:cBhvr>
                                      <p:tavLst>
                                        <p:tav tm="0">
                                          <p:val>
                                            <p:fltVal val="0"/>
                                          </p:val>
                                        </p:tav>
                                        <p:tav tm="100000">
                                          <p:val>
                                            <p:strVal val="#ppt_w"/>
                                          </p:val>
                                        </p:tav>
                                      </p:tavLst>
                                    </p:anim>
                                    <p:anim calcmode="lin" valueType="num">
                                      <p:cBhvr>
                                        <p:cTn id="121" dur="500" fill="hold"/>
                                        <p:tgtEl>
                                          <p:spTgt spid="65"/>
                                        </p:tgtEl>
                                        <p:attrNameLst>
                                          <p:attrName>ppt_h</p:attrName>
                                        </p:attrNameLst>
                                      </p:cBhvr>
                                      <p:tavLst>
                                        <p:tav tm="0">
                                          <p:val>
                                            <p:strVal val="#ppt_h"/>
                                          </p:val>
                                        </p:tav>
                                        <p:tav tm="100000">
                                          <p:val>
                                            <p:strVal val="#ppt_h"/>
                                          </p:val>
                                        </p:tav>
                                      </p:tavLst>
                                    </p:anim>
                                  </p:childTnLst>
                                </p:cTn>
                              </p:par>
                            </p:childTnLst>
                          </p:cTn>
                        </p:par>
                        <p:par>
                          <p:cTn id="122" fill="hold">
                            <p:stCondLst>
                              <p:cond delay="4000"/>
                            </p:stCondLst>
                            <p:childTnLst>
                              <p:par>
                                <p:cTn id="123" presetID="17" presetClass="entr" presetSubtype="8" fill="hold" grpId="0" nodeType="afterEffect">
                                  <p:stCondLst>
                                    <p:cond delay="0"/>
                                  </p:stCondLst>
                                  <p:childTnLst>
                                    <p:set>
                                      <p:cBhvr>
                                        <p:cTn id="124" dur="1" fill="hold">
                                          <p:stCondLst>
                                            <p:cond delay="0"/>
                                          </p:stCondLst>
                                        </p:cTn>
                                        <p:tgtEl>
                                          <p:spTgt spid="67"/>
                                        </p:tgtEl>
                                        <p:attrNameLst>
                                          <p:attrName>style.visibility</p:attrName>
                                        </p:attrNameLst>
                                      </p:cBhvr>
                                      <p:to>
                                        <p:strVal val="visible"/>
                                      </p:to>
                                    </p:set>
                                    <p:anim calcmode="lin" valueType="num">
                                      <p:cBhvr>
                                        <p:cTn id="125" dur="500" fill="hold"/>
                                        <p:tgtEl>
                                          <p:spTgt spid="67"/>
                                        </p:tgtEl>
                                        <p:attrNameLst>
                                          <p:attrName>ppt_x</p:attrName>
                                        </p:attrNameLst>
                                      </p:cBhvr>
                                      <p:tavLst>
                                        <p:tav tm="0">
                                          <p:val>
                                            <p:strVal val="#ppt_x-#ppt_w/2"/>
                                          </p:val>
                                        </p:tav>
                                        <p:tav tm="100000">
                                          <p:val>
                                            <p:strVal val="#ppt_x"/>
                                          </p:val>
                                        </p:tav>
                                      </p:tavLst>
                                    </p:anim>
                                    <p:anim calcmode="lin" valueType="num">
                                      <p:cBhvr>
                                        <p:cTn id="126" dur="500" fill="hold"/>
                                        <p:tgtEl>
                                          <p:spTgt spid="67"/>
                                        </p:tgtEl>
                                        <p:attrNameLst>
                                          <p:attrName>ppt_y</p:attrName>
                                        </p:attrNameLst>
                                      </p:cBhvr>
                                      <p:tavLst>
                                        <p:tav tm="0">
                                          <p:val>
                                            <p:strVal val="#ppt_y"/>
                                          </p:val>
                                        </p:tav>
                                        <p:tav tm="100000">
                                          <p:val>
                                            <p:strVal val="#ppt_y"/>
                                          </p:val>
                                        </p:tav>
                                      </p:tavLst>
                                    </p:anim>
                                    <p:anim calcmode="lin" valueType="num">
                                      <p:cBhvr>
                                        <p:cTn id="127" dur="500" fill="hold"/>
                                        <p:tgtEl>
                                          <p:spTgt spid="67"/>
                                        </p:tgtEl>
                                        <p:attrNameLst>
                                          <p:attrName>ppt_w</p:attrName>
                                        </p:attrNameLst>
                                      </p:cBhvr>
                                      <p:tavLst>
                                        <p:tav tm="0">
                                          <p:val>
                                            <p:fltVal val="0"/>
                                          </p:val>
                                        </p:tav>
                                        <p:tav tm="100000">
                                          <p:val>
                                            <p:strVal val="#ppt_w"/>
                                          </p:val>
                                        </p:tav>
                                      </p:tavLst>
                                    </p:anim>
                                    <p:anim calcmode="lin" valueType="num">
                                      <p:cBhvr>
                                        <p:cTn id="128" dur="500" fill="hold"/>
                                        <p:tgtEl>
                                          <p:spTgt spid="67"/>
                                        </p:tgtEl>
                                        <p:attrNameLst>
                                          <p:attrName>ppt_h</p:attrName>
                                        </p:attrNameLst>
                                      </p:cBhvr>
                                      <p:tavLst>
                                        <p:tav tm="0">
                                          <p:val>
                                            <p:strVal val="#ppt_h"/>
                                          </p:val>
                                        </p:tav>
                                        <p:tav tm="100000">
                                          <p:val>
                                            <p:strVal val="#ppt_h"/>
                                          </p:val>
                                        </p:tav>
                                      </p:tavLst>
                                    </p:anim>
                                  </p:childTnLst>
                                </p:cTn>
                              </p:par>
                            </p:childTnLst>
                          </p:cTn>
                        </p:par>
                        <p:par>
                          <p:cTn id="129" fill="hold">
                            <p:stCondLst>
                              <p:cond delay="4500"/>
                            </p:stCondLst>
                            <p:childTnLst>
                              <p:par>
                                <p:cTn id="130" presetID="17" presetClass="entr" presetSubtype="8" fill="hold" grpId="0" nodeType="afterEffect">
                                  <p:stCondLst>
                                    <p:cond delay="0"/>
                                  </p:stCondLst>
                                  <p:childTnLst>
                                    <p:set>
                                      <p:cBhvr>
                                        <p:cTn id="131" dur="1" fill="hold">
                                          <p:stCondLst>
                                            <p:cond delay="0"/>
                                          </p:stCondLst>
                                        </p:cTn>
                                        <p:tgtEl>
                                          <p:spTgt spid="66"/>
                                        </p:tgtEl>
                                        <p:attrNameLst>
                                          <p:attrName>style.visibility</p:attrName>
                                        </p:attrNameLst>
                                      </p:cBhvr>
                                      <p:to>
                                        <p:strVal val="visible"/>
                                      </p:to>
                                    </p:set>
                                    <p:anim calcmode="lin" valueType="num">
                                      <p:cBhvr>
                                        <p:cTn id="132" dur="500" fill="hold"/>
                                        <p:tgtEl>
                                          <p:spTgt spid="66"/>
                                        </p:tgtEl>
                                        <p:attrNameLst>
                                          <p:attrName>ppt_x</p:attrName>
                                        </p:attrNameLst>
                                      </p:cBhvr>
                                      <p:tavLst>
                                        <p:tav tm="0">
                                          <p:val>
                                            <p:strVal val="#ppt_x-#ppt_w/2"/>
                                          </p:val>
                                        </p:tav>
                                        <p:tav tm="100000">
                                          <p:val>
                                            <p:strVal val="#ppt_x"/>
                                          </p:val>
                                        </p:tav>
                                      </p:tavLst>
                                    </p:anim>
                                    <p:anim calcmode="lin" valueType="num">
                                      <p:cBhvr>
                                        <p:cTn id="133" dur="500" fill="hold"/>
                                        <p:tgtEl>
                                          <p:spTgt spid="66"/>
                                        </p:tgtEl>
                                        <p:attrNameLst>
                                          <p:attrName>ppt_y</p:attrName>
                                        </p:attrNameLst>
                                      </p:cBhvr>
                                      <p:tavLst>
                                        <p:tav tm="0">
                                          <p:val>
                                            <p:strVal val="#ppt_y"/>
                                          </p:val>
                                        </p:tav>
                                        <p:tav tm="100000">
                                          <p:val>
                                            <p:strVal val="#ppt_y"/>
                                          </p:val>
                                        </p:tav>
                                      </p:tavLst>
                                    </p:anim>
                                    <p:anim calcmode="lin" valueType="num">
                                      <p:cBhvr>
                                        <p:cTn id="134" dur="500" fill="hold"/>
                                        <p:tgtEl>
                                          <p:spTgt spid="66"/>
                                        </p:tgtEl>
                                        <p:attrNameLst>
                                          <p:attrName>ppt_w</p:attrName>
                                        </p:attrNameLst>
                                      </p:cBhvr>
                                      <p:tavLst>
                                        <p:tav tm="0">
                                          <p:val>
                                            <p:fltVal val="0"/>
                                          </p:val>
                                        </p:tav>
                                        <p:tav tm="100000">
                                          <p:val>
                                            <p:strVal val="#ppt_w"/>
                                          </p:val>
                                        </p:tav>
                                      </p:tavLst>
                                    </p:anim>
                                    <p:anim calcmode="lin" valueType="num">
                                      <p:cBhvr>
                                        <p:cTn id="135" dur="500" fill="hold"/>
                                        <p:tgtEl>
                                          <p:spTgt spid="66"/>
                                        </p:tgtEl>
                                        <p:attrNameLst>
                                          <p:attrName>ppt_h</p:attrName>
                                        </p:attrNameLst>
                                      </p:cBhvr>
                                      <p:tavLst>
                                        <p:tav tm="0">
                                          <p:val>
                                            <p:strVal val="#ppt_h"/>
                                          </p:val>
                                        </p:tav>
                                        <p:tav tm="100000">
                                          <p:val>
                                            <p:strVal val="#ppt_h"/>
                                          </p:val>
                                        </p:tav>
                                      </p:tavLst>
                                    </p:anim>
                                  </p:childTnLst>
                                </p:cTn>
                              </p:par>
                            </p:childTnLst>
                          </p:cTn>
                        </p:par>
                        <p:par>
                          <p:cTn id="136" fill="hold">
                            <p:stCondLst>
                              <p:cond delay="5000"/>
                            </p:stCondLst>
                            <p:childTnLst>
                              <p:par>
                                <p:cTn id="137" presetID="17" presetClass="entr" presetSubtype="8" fill="hold" grpId="0" nodeType="afterEffect">
                                  <p:stCondLst>
                                    <p:cond delay="0"/>
                                  </p:stCondLst>
                                  <p:childTnLst>
                                    <p:set>
                                      <p:cBhvr>
                                        <p:cTn id="138" dur="1" fill="hold">
                                          <p:stCondLst>
                                            <p:cond delay="0"/>
                                          </p:stCondLst>
                                        </p:cTn>
                                        <p:tgtEl>
                                          <p:spTgt spid="68"/>
                                        </p:tgtEl>
                                        <p:attrNameLst>
                                          <p:attrName>style.visibility</p:attrName>
                                        </p:attrNameLst>
                                      </p:cBhvr>
                                      <p:to>
                                        <p:strVal val="visible"/>
                                      </p:to>
                                    </p:set>
                                    <p:anim calcmode="lin" valueType="num">
                                      <p:cBhvr>
                                        <p:cTn id="139" dur="500" fill="hold"/>
                                        <p:tgtEl>
                                          <p:spTgt spid="68"/>
                                        </p:tgtEl>
                                        <p:attrNameLst>
                                          <p:attrName>ppt_x</p:attrName>
                                        </p:attrNameLst>
                                      </p:cBhvr>
                                      <p:tavLst>
                                        <p:tav tm="0">
                                          <p:val>
                                            <p:strVal val="#ppt_x-#ppt_w/2"/>
                                          </p:val>
                                        </p:tav>
                                        <p:tav tm="100000">
                                          <p:val>
                                            <p:strVal val="#ppt_x"/>
                                          </p:val>
                                        </p:tav>
                                      </p:tavLst>
                                    </p:anim>
                                    <p:anim calcmode="lin" valueType="num">
                                      <p:cBhvr>
                                        <p:cTn id="140" dur="500" fill="hold"/>
                                        <p:tgtEl>
                                          <p:spTgt spid="68"/>
                                        </p:tgtEl>
                                        <p:attrNameLst>
                                          <p:attrName>ppt_y</p:attrName>
                                        </p:attrNameLst>
                                      </p:cBhvr>
                                      <p:tavLst>
                                        <p:tav tm="0">
                                          <p:val>
                                            <p:strVal val="#ppt_y"/>
                                          </p:val>
                                        </p:tav>
                                        <p:tav tm="100000">
                                          <p:val>
                                            <p:strVal val="#ppt_y"/>
                                          </p:val>
                                        </p:tav>
                                      </p:tavLst>
                                    </p:anim>
                                    <p:anim calcmode="lin" valueType="num">
                                      <p:cBhvr>
                                        <p:cTn id="141" dur="500" fill="hold"/>
                                        <p:tgtEl>
                                          <p:spTgt spid="68"/>
                                        </p:tgtEl>
                                        <p:attrNameLst>
                                          <p:attrName>ppt_w</p:attrName>
                                        </p:attrNameLst>
                                      </p:cBhvr>
                                      <p:tavLst>
                                        <p:tav tm="0">
                                          <p:val>
                                            <p:fltVal val="0"/>
                                          </p:val>
                                        </p:tav>
                                        <p:tav tm="100000">
                                          <p:val>
                                            <p:strVal val="#ppt_w"/>
                                          </p:val>
                                        </p:tav>
                                      </p:tavLst>
                                    </p:anim>
                                    <p:anim calcmode="lin" valueType="num">
                                      <p:cBhvr>
                                        <p:cTn id="142" dur="500" fill="hold"/>
                                        <p:tgtEl>
                                          <p:spTgt spid="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52" grpId="0" animBg="1"/>
      <p:bldP spid="53" grpId="0" animBg="1"/>
      <p:bldP spid="54" grpId="0" animBg="1"/>
      <p:bldP spid="55" grpId="0" animBg="1"/>
      <p:bldP spid="63" grpId="0" animBg="1"/>
      <p:bldP spid="64" grpId="0" animBg="1"/>
      <p:bldP spid="65" grpId="0" animBg="1"/>
      <p:bldP spid="66" grpId="0" animBg="1"/>
      <p:bldP spid="67" grpId="0" animBg="1"/>
      <p:bldP spid="6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Neutrino Oscillations</a:t>
            </a:r>
          </a:p>
        </p:txBody>
      </p:sp>
      <p:grpSp>
        <p:nvGrpSpPr>
          <p:cNvPr id="69" name="Group 21"/>
          <p:cNvGrpSpPr>
            <a:grpSpLocks/>
          </p:cNvGrpSpPr>
          <p:nvPr/>
        </p:nvGrpSpPr>
        <p:grpSpPr bwMode="auto">
          <a:xfrm>
            <a:off x="2947988" y="685800"/>
            <a:ext cx="3543300" cy="965200"/>
            <a:chOff x="2920" y="824"/>
            <a:chExt cx="2232" cy="608"/>
          </a:xfrm>
        </p:grpSpPr>
        <p:sp>
          <p:nvSpPr>
            <p:cNvPr id="70" name="Rectangle 22"/>
            <p:cNvSpPr>
              <a:spLocks noChangeArrowheads="1"/>
            </p:cNvSpPr>
            <p:nvPr/>
          </p:nvSpPr>
          <p:spPr bwMode="auto">
            <a:xfrm>
              <a:off x="2920" y="824"/>
              <a:ext cx="744" cy="3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en-US" altLang="en-US" dirty="0">
                  <a:latin typeface="Times New Roman" pitchFamily="18" charset="0"/>
                </a:rPr>
                <a:t>Electron e</a:t>
              </a:r>
            </a:p>
          </p:txBody>
        </p:sp>
        <p:sp>
          <p:nvSpPr>
            <p:cNvPr id="71" name="Rectangle 23"/>
            <p:cNvSpPr>
              <a:spLocks noChangeArrowheads="1"/>
            </p:cNvSpPr>
            <p:nvPr/>
          </p:nvSpPr>
          <p:spPr bwMode="auto">
            <a:xfrm>
              <a:off x="3664" y="824"/>
              <a:ext cx="744" cy="3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en-US" altLang="en-US" dirty="0" err="1">
                  <a:latin typeface="Times New Roman" pitchFamily="18" charset="0"/>
                </a:rPr>
                <a:t>Myon</a:t>
              </a:r>
              <a:r>
                <a:rPr lang="en-US" altLang="en-US" dirty="0">
                  <a:latin typeface="Times New Roman" pitchFamily="18" charset="0"/>
                </a:rPr>
                <a:t> </a:t>
              </a:r>
              <a:r>
                <a:rPr lang="en-US" altLang="en-US" dirty="0">
                  <a:latin typeface="Symbol" pitchFamily="18" charset="2"/>
                </a:rPr>
                <a:t>m</a:t>
              </a:r>
            </a:p>
          </p:txBody>
        </p:sp>
        <p:sp>
          <p:nvSpPr>
            <p:cNvPr id="72" name="Rectangle 24"/>
            <p:cNvSpPr>
              <a:spLocks noChangeArrowheads="1"/>
            </p:cNvSpPr>
            <p:nvPr/>
          </p:nvSpPr>
          <p:spPr bwMode="auto">
            <a:xfrm>
              <a:off x="4408" y="824"/>
              <a:ext cx="744" cy="3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de-DE" altLang="en-US">
                  <a:latin typeface="Times New Roman" pitchFamily="18" charset="0"/>
                </a:rPr>
                <a:t>Tau </a:t>
              </a:r>
              <a:r>
                <a:rPr lang="de-DE" altLang="en-US">
                  <a:latin typeface="Symbol" pitchFamily="18" charset="2"/>
                </a:rPr>
                <a:t>t</a:t>
              </a:r>
            </a:p>
          </p:txBody>
        </p:sp>
        <p:sp>
          <p:nvSpPr>
            <p:cNvPr id="73" name="Rectangle 25"/>
            <p:cNvSpPr>
              <a:spLocks noChangeArrowheads="1"/>
            </p:cNvSpPr>
            <p:nvPr/>
          </p:nvSpPr>
          <p:spPr bwMode="auto">
            <a:xfrm>
              <a:off x="2920" y="1128"/>
              <a:ext cx="744" cy="3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en-US" altLang="en-US" dirty="0">
                  <a:latin typeface="Times New Roman" pitchFamily="18" charset="0"/>
                </a:rPr>
                <a:t>e-Neutrino</a:t>
              </a:r>
            </a:p>
          </p:txBody>
        </p:sp>
        <p:sp>
          <p:nvSpPr>
            <p:cNvPr id="74" name="Rectangle 26"/>
            <p:cNvSpPr>
              <a:spLocks noChangeArrowheads="1"/>
            </p:cNvSpPr>
            <p:nvPr/>
          </p:nvSpPr>
          <p:spPr bwMode="auto">
            <a:xfrm>
              <a:off x="3664" y="1128"/>
              <a:ext cx="744" cy="3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en-US" altLang="en-US" dirty="0">
                  <a:latin typeface="Symbol" pitchFamily="18" charset="2"/>
                </a:rPr>
                <a:t>m</a:t>
              </a:r>
              <a:r>
                <a:rPr lang="en-US" altLang="en-US" dirty="0">
                  <a:latin typeface="Times New Roman" pitchFamily="18" charset="0"/>
                </a:rPr>
                <a:t>-Neutrino</a:t>
              </a:r>
            </a:p>
          </p:txBody>
        </p:sp>
        <p:sp>
          <p:nvSpPr>
            <p:cNvPr id="75" name="Rectangle 27"/>
            <p:cNvSpPr>
              <a:spLocks noChangeArrowheads="1"/>
            </p:cNvSpPr>
            <p:nvPr/>
          </p:nvSpPr>
          <p:spPr bwMode="auto">
            <a:xfrm>
              <a:off x="4408" y="1128"/>
              <a:ext cx="744" cy="3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de-DE" altLang="en-US">
                  <a:latin typeface="Symbol" pitchFamily="18" charset="2"/>
                </a:rPr>
                <a:t>t</a:t>
              </a:r>
              <a:r>
                <a:rPr lang="de-DE" altLang="en-US">
                  <a:latin typeface="Times New Roman" pitchFamily="18" charset="0"/>
                </a:rPr>
                <a:t>-Neutrino</a:t>
              </a:r>
            </a:p>
          </p:txBody>
        </p:sp>
      </p:grpSp>
      <p:sp>
        <p:nvSpPr>
          <p:cNvPr id="76" name="Text Box 28"/>
          <p:cNvSpPr txBox="1">
            <a:spLocks noChangeArrowheads="1"/>
          </p:cNvSpPr>
          <p:nvPr/>
        </p:nvSpPr>
        <p:spPr bwMode="auto">
          <a:xfrm>
            <a:off x="892175" y="1905000"/>
            <a:ext cx="7353295" cy="369332"/>
          </a:xfrm>
          <a:prstGeom prst="rect">
            <a:avLst/>
          </a:prstGeom>
          <a:solidFill>
            <a:srgbClr val="FCFEBA"/>
          </a:solidFill>
          <a:ln w="9525">
            <a:solidFill>
              <a:srgbClr val="000000"/>
            </a:solidFill>
            <a:miter lim="800000"/>
            <a:headEnd/>
            <a:tailEnd/>
          </a:ln>
          <a:effectLst>
            <a:outerShdw dist="107763" dir="2700000" algn="ctr" rotWithShape="0">
              <a:srgbClr val="003366"/>
            </a:outerShdw>
          </a:effec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dirty="0">
                <a:ln>
                  <a:noFill/>
                </a:ln>
                <a:solidFill>
                  <a:srgbClr val="000000"/>
                </a:solidFill>
                <a:effectLst/>
                <a:uLnTx/>
                <a:uFillTx/>
                <a:latin typeface="Times New Roman" pitchFamily="18" charset="0"/>
              </a:rPr>
              <a:t>Idea: if</a:t>
            </a:r>
            <a:r>
              <a:rPr kumimoji="0" lang="en-US" altLang="en-US" sz="1800" b="0" i="0" u="none" strike="noStrike" kern="0" cap="none" spc="0" normalizeH="0" dirty="0">
                <a:ln>
                  <a:noFill/>
                </a:ln>
                <a:solidFill>
                  <a:srgbClr val="000000"/>
                </a:solidFill>
                <a:effectLst/>
                <a:uLnTx/>
                <a:uFillTx/>
                <a:latin typeface="Times New Roman" pitchFamily="18" charset="0"/>
              </a:rPr>
              <a:t> the</a:t>
            </a:r>
            <a:r>
              <a:rPr kumimoji="0" lang="en-US" altLang="en-US" sz="1800" b="0" i="0" u="none" strike="noStrike" kern="0" cap="none" spc="0" normalizeH="0" baseline="0" dirty="0">
                <a:ln>
                  <a:noFill/>
                </a:ln>
                <a:solidFill>
                  <a:srgbClr val="000000"/>
                </a:solidFill>
                <a:effectLst/>
                <a:uLnTx/>
                <a:uFillTx/>
                <a:latin typeface="Times New Roman" pitchFamily="18" charset="0"/>
              </a:rPr>
              <a:t> neutrinos have a non-zero mass, they</a:t>
            </a:r>
            <a:r>
              <a:rPr kumimoji="0" lang="en-US" altLang="en-US" sz="1800" b="0" i="0" u="none" strike="noStrike" kern="0" cap="none" spc="0" normalizeH="0" dirty="0">
                <a:ln>
                  <a:noFill/>
                </a:ln>
                <a:solidFill>
                  <a:srgbClr val="000000"/>
                </a:solidFill>
                <a:effectLst/>
                <a:uLnTx/>
                <a:uFillTx/>
                <a:latin typeface="Times New Roman" pitchFamily="18" charset="0"/>
              </a:rPr>
              <a:t> can interact with each other</a:t>
            </a:r>
            <a:r>
              <a:rPr kumimoji="0" lang="en-US" altLang="en-US" sz="1800" b="0" i="0" u="none" strike="noStrike" kern="0" cap="none" spc="0" normalizeH="0" baseline="0" dirty="0">
                <a:ln>
                  <a:noFill/>
                </a:ln>
                <a:solidFill>
                  <a:srgbClr val="000000"/>
                </a:solidFill>
                <a:effectLst/>
                <a:uLnTx/>
                <a:uFillTx/>
                <a:latin typeface="Times New Roman" pitchFamily="18" charset="0"/>
              </a:rPr>
              <a:t>!</a:t>
            </a:r>
          </a:p>
        </p:txBody>
      </p:sp>
      <p:pic>
        <p:nvPicPr>
          <p:cNvPr id="77" name="Picture 29" descr="osz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11438"/>
            <a:ext cx="41767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 Box 30"/>
          <p:cNvSpPr txBox="1">
            <a:spLocks noChangeArrowheads="1"/>
          </p:cNvSpPr>
          <p:nvPr/>
        </p:nvSpPr>
        <p:spPr bwMode="auto">
          <a:xfrm>
            <a:off x="644525" y="3009900"/>
            <a:ext cx="2962275" cy="2492990"/>
          </a:xfrm>
          <a:prstGeom prst="rect">
            <a:avLst/>
          </a:prstGeom>
          <a:solidFill>
            <a:srgbClr val="FCFEBA"/>
          </a:solidFill>
          <a:ln w="9525">
            <a:solidFill>
              <a:srgbClr val="000000"/>
            </a:solidFill>
            <a:miter lim="800000"/>
            <a:headEnd/>
            <a:tailEnd/>
          </a:ln>
          <a:effectLst>
            <a:outerShdw dist="107763" dir="2700000" algn="ctr" rotWithShape="0">
              <a:srgbClr val="003366"/>
            </a:outerShdw>
          </a:effec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dirty="0">
                <a:ln>
                  <a:noFill/>
                </a:ln>
                <a:solidFill>
                  <a:srgbClr val="000000"/>
                </a:solidFill>
                <a:effectLst/>
                <a:uLnTx/>
                <a:uFillTx/>
                <a:latin typeface="Times New Roman" pitchFamily="18" charset="0"/>
              </a:rPr>
              <a:t>Assumption: Mixture</a:t>
            </a:r>
            <a:r>
              <a:rPr kumimoji="0" lang="en-US" altLang="en-US" sz="1800" b="0" i="0" u="none" strike="noStrike" kern="0" cap="none" spc="0" normalizeH="0" dirty="0">
                <a:ln>
                  <a:noFill/>
                </a:ln>
                <a:solidFill>
                  <a:srgbClr val="000000"/>
                </a:solidFill>
                <a:effectLst/>
                <a:uLnTx/>
                <a:uFillTx/>
                <a:latin typeface="Times New Roman" pitchFamily="18" charset="0"/>
              </a:rPr>
              <a:t> of</a:t>
            </a:r>
            <a:r>
              <a:rPr kumimoji="0" lang="en-US" altLang="en-US" sz="1800" b="0" i="0" u="none" strike="noStrike" kern="0" cap="none" spc="0" normalizeH="0" baseline="0" dirty="0">
                <a:ln>
                  <a:noFill/>
                </a:ln>
                <a:solidFill>
                  <a:srgbClr val="000000"/>
                </a:solidFill>
                <a:effectLst/>
                <a:uLnTx/>
                <a:uFillTx/>
                <a:latin typeface="Times New Roman" pitchFamily="18" charset="0"/>
              </a:rPr>
              <a:t> </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dirty="0">
              <a:ln>
                <a:noFill/>
              </a:ln>
              <a:solidFill>
                <a:srgbClr val="000000"/>
              </a:solidFill>
              <a:effectLst/>
              <a:uLnTx/>
              <a:uFillTx/>
              <a:latin typeface="Times New Roman"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dirty="0">
              <a:ln>
                <a:noFill/>
              </a:ln>
              <a:solidFill>
                <a:srgbClr val="000000"/>
              </a:solidFill>
              <a:effectLst/>
              <a:uLnTx/>
              <a:uFillTx/>
              <a:latin typeface="Symbol" pitchFamily="18" charset="2"/>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dirty="0">
              <a:ln>
                <a:noFill/>
              </a:ln>
              <a:solidFill>
                <a:srgbClr val="000000"/>
              </a:solidFill>
              <a:effectLst/>
              <a:uLnTx/>
              <a:uFillTx/>
              <a:latin typeface="Times New Roman"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lang="en-US" altLang="en-US" kern="0" dirty="0">
                <a:latin typeface="Times New Roman" pitchFamily="18" charset="0"/>
              </a:rPr>
              <a:t>changes the composition of the neutrino beam depending on </a:t>
            </a:r>
            <a:r>
              <a:rPr lang="en-US" altLang="en-US" kern="0">
                <a:latin typeface="Times New Roman" pitchFamily="18" charset="0"/>
              </a:rPr>
              <a:t>the distance to </a:t>
            </a:r>
            <a:r>
              <a:rPr lang="en-US" altLang="en-US" kern="0" dirty="0">
                <a:latin typeface="Times New Roman" pitchFamily="18" charset="0"/>
              </a:rPr>
              <a:t>the neutrino source.</a:t>
            </a:r>
            <a:endParaRPr kumimoji="0" lang="en-US" altLang="en-US" sz="1800" b="0" i="0" u="none" strike="noStrike" kern="0" cap="none" spc="0" normalizeH="0" baseline="0" dirty="0">
              <a:ln>
                <a:noFill/>
              </a:ln>
              <a:solidFill>
                <a:srgbClr val="000000"/>
              </a:solidFill>
              <a:effectLst/>
              <a:uLnTx/>
              <a:uFillTx/>
              <a:latin typeface="Times New Roman" pitchFamily="18" charset="0"/>
            </a:endParaRPr>
          </a:p>
        </p:txBody>
      </p:sp>
      <p:sp>
        <p:nvSpPr>
          <p:cNvPr id="79" name="Text Box 31"/>
          <p:cNvSpPr txBox="1">
            <a:spLocks noChangeArrowheads="1"/>
          </p:cNvSpPr>
          <p:nvPr/>
        </p:nvSpPr>
        <p:spPr bwMode="auto">
          <a:xfrm>
            <a:off x="1406525" y="3457575"/>
            <a:ext cx="1236236" cy="523220"/>
          </a:xfrm>
          <a:prstGeom prst="rect">
            <a:avLst/>
          </a:prstGeom>
          <a:solidFill>
            <a:srgbClr val="FCFEBA"/>
          </a:solidFill>
          <a:ln w="9525">
            <a:solidFill>
              <a:srgbClr val="FCFEB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fontAlgn="base" hangingPunct="1">
              <a:spcBef>
                <a:spcPct val="0"/>
              </a:spcBef>
              <a:spcAft>
                <a:spcPct val="0"/>
              </a:spcAft>
            </a:pPr>
            <a:r>
              <a:rPr lang="en-US" altLang="en-US" sz="2400" dirty="0">
                <a:solidFill>
                  <a:srgbClr val="CC0000"/>
                </a:solidFill>
                <a:latin typeface="Symbol" pitchFamily="18" charset="2"/>
              </a:rPr>
              <a:t>n</a:t>
            </a:r>
            <a:r>
              <a:rPr lang="en-US" altLang="en-US" sz="2800" baseline="-25000" dirty="0">
                <a:solidFill>
                  <a:srgbClr val="CC0000"/>
                </a:solidFill>
                <a:latin typeface="Times New Roman" pitchFamily="18" charset="0"/>
              </a:rPr>
              <a:t>e</a:t>
            </a:r>
            <a:r>
              <a:rPr lang="en-US" altLang="en-US" sz="2400" dirty="0">
                <a:solidFill>
                  <a:srgbClr val="CC0000"/>
                </a:solidFill>
                <a:latin typeface="Times New Roman" pitchFamily="18" charset="0"/>
              </a:rPr>
              <a:t> </a:t>
            </a:r>
            <a:r>
              <a:rPr lang="en-US" altLang="en-US" dirty="0">
                <a:latin typeface="Times New Roman" pitchFamily="18" charset="0"/>
              </a:rPr>
              <a:t>and</a:t>
            </a:r>
            <a:r>
              <a:rPr lang="en-US" altLang="en-US" sz="2400" dirty="0">
                <a:latin typeface="Times New Roman" pitchFamily="18" charset="0"/>
              </a:rPr>
              <a:t> </a:t>
            </a:r>
            <a:r>
              <a:rPr lang="en-US" altLang="en-US" sz="2400" dirty="0">
                <a:solidFill>
                  <a:srgbClr val="3333CC"/>
                </a:solidFill>
                <a:latin typeface="Symbol" pitchFamily="18" charset="2"/>
              </a:rPr>
              <a:t>n</a:t>
            </a:r>
            <a:r>
              <a:rPr lang="en-US" altLang="en-US" sz="2800" baseline="-25000" dirty="0">
                <a:solidFill>
                  <a:srgbClr val="3333CC"/>
                </a:solidFill>
                <a:latin typeface="Symbol" pitchFamily="18" charset="2"/>
              </a:rPr>
              <a:t>m</a:t>
            </a:r>
            <a:endParaRPr lang="en-US" altLang="en-US" sz="2400" dirty="0">
              <a:solidFill>
                <a:srgbClr val="3333CC"/>
              </a:solidFill>
              <a:latin typeface="Times New Roman" pitchFamily="18" charset="0"/>
            </a:endParaRPr>
          </a:p>
        </p:txBody>
      </p:sp>
      <p:sp>
        <p:nvSpPr>
          <p:cNvPr id="80" name="Text Box 32"/>
          <p:cNvSpPr txBox="1">
            <a:spLocks noChangeArrowheads="1"/>
          </p:cNvSpPr>
          <p:nvPr/>
        </p:nvSpPr>
        <p:spPr bwMode="auto">
          <a:xfrm rot="16200000">
            <a:off x="3112084" y="3822184"/>
            <a:ext cx="2473755" cy="369332"/>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en-US" altLang="en-US" dirty="0">
                <a:latin typeface="Times New Roman" pitchFamily="18" charset="0"/>
              </a:rPr>
              <a:t>composition of the beam</a:t>
            </a:r>
          </a:p>
        </p:txBody>
      </p:sp>
      <p:sp>
        <p:nvSpPr>
          <p:cNvPr id="81" name="Text Box 33"/>
          <p:cNvSpPr txBox="1">
            <a:spLocks noChangeArrowheads="1"/>
          </p:cNvSpPr>
          <p:nvPr/>
        </p:nvSpPr>
        <p:spPr bwMode="auto">
          <a:xfrm>
            <a:off x="5475200" y="5600700"/>
            <a:ext cx="2448106" cy="369332"/>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en-US" altLang="en-US" dirty="0">
                <a:latin typeface="Times New Roman" pitchFamily="18" charset="0"/>
              </a:rPr>
              <a:t>distance from the source</a:t>
            </a:r>
          </a:p>
        </p:txBody>
      </p:sp>
      <p:sp>
        <p:nvSpPr>
          <p:cNvPr id="82" name="Text Box 34"/>
          <p:cNvSpPr txBox="1">
            <a:spLocks noChangeArrowheads="1"/>
          </p:cNvSpPr>
          <p:nvPr/>
        </p:nvSpPr>
        <p:spPr bwMode="auto">
          <a:xfrm>
            <a:off x="5122863" y="2917825"/>
            <a:ext cx="449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de-DE" altLang="en-US" sz="2400">
                <a:solidFill>
                  <a:srgbClr val="CC0000"/>
                </a:solidFill>
                <a:latin typeface="Symbol" pitchFamily="18" charset="2"/>
              </a:rPr>
              <a:t>n</a:t>
            </a:r>
            <a:r>
              <a:rPr lang="de-DE" altLang="en-US" sz="2800" baseline="-25000">
                <a:solidFill>
                  <a:srgbClr val="CC0000"/>
                </a:solidFill>
                <a:latin typeface="Times New Roman" pitchFamily="18" charset="0"/>
              </a:rPr>
              <a:t>e</a:t>
            </a:r>
          </a:p>
        </p:txBody>
      </p:sp>
      <p:sp>
        <p:nvSpPr>
          <p:cNvPr id="83" name="Text Box 35"/>
          <p:cNvSpPr txBox="1">
            <a:spLocks noChangeArrowheads="1"/>
          </p:cNvSpPr>
          <p:nvPr/>
        </p:nvSpPr>
        <p:spPr bwMode="auto">
          <a:xfrm>
            <a:off x="6083300" y="2930525"/>
            <a:ext cx="48260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de-DE" altLang="en-US" sz="2400">
                <a:solidFill>
                  <a:srgbClr val="3333CC"/>
                </a:solidFill>
                <a:latin typeface="Symbol" pitchFamily="18" charset="2"/>
              </a:rPr>
              <a:t>n</a:t>
            </a:r>
            <a:r>
              <a:rPr lang="de-DE" altLang="en-US" sz="2800" baseline="-25000">
                <a:solidFill>
                  <a:srgbClr val="3333CC"/>
                </a:solidFill>
                <a:latin typeface="Symbol" pitchFamily="18" charset="2"/>
              </a:rPr>
              <a:t>m</a:t>
            </a:r>
          </a:p>
        </p:txBody>
      </p:sp>
      <p:sp>
        <p:nvSpPr>
          <p:cNvPr id="84" name="Line 36"/>
          <p:cNvSpPr>
            <a:spLocks noChangeShapeType="1"/>
          </p:cNvSpPr>
          <p:nvPr/>
        </p:nvSpPr>
        <p:spPr bwMode="auto">
          <a:xfrm>
            <a:off x="4902200" y="4559300"/>
            <a:ext cx="3683000" cy="0"/>
          </a:xfrm>
          <a:prstGeom prst="line">
            <a:avLst/>
          </a:prstGeom>
          <a:noFill/>
          <a:ln w="9525">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85" name="Line 37"/>
          <p:cNvSpPr>
            <a:spLocks noChangeShapeType="1"/>
          </p:cNvSpPr>
          <p:nvPr/>
        </p:nvSpPr>
        <p:spPr bwMode="auto">
          <a:xfrm>
            <a:off x="5676900" y="4559300"/>
            <a:ext cx="0" cy="736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86" name="Text Box 39"/>
          <p:cNvSpPr txBox="1">
            <a:spLocks noChangeArrowheads="1"/>
          </p:cNvSpPr>
          <p:nvPr/>
        </p:nvSpPr>
        <p:spPr bwMode="auto">
          <a:xfrm>
            <a:off x="381000" y="6140450"/>
            <a:ext cx="8458200"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fontAlgn="base" hangingPunct="1">
              <a:spcBef>
                <a:spcPct val="0"/>
              </a:spcBef>
              <a:spcAft>
                <a:spcPct val="0"/>
              </a:spcAft>
            </a:pPr>
            <a:r>
              <a:rPr lang="en-US" altLang="en-US" sz="1100" i="1" dirty="0">
                <a:solidFill>
                  <a:srgbClr val="FF0000"/>
                </a:solidFill>
                <a:latin typeface="Times New Roman" pitchFamily="18" charset="0"/>
              </a:rPr>
              <a:t>1998: Detection of oscillation between </a:t>
            </a:r>
            <a:r>
              <a:rPr lang="en-US" altLang="en-US" sz="1100" i="1" dirty="0" err="1">
                <a:solidFill>
                  <a:srgbClr val="FF0000"/>
                </a:solidFill>
                <a:latin typeface="Times New Roman" pitchFamily="18" charset="0"/>
              </a:rPr>
              <a:t>Myon</a:t>
            </a:r>
            <a:r>
              <a:rPr lang="en-US" altLang="en-US" sz="1100" i="1" dirty="0">
                <a:solidFill>
                  <a:srgbClr val="FF0000"/>
                </a:solidFill>
                <a:latin typeface="Times New Roman" pitchFamily="18" charset="0"/>
              </a:rPr>
              <a:t>- und Tau-neutrinos with methods of Super-</a:t>
            </a:r>
            <a:r>
              <a:rPr lang="en-US" altLang="en-US" sz="1100" i="1" dirty="0" err="1">
                <a:solidFill>
                  <a:srgbClr val="FF0000"/>
                </a:solidFill>
                <a:latin typeface="Times New Roman" pitchFamily="18" charset="0"/>
              </a:rPr>
              <a:t>Kamiokande</a:t>
            </a:r>
            <a:r>
              <a:rPr lang="en-US" altLang="en-US" sz="1100" i="1" dirty="0">
                <a:solidFill>
                  <a:srgbClr val="FF0000"/>
                </a:solidFill>
                <a:latin typeface="Times New Roman" pitchFamily="18" charset="0"/>
              </a:rPr>
              <a:t> (</a:t>
            </a:r>
            <a:r>
              <a:rPr lang="en-US" altLang="en-US" sz="1100" i="1" dirty="0" err="1">
                <a:solidFill>
                  <a:srgbClr val="FF0000"/>
                </a:solidFill>
                <a:latin typeface="Times New Roman" pitchFamily="18" charset="0"/>
              </a:rPr>
              <a:t>Myon</a:t>
            </a:r>
            <a:r>
              <a:rPr lang="en-US" altLang="en-US" sz="1100" i="1" dirty="0">
                <a:solidFill>
                  <a:srgbClr val="FF0000"/>
                </a:solidFill>
                <a:latin typeface="Times New Roman" pitchFamily="18" charset="0"/>
              </a:rPr>
              <a:t>-Neutrinos from the atmosphere)</a:t>
            </a:r>
          </a:p>
        </p:txBody>
      </p:sp>
    </p:spTree>
    <p:extLst>
      <p:ext uri="{BB962C8B-B14F-4D97-AF65-F5344CB8AC3E}">
        <p14:creationId xmlns:p14="http://schemas.microsoft.com/office/powerpoint/2010/main" val="1896756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Neutrinoless</a:t>
            </a:r>
            <a:r>
              <a:rPr lang="en-US" dirty="0"/>
              <a:t> Double Beta Decay</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04" y="720001"/>
            <a:ext cx="4093655" cy="2229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576000"/>
            <a:ext cx="3886200" cy="283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54" y="3600000"/>
            <a:ext cx="3145536" cy="2261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uppieren 3"/>
          <p:cNvGrpSpPr/>
          <p:nvPr/>
        </p:nvGrpSpPr>
        <p:grpSpPr>
          <a:xfrm>
            <a:off x="540000" y="3240000"/>
            <a:ext cx="1047750" cy="1767399"/>
            <a:chOff x="216004" y="3240000"/>
            <a:chExt cx="1047750" cy="1767399"/>
          </a:xfrm>
        </p:grpSpPr>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004" y="3240000"/>
              <a:ext cx="1047750" cy="148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270000" y="4730400"/>
              <a:ext cx="840295" cy="276999"/>
            </a:xfrm>
            <a:prstGeom prst="rect">
              <a:avLst/>
            </a:prstGeom>
            <a:noFill/>
          </p:spPr>
          <p:txBody>
            <a:bodyPr wrap="none" rtlCol="0">
              <a:spAutoFit/>
            </a:bodyPr>
            <a:lstStyle/>
            <a:p>
              <a:r>
                <a:rPr lang="en-US" sz="1200" dirty="0"/>
                <a:t>Paul Dirac</a:t>
              </a:r>
            </a:p>
          </p:txBody>
        </p:sp>
      </p:grpSp>
      <p:grpSp>
        <p:nvGrpSpPr>
          <p:cNvPr id="5" name="Gruppieren 4"/>
          <p:cNvGrpSpPr/>
          <p:nvPr/>
        </p:nvGrpSpPr>
        <p:grpSpPr>
          <a:xfrm>
            <a:off x="2520000" y="3240000"/>
            <a:ext cx="1192955" cy="1756191"/>
            <a:chOff x="2232000" y="3251208"/>
            <a:chExt cx="1192955" cy="1756191"/>
          </a:xfrm>
        </p:grpSpPr>
        <p:pic>
          <p:nvPicPr>
            <p:cNvPr id="512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1983" y="3251208"/>
              <a:ext cx="1119254" cy="147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feld 26"/>
            <p:cNvSpPr txBox="1"/>
            <p:nvPr/>
          </p:nvSpPr>
          <p:spPr>
            <a:xfrm>
              <a:off x="2232000" y="4730400"/>
              <a:ext cx="1192955" cy="276999"/>
            </a:xfrm>
            <a:prstGeom prst="rect">
              <a:avLst/>
            </a:prstGeom>
            <a:noFill/>
          </p:spPr>
          <p:txBody>
            <a:bodyPr wrap="none" rtlCol="0">
              <a:spAutoFit/>
            </a:bodyPr>
            <a:lstStyle/>
            <a:p>
              <a:r>
                <a:rPr lang="en-US" sz="1200" dirty="0"/>
                <a:t>Ettore </a:t>
              </a:r>
              <a:r>
                <a:rPr lang="en-US" sz="1200" dirty="0" err="1"/>
                <a:t>Majorana</a:t>
              </a:r>
              <a:endParaRPr lang="en-US" sz="1200" dirty="0"/>
            </a:p>
          </p:txBody>
        </p:sp>
      </p:grpSp>
      <p:sp>
        <p:nvSpPr>
          <p:cNvPr id="6" name="Textfeld 5"/>
          <p:cNvSpPr txBox="1"/>
          <p:nvPr/>
        </p:nvSpPr>
        <p:spPr>
          <a:xfrm>
            <a:off x="540000" y="5220000"/>
            <a:ext cx="1677062" cy="553998"/>
          </a:xfrm>
          <a:prstGeom prst="rect">
            <a:avLst/>
          </a:prstGeom>
          <a:noFill/>
        </p:spPr>
        <p:txBody>
          <a:bodyPr wrap="none" rtlCol="0">
            <a:spAutoFit/>
          </a:bodyPr>
          <a:lstStyle/>
          <a:p>
            <a:r>
              <a:rPr lang="en-US" dirty="0">
                <a:solidFill>
                  <a:srgbClr val="0000CC"/>
                </a:solidFill>
              </a:rPr>
              <a:t>Fermions</a:t>
            </a:r>
          </a:p>
          <a:p>
            <a:r>
              <a:rPr lang="en-US" sz="1200" dirty="0"/>
              <a:t>particle-antiparticle pair</a:t>
            </a:r>
          </a:p>
        </p:txBody>
      </p:sp>
      <p:sp>
        <p:nvSpPr>
          <p:cNvPr id="8" name="Textfeld 7"/>
          <p:cNvSpPr txBox="1"/>
          <p:nvPr/>
        </p:nvSpPr>
        <p:spPr>
          <a:xfrm>
            <a:off x="2556000" y="5220000"/>
            <a:ext cx="2098651" cy="738664"/>
          </a:xfrm>
          <a:prstGeom prst="rect">
            <a:avLst/>
          </a:prstGeom>
          <a:noFill/>
        </p:spPr>
        <p:txBody>
          <a:bodyPr wrap="none" rtlCol="0">
            <a:spAutoFit/>
          </a:bodyPr>
          <a:lstStyle/>
          <a:p>
            <a:r>
              <a:rPr lang="en-US" dirty="0">
                <a:solidFill>
                  <a:srgbClr val="0000CC"/>
                </a:solidFill>
              </a:rPr>
              <a:t>Neutral Particles</a:t>
            </a:r>
          </a:p>
          <a:p>
            <a:r>
              <a:rPr lang="en-US" sz="1200" dirty="0"/>
              <a:t>they are their own antiparticles</a:t>
            </a:r>
          </a:p>
          <a:p>
            <a:r>
              <a:rPr lang="en-US" sz="1200" dirty="0"/>
              <a:t>works for massless neutrinos</a:t>
            </a:r>
          </a:p>
        </p:txBody>
      </p:sp>
      <mc:AlternateContent xmlns:mc="http://schemas.openxmlformats.org/markup-compatibility/2006" xmlns:a14="http://schemas.microsoft.com/office/drawing/2010/main">
        <mc:Choice Requires="a14">
          <p:sp>
            <p:nvSpPr>
              <p:cNvPr id="9" name="Textfeld 8"/>
              <p:cNvSpPr txBox="1"/>
              <p:nvPr/>
            </p:nvSpPr>
            <p:spPr>
              <a:xfrm>
                <a:off x="2720856" y="5976000"/>
                <a:ext cx="791242" cy="36933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a:ea typeface="Cambria Math"/>
                        </a:rPr>
                        <m:t>𝜈</m:t>
                      </m:r>
                      <m:r>
                        <a:rPr lang="de-DE" b="0" i="1" smtClean="0">
                          <a:solidFill>
                            <a:srgbClr val="0000CC"/>
                          </a:solidFill>
                          <a:latin typeface="Cambria Math"/>
                          <a:ea typeface="Cambria Math"/>
                        </a:rPr>
                        <m:t>=</m:t>
                      </m:r>
                      <m:acc>
                        <m:accPr>
                          <m:chr m:val="̅"/>
                          <m:ctrlPr>
                            <a:rPr lang="de-DE" b="0" i="1" smtClean="0">
                              <a:solidFill>
                                <a:srgbClr val="0000CC"/>
                              </a:solidFill>
                              <a:latin typeface="Cambria Math" panose="02040503050406030204" pitchFamily="18" charset="0"/>
                              <a:ea typeface="Cambria Math"/>
                            </a:rPr>
                          </m:ctrlPr>
                        </m:accPr>
                        <m:e>
                          <m:r>
                            <a:rPr lang="de-DE" b="0" i="1" smtClean="0">
                              <a:solidFill>
                                <a:srgbClr val="0000CC"/>
                              </a:solidFill>
                              <a:latin typeface="Cambria Math"/>
                              <a:ea typeface="Cambria Math"/>
                            </a:rPr>
                            <m:t>𝜈</m:t>
                          </m:r>
                        </m:e>
                      </m:acc>
                    </m:oMath>
                  </m:oMathPara>
                </a14:m>
                <a:endParaRPr lang="en-US" dirty="0">
                  <a:solidFill>
                    <a:srgbClr val="0000CC"/>
                  </a:solidFill>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2720856" y="5976000"/>
                <a:ext cx="791242" cy="369332"/>
              </a:xfrm>
              <a:prstGeom prst="rect">
                <a:avLst/>
              </a:prstGeom>
              <a:blipFill rotWithShape="1">
                <a:blip r:embed="rId8"/>
                <a:stretch>
                  <a:fillRect r="-28788"/>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755721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How does high T</a:t>
            </a:r>
            <a:r>
              <a:rPr lang="en-US" baseline="-25000" dirty="0"/>
              <a:t>c</a:t>
            </a:r>
            <a:r>
              <a:rPr lang="en-US" dirty="0"/>
              <a:t> superconductivity work</a:t>
            </a: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720000"/>
            <a:ext cx="2628900" cy="1630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2988900" y="720000"/>
            <a:ext cx="4724400"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Superconductors were discovered in 1911 by Dutch physicist H.K. </a:t>
            </a:r>
            <a:r>
              <a:rPr lang="en-US" altLang="en-US" sz="1600" dirty="0" err="1">
                <a:latin typeface="+mn-lt"/>
              </a:rPr>
              <a:t>Onnes</a:t>
            </a:r>
            <a:r>
              <a:rPr lang="en-US" altLang="en-US" sz="1600" dirty="0">
                <a:latin typeface="+mn-lt"/>
              </a:rPr>
              <a:t>.  He cooled mercury to liquid helium temperature (4 K) and saw that its resistance disappeared.</a:t>
            </a:r>
          </a:p>
          <a:p>
            <a:pPr>
              <a:spcAft>
                <a:spcPct val="35000"/>
              </a:spcAft>
              <a:buClr>
                <a:srgbClr val="FF0000"/>
              </a:buClr>
              <a:buFont typeface="Wingdings" pitchFamily="2" charset="2"/>
              <a:buChar char="Ø"/>
            </a:pPr>
            <a:r>
              <a:rPr lang="en-US" altLang="en-US" sz="1600" dirty="0">
                <a:latin typeface="+mn-lt"/>
              </a:rPr>
              <a:t> In 1933, Meissner and </a:t>
            </a:r>
            <a:r>
              <a:rPr lang="en-US" altLang="en-US" sz="1600" dirty="0" err="1">
                <a:latin typeface="+mn-lt"/>
              </a:rPr>
              <a:t>Ochsenfeld</a:t>
            </a:r>
            <a:r>
              <a:rPr lang="en-US" altLang="en-US" sz="1600" dirty="0">
                <a:latin typeface="+mn-lt"/>
              </a:rPr>
              <a:t> discovered that superconductors repel magnetic fields, the “Meissner effect.”</a:t>
            </a:r>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000" y="720000"/>
            <a:ext cx="1335087" cy="1524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p:nvSpPr>
        <p:spPr bwMode="auto">
          <a:xfrm>
            <a:off x="8026543" y="2244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err="1">
                <a:ln>
                  <a:noFill/>
                </a:ln>
                <a:solidFill>
                  <a:srgbClr val="000000"/>
                </a:solidFill>
                <a:effectLst/>
                <a:uLnTx/>
                <a:uFillTx/>
                <a:latin typeface="+mn-lt"/>
                <a:ea typeface="+mn-ea"/>
                <a:cs typeface="+mn-cs"/>
              </a:rPr>
              <a:t>Onnes</a:t>
            </a:r>
            <a:endParaRPr kumimoji="0" lang="en-US" altLang="en-US" sz="1400" b="0" i="0" u="none" strike="noStrike" kern="1200" cap="none" spc="0" normalizeH="0" baseline="0" noProof="0" dirty="0">
              <a:ln>
                <a:noFill/>
              </a:ln>
              <a:solidFill>
                <a:srgbClr val="000000"/>
              </a:solidFill>
              <a:effectLst/>
              <a:uLnTx/>
              <a:uFillTx/>
              <a:latin typeface="+mn-lt"/>
              <a:ea typeface="+mn-ea"/>
              <a:cs typeface="+mn-cs"/>
            </a:endParaRPr>
          </a:p>
        </p:txBody>
      </p:sp>
      <p:sp>
        <p:nvSpPr>
          <p:cNvPr id="10" name="Text Box 12"/>
          <p:cNvSpPr txBox="1">
            <a:spLocks noChangeArrowheads="1"/>
          </p:cNvSpPr>
          <p:nvPr/>
        </p:nvSpPr>
        <p:spPr bwMode="auto">
          <a:xfrm>
            <a:off x="360000" y="2556000"/>
            <a:ext cx="8382000" cy="140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An approximate theory of superconductivity was developed by Landau and </a:t>
            </a:r>
            <a:r>
              <a:rPr lang="en-US" altLang="en-US" sz="1600" dirty="0" err="1">
                <a:latin typeface="+mn-lt"/>
              </a:rPr>
              <a:t>Ginzburg</a:t>
            </a:r>
            <a:r>
              <a:rPr lang="en-US" altLang="en-US" sz="1600" dirty="0">
                <a:latin typeface="+mn-lt"/>
              </a:rPr>
              <a:t> in the early 1950s.  Their work predicts the maximum magnetic field that can be applied to a superconductor before it changes state, the penetration depth of the field, and other observables.</a:t>
            </a:r>
          </a:p>
          <a:p>
            <a:pPr>
              <a:spcAft>
                <a:spcPct val="35000"/>
              </a:spcAft>
              <a:buClr>
                <a:srgbClr val="FF0000"/>
              </a:buClr>
              <a:buFont typeface="Wingdings" pitchFamily="2" charset="2"/>
              <a:buChar char="Ø"/>
            </a:pPr>
            <a:r>
              <a:rPr lang="en-US" altLang="en-US" sz="1600" dirty="0">
                <a:latin typeface="+mn-lt"/>
              </a:rPr>
              <a:t> In 1957, a more exact description of </a:t>
            </a:r>
            <a:r>
              <a:rPr lang="en-US" altLang="en-US" sz="1600" dirty="0" err="1">
                <a:latin typeface="+mn-lt"/>
              </a:rPr>
              <a:t>supercondutors</a:t>
            </a:r>
            <a:r>
              <a:rPr lang="en-US" altLang="en-US" sz="1600" dirty="0">
                <a:latin typeface="+mn-lt"/>
              </a:rPr>
              <a:t> was developed by Bardeen, Cooper, and Schrieffer.  The BCS theory allows one to calculate the superconducting transition temperature </a:t>
            </a:r>
          </a:p>
        </p:txBody>
      </p:sp>
      <p:pic>
        <p:nvPicPr>
          <p:cNvPr id="1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00" y="4140000"/>
            <a:ext cx="3181350" cy="14525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5"/>
          <p:cNvSpPr txBox="1">
            <a:spLocks noChangeArrowheads="1"/>
          </p:cNvSpPr>
          <p:nvPr/>
        </p:nvSpPr>
        <p:spPr bwMode="auto">
          <a:xfrm>
            <a:off x="350475" y="5592563"/>
            <a:ext cx="320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mn-lt"/>
                <a:ea typeface="+mn-ea"/>
                <a:cs typeface="+mn-cs"/>
              </a:rPr>
              <a:t>Bardeen, Cooper, and Schrieffer</a:t>
            </a:r>
          </a:p>
        </p:txBody>
      </p:sp>
      <p:sp>
        <p:nvSpPr>
          <p:cNvPr id="13" name="Text Box 13"/>
          <p:cNvSpPr txBox="1">
            <a:spLocks noChangeArrowheads="1"/>
          </p:cNvSpPr>
          <p:nvPr/>
        </p:nvSpPr>
        <p:spPr bwMode="auto">
          <a:xfrm>
            <a:off x="3636600" y="3888000"/>
            <a:ext cx="5105400" cy="116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a:latin typeface="+mn-lt"/>
              </a:rPr>
              <a:t>for elements and simple alloys.</a:t>
            </a:r>
          </a:p>
          <a:p>
            <a:pPr>
              <a:spcAft>
                <a:spcPct val="35000"/>
              </a:spcAft>
              <a:buClr>
                <a:srgbClr val="FF0000"/>
              </a:buClr>
              <a:buFont typeface="Wingdings" pitchFamily="2" charset="2"/>
              <a:buChar char="Ø"/>
            </a:pPr>
            <a:r>
              <a:rPr lang="en-US" altLang="en-US" sz="1600" dirty="0">
                <a:latin typeface="+mn-lt"/>
              </a:rPr>
              <a:t> With more complicated materials and higher temperatures, however, the BCS theory becomes inadequate to explain the onset of superconductivity</a:t>
            </a:r>
            <a:r>
              <a:rPr lang="en-US" altLang="en-US" sz="1600" dirty="0">
                <a:latin typeface="Arial" charset="0"/>
              </a:rPr>
              <a:t>.</a:t>
            </a:r>
          </a:p>
        </p:txBody>
      </p:sp>
    </p:spTree>
    <p:extLst>
      <p:ext uri="{BB962C8B-B14F-4D97-AF65-F5344CB8AC3E}">
        <p14:creationId xmlns:p14="http://schemas.microsoft.com/office/powerpoint/2010/main" val="2323775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How does high T</a:t>
            </a:r>
            <a:r>
              <a:rPr lang="en-US" baseline="-25000" dirty="0"/>
              <a:t>c</a:t>
            </a:r>
            <a:r>
              <a:rPr lang="en-US" dirty="0"/>
              <a:t> superconductivity work</a:t>
            </a:r>
          </a:p>
        </p:txBody>
      </p:sp>
      <p:sp>
        <p:nvSpPr>
          <p:cNvPr id="14" name="Text Box 6"/>
          <p:cNvSpPr txBox="1">
            <a:spLocks noChangeArrowheads="1"/>
          </p:cNvSpPr>
          <p:nvPr/>
        </p:nvSpPr>
        <p:spPr bwMode="auto">
          <a:xfrm>
            <a:off x="360000" y="720000"/>
            <a:ext cx="5791200" cy="214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In 1986, M</a:t>
            </a:r>
            <a:r>
              <a:rPr lang="en-US" altLang="en-US" sz="1600" dirty="0">
                <a:latin typeface="+mn-lt"/>
                <a:cs typeface="Arial" charset="0"/>
              </a:rPr>
              <a:t>ü</a:t>
            </a:r>
            <a:r>
              <a:rPr lang="en-US" altLang="en-US" sz="1600" dirty="0">
                <a:latin typeface="+mn-lt"/>
              </a:rPr>
              <a:t>ller and Bednorz found a ceramic compound that </a:t>
            </a:r>
            <a:r>
              <a:rPr lang="en-US" altLang="en-US" sz="1600" dirty="0" err="1">
                <a:latin typeface="+mn-lt"/>
              </a:rPr>
              <a:t>superconducted</a:t>
            </a:r>
            <a:r>
              <a:rPr lang="en-US" altLang="en-US" sz="1600" dirty="0">
                <a:latin typeface="+mn-lt"/>
              </a:rPr>
              <a:t> at 30 K, 13 degrees above the highest previously known superconductor.  What was so odd about this is that the material (a compound of lanthanum, barium, copper, and oxygen) was a ceramic – normally an insulator – so people </a:t>
            </a:r>
            <a:r>
              <a:rPr lang="en-US" altLang="en-US" sz="1600" i="1" dirty="0">
                <a:latin typeface="+mn-lt"/>
              </a:rPr>
              <a:t>never expected</a:t>
            </a:r>
            <a:r>
              <a:rPr lang="en-US" altLang="en-US" sz="1600" dirty="0">
                <a:latin typeface="+mn-lt"/>
              </a:rPr>
              <a:t> such materials might be high </a:t>
            </a:r>
            <a:r>
              <a:rPr lang="en-US" altLang="en-US" sz="1600" i="1" dirty="0">
                <a:latin typeface="+mn-lt"/>
              </a:rPr>
              <a:t>T</a:t>
            </a:r>
            <a:r>
              <a:rPr lang="en-US" altLang="en-US" sz="1600" i="1" baseline="-25000" dirty="0">
                <a:latin typeface="+mn-lt"/>
              </a:rPr>
              <a:t>c</a:t>
            </a:r>
            <a:r>
              <a:rPr lang="en-US" altLang="en-US" sz="1600" dirty="0">
                <a:latin typeface="+mn-lt"/>
              </a:rPr>
              <a:t> superconductors.</a:t>
            </a:r>
          </a:p>
          <a:p>
            <a:pPr>
              <a:spcAft>
                <a:spcPct val="35000"/>
              </a:spcAft>
              <a:buClr>
                <a:srgbClr val="FF0000"/>
              </a:buClr>
              <a:buFont typeface="Wingdings" pitchFamily="2" charset="2"/>
              <a:buChar char="Ø"/>
            </a:pPr>
            <a:r>
              <a:rPr lang="en-US" altLang="en-US" sz="1600" dirty="0">
                <a:latin typeface="+mn-lt"/>
              </a:rPr>
              <a:t> By substituting yttrium for lanthanum,  such compounds exceeded 77 K, the temperature of LN2 (a major milestone since</a:t>
            </a:r>
          </a:p>
        </p:txBody>
      </p:sp>
      <p:pic>
        <p:nvPicPr>
          <p:cNvPr id="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000" y="720000"/>
            <a:ext cx="2533650" cy="16033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9"/>
          <p:cNvSpPr txBox="1">
            <a:spLocks noChangeArrowheads="1"/>
          </p:cNvSpPr>
          <p:nvPr/>
        </p:nvSpPr>
        <p:spPr bwMode="auto">
          <a:xfrm>
            <a:off x="6472425" y="2323375"/>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altLang="en-US" sz="1400" dirty="0">
                <a:latin typeface="+mn-lt"/>
              </a:rPr>
              <a:t>M</a:t>
            </a:r>
            <a:r>
              <a:rPr lang="en-US" altLang="en-US" sz="1400" dirty="0">
                <a:latin typeface="+mn-lt"/>
                <a:cs typeface="Arial" charset="0"/>
              </a:rPr>
              <a:t>ü</a:t>
            </a:r>
            <a:r>
              <a:rPr lang="en-US" altLang="en-US" sz="1400" dirty="0">
                <a:latin typeface="+mn-lt"/>
              </a:rPr>
              <a:t>ller and Bednorz</a:t>
            </a:r>
          </a:p>
        </p:txBody>
      </p:sp>
      <p:sp>
        <p:nvSpPr>
          <p:cNvPr id="17" name="Text Box 16"/>
          <p:cNvSpPr txBox="1">
            <a:spLocks noChangeArrowheads="1"/>
          </p:cNvSpPr>
          <p:nvPr/>
        </p:nvSpPr>
        <p:spPr bwMode="auto">
          <a:xfrm>
            <a:off x="360000" y="2808000"/>
            <a:ext cx="815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a:latin typeface="+mn-lt"/>
              </a:rPr>
              <a:t>LN2 is far cheaper than methods of cooling below this temperature).  For the first time, concepts such as Maglev trains, superconducting magnets for accelerators, lossless power transmission, etc. became possibilities</a:t>
            </a:r>
            <a:r>
              <a:rPr lang="en-US" altLang="en-US" sz="1600" dirty="0">
                <a:latin typeface="Arial" charset="0"/>
              </a:rPr>
              <a:t>.</a:t>
            </a:r>
          </a:p>
        </p:txBody>
      </p:sp>
      <p:pic>
        <p:nvPicPr>
          <p:cNvPr id="1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 y="3780000"/>
            <a:ext cx="2514600" cy="10652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00" y="4968000"/>
            <a:ext cx="25146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000" y="4968000"/>
            <a:ext cx="1219200" cy="944563"/>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7"/>
          <p:cNvSpPr txBox="1">
            <a:spLocks noChangeArrowheads="1"/>
          </p:cNvSpPr>
          <p:nvPr/>
        </p:nvSpPr>
        <p:spPr bwMode="auto">
          <a:xfrm>
            <a:off x="3131840" y="3780000"/>
            <a:ext cx="57606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The current record holder is 138 K (for </a:t>
            </a:r>
            <a:r>
              <a:rPr lang="en-US" altLang="en-US" sz="1500" dirty="0">
                <a:latin typeface="+mn-lt"/>
              </a:rPr>
              <a:t>Hg</a:t>
            </a:r>
            <a:r>
              <a:rPr lang="en-US" altLang="en-US" sz="1500" baseline="-25000" dirty="0">
                <a:latin typeface="+mn-lt"/>
              </a:rPr>
              <a:t>0.8</a:t>
            </a:r>
            <a:r>
              <a:rPr lang="en-US" altLang="en-US" sz="1500" dirty="0">
                <a:latin typeface="+mn-lt"/>
              </a:rPr>
              <a:t>Tl</a:t>
            </a:r>
            <a:r>
              <a:rPr lang="en-US" altLang="en-US" sz="1500" baseline="-25000" dirty="0">
                <a:latin typeface="+mn-lt"/>
              </a:rPr>
              <a:t>0.2</a:t>
            </a:r>
            <a:r>
              <a:rPr lang="en-US" altLang="en-US" sz="1500" dirty="0">
                <a:latin typeface="+mn-lt"/>
              </a:rPr>
              <a:t>Ba</a:t>
            </a:r>
            <a:r>
              <a:rPr lang="en-US" altLang="en-US" sz="1500" baseline="-25000" dirty="0">
                <a:latin typeface="+mn-lt"/>
              </a:rPr>
              <a:t>2</a:t>
            </a:r>
            <a:r>
              <a:rPr lang="en-US" altLang="en-US" sz="1500" dirty="0">
                <a:latin typeface="+mn-lt"/>
              </a:rPr>
              <a:t>Ca</a:t>
            </a:r>
            <a:r>
              <a:rPr lang="en-US" altLang="en-US" sz="1500" baseline="-25000" dirty="0">
                <a:latin typeface="+mn-lt"/>
              </a:rPr>
              <a:t>2</a:t>
            </a:r>
            <a:r>
              <a:rPr lang="en-US" altLang="en-US" sz="1500" dirty="0">
                <a:latin typeface="+mn-lt"/>
              </a:rPr>
              <a:t>Cu</a:t>
            </a:r>
            <a:r>
              <a:rPr lang="en-US" altLang="en-US" sz="1500" baseline="-25000" dirty="0">
                <a:latin typeface="+mn-lt"/>
              </a:rPr>
              <a:t>3</a:t>
            </a:r>
            <a:r>
              <a:rPr lang="en-US" altLang="en-US" sz="1500" dirty="0">
                <a:latin typeface="+mn-lt"/>
              </a:rPr>
              <a:t>O</a:t>
            </a:r>
            <a:r>
              <a:rPr lang="en-US" altLang="en-US" sz="1500" baseline="-25000" dirty="0">
                <a:latin typeface="+mn-lt"/>
              </a:rPr>
              <a:t>8.33</a:t>
            </a:r>
            <a:r>
              <a:rPr lang="en-US" altLang="en-US" sz="1500" dirty="0">
                <a:latin typeface="+mn-lt"/>
              </a:rPr>
              <a:t>)</a:t>
            </a:r>
            <a:r>
              <a:rPr lang="en-US" altLang="en-US" sz="1600" dirty="0">
                <a:latin typeface="+mn-lt"/>
              </a:rPr>
              <a:t>.</a:t>
            </a:r>
            <a:r>
              <a:rPr lang="en-US" altLang="en-US" sz="1600" dirty="0"/>
              <a:t> </a:t>
            </a:r>
            <a:r>
              <a:rPr lang="en-US" altLang="en-US" sz="1600" dirty="0">
                <a:latin typeface="+mn-lt"/>
              </a:rPr>
              <a:t>How high will transition temperatures reach?  Are there yet-undiscovered materials that might exceed room temperature (which</a:t>
            </a:r>
          </a:p>
        </p:txBody>
      </p:sp>
      <p:sp>
        <p:nvSpPr>
          <p:cNvPr id="22" name="Text Box 18"/>
          <p:cNvSpPr txBox="1">
            <a:spLocks noChangeArrowheads="1"/>
          </p:cNvSpPr>
          <p:nvPr/>
        </p:nvSpPr>
        <p:spPr bwMode="auto">
          <a:xfrm>
            <a:off x="4428000" y="4536000"/>
            <a:ext cx="42672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a:latin typeface="+mn-lt"/>
              </a:rPr>
              <a:t>would completely revolutionize the entire electronics and power industries)?  Will it ever be possible to understand high </a:t>
            </a:r>
            <a:r>
              <a:rPr lang="en-US" altLang="en-US" sz="1600" i="1" dirty="0">
                <a:latin typeface="+mn-lt"/>
              </a:rPr>
              <a:t>T</a:t>
            </a:r>
            <a:r>
              <a:rPr lang="en-US" altLang="en-US" sz="1600" i="1" baseline="-25000" dirty="0">
                <a:latin typeface="+mn-lt"/>
              </a:rPr>
              <a:t>c</a:t>
            </a:r>
            <a:r>
              <a:rPr lang="en-US" altLang="en-US" sz="1600" dirty="0">
                <a:latin typeface="+mn-lt"/>
              </a:rPr>
              <a:t> materials on a quantitative level?</a:t>
            </a:r>
          </a:p>
        </p:txBody>
      </p:sp>
    </p:spTree>
    <p:extLst>
      <p:ext uri="{BB962C8B-B14F-4D97-AF65-F5344CB8AC3E}">
        <p14:creationId xmlns:p14="http://schemas.microsoft.com/office/powerpoint/2010/main" val="594801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Higgs Mechanism</a:t>
            </a:r>
          </a:p>
        </p:txBody>
      </p:sp>
      <p:pic>
        <p:nvPicPr>
          <p:cNvPr id="8" name="Picture 18" descr="C:\Documents and Settings\pc\Documenti\Immagini\higgs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0000"/>
            <a:ext cx="2971800" cy="2128838"/>
          </a:xfrm>
          <a:prstGeom prst="rect">
            <a:avLst/>
          </a:prstGeom>
          <a:solidFill>
            <a:srgbClr val="EFD9E4"/>
          </a:solidFill>
        </p:spPr>
      </p:pic>
      <p:pic>
        <p:nvPicPr>
          <p:cNvPr id="9" name="Picture 19" descr="C:\Documents and Settings\pc\Documenti\Immagini\higgs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000" y="900000"/>
            <a:ext cx="2969678" cy="2127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C:\Documents and Settings\pc\Documenti\Immagini\higgs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0000" y="900000"/>
            <a:ext cx="2968817" cy="2127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07504" y="3240000"/>
            <a:ext cx="2736304" cy="1323439"/>
          </a:xfrm>
          <a:prstGeom prst="rect">
            <a:avLst/>
          </a:prstGeom>
          <a:noFill/>
        </p:spPr>
        <p:txBody>
          <a:bodyPr wrap="square" rtlCol="0">
            <a:spAutoFit/>
          </a:bodyPr>
          <a:lstStyle/>
          <a:p>
            <a:r>
              <a:rPr lang="en-US" sz="1600" dirty="0"/>
              <a:t>To understand the Higgs mechanism, imagine that a room full of physicists chattering quietly is like space filled with the Higgs field …</a:t>
            </a:r>
          </a:p>
        </p:txBody>
      </p:sp>
      <p:sp>
        <p:nvSpPr>
          <p:cNvPr id="4" name="Textfeld 3"/>
          <p:cNvSpPr txBox="1"/>
          <p:nvPr/>
        </p:nvSpPr>
        <p:spPr>
          <a:xfrm>
            <a:off x="3060000" y="3204000"/>
            <a:ext cx="2969678" cy="1323439"/>
          </a:xfrm>
          <a:prstGeom prst="rect">
            <a:avLst/>
          </a:prstGeom>
          <a:noFill/>
        </p:spPr>
        <p:txBody>
          <a:bodyPr wrap="square" rtlCol="0">
            <a:spAutoFit/>
          </a:bodyPr>
          <a:lstStyle/>
          <a:p>
            <a:r>
              <a:rPr lang="en-US" sz="1600" dirty="0"/>
              <a:t>… a well-known scientist walks in, creating a disturbance as he moves across the room and attracting a cluster of admirers with each step …</a:t>
            </a:r>
          </a:p>
        </p:txBody>
      </p:sp>
      <p:sp>
        <p:nvSpPr>
          <p:cNvPr id="11" name="Textfeld 10"/>
          <p:cNvSpPr txBox="1"/>
          <p:nvPr/>
        </p:nvSpPr>
        <p:spPr>
          <a:xfrm>
            <a:off x="6120000" y="3204000"/>
            <a:ext cx="2968817" cy="1077218"/>
          </a:xfrm>
          <a:prstGeom prst="rect">
            <a:avLst/>
          </a:prstGeom>
          <a:noFill/>
        </p:spPr>
        <p:txBody>
          <a:bodyPr wrap="square" rtlCol="0">
            <a:spAutoFit/>
          </a:bodyPr>
          <a:lstStyle/>
          <a:p>
            <a:r>
              <a:rPr lang="en-US" sz="1600" dirty="0"/>
              <a:t>… this increases his resistance to movement, in other words, he acquires mass, just like a particle moving through the Higgs field…</a:t>
            </a:r>
          </a:p>
        </p:txBody>
      </p:sp>
    </p:spTree>
    <p:extLst>
      <p:ext uri="{BB962C8B-B14F-4D97-AF65-F5344CB8AC3E}">
        <p14:creationId xmlns:p14="http://schemas.microsoft.com/office/powerpoint/2010/main" val="818100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Superconductivity - discovery</a:t>
            </a:r>
          </a:p>
        </p:txBody>
      </p:sp>
      <p:pic>
        <p:nvPicPr>
          <p:cNvPr id="12" name="Picture 6" descr="KammerlingOnnes-p6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20000"/>
            <a:ext cx="21812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
          <p:cNvSpPr txBox="1">
            <a:spLocks noChangeArrowheads="1"/>
          </p:cNvSpPr>
          <p:nvPr/>
        </p:nvSpPr>
        <p:spPr bwMode="auto">
          <a:xfrm>
            <a:off x="360000" y="4500000"/>
            <a:ext cx="489108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pPr>
            <a:r>
              <a:rPr lang="en-US" altLang="en-US" sz="1800" i="1" dirty="0">
                <a:solidFill>
                  <a:srgbClr val="0000CC"/>
                </a:solidFill>
                <a:latin typeface="+mn-lt"/>
              </a:rPr>
              <a:t>„Mercury has passed into a new state, which on account of its extraordinary electrical properties may be called the superconducting state“</a:t>
            </a:r>
          </a:p>
          <a:p>
            <a:pPr>
              <a:spcBef>
                <a:spcPct val="50000"/>
              </a:spcBef>
            </a:pPr>
            <a:endParaRPr lang="en-US" altLang="en-US" sz="1800" i="1" dirty="0">
              <a:solidFill>
                <a:srgbClr val="0000CC"/>
              </a:solidFill>
              <a:latin typeface="+mn-lt"/>
            </a:endParaRPr>
          </a:p>
          <a:p>
            <a:pPr>
              <a:spcBef>
                <a:spcPct val="50000"/>
              </a:spcBef>
            </a:pPr>
            <a:r>
              <a:rPr lang="de-CH" altLang="en-US" sz="1400" dirty="0">
                <a:latin typeface="+mn-lt"/>
              </a:rPr>
              <a:t>H. </a:t>
            </a:r>
            <a:r>
              <a:rPr lang="de-CH" altLang="en-US" sz="1400" dirty="0" err="1">
                <a:latin typeface="+mn-lt"/>
              </a:rPr>
              <a:t>Kamerlingh</a:t>
            </a:r>
            <a:r>
              <a:rPr lang="de-CH" altLang="en-US" sz="1400" dirty="0">
                <a:latin typeface="+mn-lt"/>
              </a:rPr>
              <a:t> </a:t>
            </a:r>
            <a:r>
              <a:rPr lang="de-CH" altLang="en-US" sz="1400" dirty="0" err="1">
                <a:latin typeface="+mn-lt"/>
              </a:rPr>
              <a:t>Onnes</a:t>
            </a:r>
            <a:r>
              <a:rPr lang="de-CH" altLang="en-US" sz="1400" dirty="0">
                <a:latin typeface="+mn-lt"/>
              </a:rPr>
              <a:t> 1913 (Nobel </a:t>
            </a:r>
            <a:r>
              <a:rPr lang="de-CH" altLang="en-US" sz="1400" dirty="0" err="1">
                <a:latin typeface="+mn-lt"/>
              </a:rPr>
              <a:t>price</a:t>
            </a:r>
            <a:r>
              <a:rPr lang="de-CH" altLang="en-US" sz="1400" dirty="0">
                <a:latin typeface="+mn-lt"/>
              </a:rPr>
              <a:t> 1913)</a:t>
            </a:r>
            <a:endParaRPr lang="en-GB" altLang="en-US" sz="1400" dirty="0">
              <a:latin typeface="+mn-lt"/>
            </a:endParaRPr>
          </a:p>
        </p:txBody>
      </p:sp>
      <p:pic>
        <p:nvPicPr>
          <p:cNvPr id="24" name="Picture 5" descr="on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000" y="720000"/>
            <a:ext cx="3189288"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8"/>
          <p:cNvSpPr>
            <a:spLocks noChangeArrowheads="1"/>
          </p:cNvSpPr>
          <p:nvPr/>
        </p:nvSpPr>
        <p:spPr bwMode="auto">
          <a:xfrm>
            <a:off x="5760000" y="4898440"/>
            <a:ext cx="33004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pPr>
            <a:r>
              <a:rPr lang="en-US" altLang="en-US" sz="1400" dirty="0">
                <a:latin typeface="+mn-lt"/>
              </a:rPr>
              <a:t>Resistivity R=0 below T</a:t>
            </a:r>
            <a:r>
              <a:rPr lang="en-US" altLang="en-US" sz="1400" baseline="-25000" dirty="0">
                <a:latin typeface="+mn-lt"/>
              </a:rPr>
              <a:t>C</a:t>
            </a:r>
            <a:r>
              <a:rPr lang="en-US" altLang="en-US" sz="1400" dirty="0">
                <a:latin typeface="+mn-lt"/>
              </a:rPr>
              <a:t>;  (R&lt;10</a:t>
            </a:r>
            <a:r>
              <a:rPr lang="en-US" altLang="en-US" sz="1400" baseline="30000" dirty="0">
                <a:latin typeface="+mn-lt"/>
              </a:rPr>
              <a:t>-23</a:t>
            </a:r>
            <a:r>
              <a:rPr lang="en-US" altLang="en-US" sz="1400" dirty="0">
                <a:latin typeface="+mn-lt"/>
              </a:rPr>
              <a:t> </a:t>
            </a:r>
            <a:r>
              <a:rPr lang="en-US" altLang="en-US" sz="1400" dirty="0">
                <a:latin typeface="+mn-lt"/>
                <a:sym typeface="Symbol" pitchFamily="18" charset="2"/>
              </a:rPr>
              <a:t>cm, 10</a:t>
            </a:r>
            <a:r>
              <a:rPr lang="en-US" altLang="en-US" sz="1400" baseline="30000" dirty="0">
                <a:latin typeface="+mn-lt"/>
                <a:sym typeface="Symbol" pitchFamily="18" charset="2"/>
              </a:rPr>
              <a:t>18</a:t>
            </a:r>
            <a:r>
              <a:rPr lang="en-US" altLang="en-US" sz="1400" dirty="0">
                <a:latin typeface="+mn-lt"/>
                <a:sym typeface="Symbol" pitchFamily="18" charset="2"/>
              </a:rPr>
              <a:t> times smaller than for Cu)</a:t>
            </a:r>
          </a:p>
        </p:txBody>
      </p:sp>
      <mc:AlternateContent xmlns:mc="http://schemas.openxmlformats.org/markup-compatibility/2006" xmlns:a14="http://schemas.microsoft.com/office/drawing/2010/main">
        <mc:Choice Requires="a14">
          <p:sp>
            <p:nvSpPr>
              <p:cNvPr id="4" name="Textfeld 3"/>
              <p:cNvSpPr txBox="1"/>
              <p:nvPr/>
            </p:nvSpPr>
            <p:spPr>
              <a:xfrm>
                <a:off x="2827123" y="794736"/>
                <a:ext cx="2786340" cy="1384995"/>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FF0000"/>
                    </a:solidFill>
                  </a:rPr>
                  <a:t> </a:t>
                </a:r>
                <a:r>
                  <a:rPr lang="en-US" sz="1600" dirty="0"/>
                  <a:t>Liquid Helium (4K) (1908)</a:t>
                </a:r>
              </a:p>
              <a:p>
                <a:r>
                  <a:rPr lang="en-US" sz="1600" dirty="0"/>
                  <a:t>       </a:t>
                </a:r>
                <a:r>
                  <a:rPr lang="en-US" sz="1600" b="1" i="1" dirty="0"/>
                  <a:t>Boiling point </a:t>
                </a:r>
                <a:r>
                  <a:rPr lang="en-US" sz="1600" dirty="0"/>
                  <a:t>4.22K</a:t>
                </a:r>
              </a:p>
              <a:p>
                <a:endParaRPr lang="en-US" sz="1600" dirty="0"/>
              </a:p>
              <a:p>
                <a:pPr marL="285750" indent="-285750">
                  <a:buFont typeface="Arial" panose="020B0604020202020204" pitchFamily="34" charset="0"/>
                  <a:buChar char="•"/>
                </a:pPr>
                <a:r>
                  <a:rPr lang="en-US" dirty="0">
                    <a:solidFill>
                      <a:srgbClr val="FF0000"/>
                    </a:solidFill>
                  </a:rPr>
                  <a:t> </a:t>
                </a:r>
                <a:r>
                  <a:rPr lang="en-US" sz="1600" dirty="0"/>
                  <a:t>Superconductivity in Hg</a:t>
                </a:r>
              </a:p>
              <a:p>
                <a:r>
                  <a:rPr lang="en-US" sz="1600" dirty="0"/>
                  <a:t>       </a:t>
                </a:r>
                <a14:m>
                  <m:oMath xmlns:m="http://schemas.openxmlformats.org/officeDocument/2006/math">
                    <m:sSub>
                      <m:sSubPr>
                        <m:ctrlPr>
                          <a:rPr lang="en-US" sz="1600" i="1" smtClean="0">
                            <a:latin typeface="Cambria Math" panose="02040503050406030204" pitchFamily="18" charset="0"/>
                          </a:rPr>
                        </m:ctrlPr>
                      </m:sSubPr>
                      <m:e>
                        <m:r>
                          <a:rPr lang="de-DE" sz="1600" b="0" i="1" smtClean="0">
                            <a:latin typeface="Cambria Math"/>
                          </a:rPr>
                          <m:t>𝑇</m:t>
                        </m:r>
                      </m:e>
                      <m:sub>
                        <m:r>
                          <a:rPr lang="de-DE" sz="1600" b="0" i="1" smtClean="0">
                            <a:latin typeface="Cambria Math"/>
                          </a:rPr>
                          <m:t>𝐶</m:t>
                        </m:r>
                      </m:sub>
                    </m:sSub>
                    <m:r>
                      <a:rPr lang="de-DE" sz="1600" b="0" i="1" smtClean="0">
                        <a:latin typeface="Cambria Math"/>
                      </a:rPr>
                      <m:t>=4.2</m:t>
                    </m:r>
                    <m:r>
                      <a:rPr lang="de-DE" sz="1600" b="0" i="1" smtClean="0">
                        <a:latin typeface="Cambria Math"/>
                      </a:rPr>
                      <m:t>𝐾</m:t>
                    </m:r>
                  </m:oMath>
                </a14:m>
                <a:r>
                  <a:rPr lang="en-US" sz="1600" dirty="0"/>
                  <a:t> (1911)     </a:t>
                </a:r>
                <a:endParaRPr lang="en-US" sz="1600" dirty="0">
                  <a:solidFill>
                    <a:srgbClr val="FF0000"/>
                  </a:solidFill>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2827123" y="794736"/>
                <a:ext cx="2786340" cy="1384995"/>
              </a:xfrm>
              <a:prstGeom prst="rect">
                <a:avLst/>
              </a:prstGeom>
              <a:blipFill rotWithShape="1">
                <a:blip r:embed="rId5"/>
                <a:stretch>
                  <a:fillRect l="-1532" t="-439" r="-438" b="-4386"/>
                </a:stretch>
              </a:blipFill>
            </p:spPr>
            <p:txBody>
              <a:bodyPr/>
              <a:lstStyle/>
              <a:p>
                <a:r>
                  <a:rPr lang="en-US">
                    <a:noFill/>
                  </a:rPr>
                  <a:t> </a:t>
                </a:r>
              </a:p>
            </p:txBody>
          </p:sp>
        </mc:Fallback>
      </mc:AlternateContent>
    </p:spTree>
    <p:extLst>
      <p:ext uri="{BB962C8B-B14F-4D97-AF65-F5344CB8AC3E}">
        <p14:creationId xmlns:p14="http://schemas.microsoft.com/office/powerpoint/2010/main" val="32773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Meissner – </a:t>
            </a:r>
            <a:r>
              <a:rPr lang="en-US" dirty="0" err="1"/>
              <a:t>Ochsenfeld</a:t>
            </a:r>
            <a:r>
              <a:rPr lang="en-US" dirty="0"/>
              <a:t> - effect</a:t>
            </a:r>
          </a:p>
        </p:txBody>
      </p:sp>
      <p:pic>
        <p:nvPicPr>
          <p:cNvPr id="8" name="Picture 7" descr="mei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775" y="1673225"/>
            <a:ext cx="4419600" cy="41036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1028" descr="rot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0000" y="3780000"/>
            <a:ext cx="3571875"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p:cNvSpPr txBox="1">
            <a:spLocks noChangeArrowheads="1"/>
          </p:cNvSpPr>
          <p:nvPr/>
        </p:nvSpPr>
        <p:spPr bwMode="auto">
          <a:xfrm>
            <a:off x="360000" y="720000"/>
            <a:ext cx="406798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600" b="0" i="0" u="none" strike="noStrike" kern="0" cap="none" spc="0" normalizeH="0" baseline="0" noProof="1">
                <a:ln>
                  <a:noFill/>
                </a:ln>
                <a:solidFill>
                  <a:srgbClr val="000000"/>
                </a:solidFill>
                <a:effectLst/>
                <a:uLnTx/>
                <a:uFillTx/>
                <a:latin typeface="+mn-lt"/>
              </a:rPr>
              <a:t>A superconductor is a perfect diamagnet. </a:t>
            </a:r>
            <a:r>
              <a:rPr kumimoji="0" lang="en-US" altLang="en-US" sz="1600" b="0" i="0" u="none" strike="noStrike" kern="0" cap="none" spc="0" normalizeH="0" baseline="0" noProof="0" dirty="0">
                <a:ln>
                  <a:noFill/>
                </a:ln>
                <a:solidFill>
                  <a:srgbClr val="000000"/>
                </a:solidFill>
                <a:effectLst/>
                <a:uLnTx/>
                <a:uFillTx/>
                <a:latin typeface="+mn-lt"/>
              </a:rPr>
              <a:t>Superconducting </a:t>
            </a:r>
            <a:r>
              <a:rPr kumimoji="0" lang="en-US" altLang="en-US" sz="1600" b="0" i="0" u="none" strike="noStrike" kern="0" cap="none" spc="0" normalizeH="0" baseline="0" noProof="1">
                <a:ln>
                  <a:noFill/>
                </a:ln>
                <a:solidFill>
                  <a:srgbClr val="000000"/>
                </a:solidFill>
                <a:effectLst/>
                <a:uLnTx/>
                <a:uFillTx/>
                <a:latin typeface="+mn-lt"/>
              </a:rPr>
              <a:t>material  expels magnetic flux </a:t>
            </a:r>
            <a:r>
              <a:rPr kumimoji="0" lang="en-US" altLang="en-US" sz="1600" b="0" i="0" u="none" strike="noStrike" kern="0" cap="none" spc="0" normalizeH="0" baseline="0" noProof="0" dirty="0">
                <a:ln>
                  <a:noFill/>
                </a:ln>
                <a:solidFill>
                  <a:srgbClr val="000000"/>
                </a:solidFill>
                <a:effectLst/>
                <a:uLnTx/>
                <a:uFillTx/>
                <a:latin typeface="+mn-lt"/>
              </a:rPr>
              <a:t>from the interior.</a:t>
            </a:r>
            <a:r>
              <a:rPr kumimoji="0" lang="en-US" altLang="en-US" sz="1600" b="0" i="0" u="none" strike="noStrike" kern="0" cap="none" spc="0" normalizeH="0" baseline="0" noProof="1">
                <a:ln>
                  <a:noFill/>
                </a:ln>
                <a:solidFill>
                  <a:srgbClr val="000000"/>
                </a:solidFill>
                <a:effectLst/>
                <a:uLnTx/>
                <a:uFillTx/>
                <a:latin typeface="+mn-lt"/>
              </a:rPr>
              <a:t>  </a:t>
            </a:r>
          </a:p>
          <a:p>
            <a:pPr marL="0" marR="0" lvl="0" indent="0" defTabSz="914400" eaLnBrk="0" fontAlgn="base" latinLnBrk="0" hangingPunct="0">
              <a:lnSpc>
                <a:spcPct val="100000"/>
              </a:lnSpc>
              <a:spcBef>
                <a:spcPct val="50000"/>
              </a:spcBef>
              <a:spcAft>
                <a:spcPct val="0"/>
              </a:spcAft>
              <a:buClrTx/>
              <a:buSzTx/>
              <a:buFontTx/>
              <a:buNone/>
              <a:tabLst/>
              <a:defRPr/>
            </a:pPr>
            <a:r>
              <a:rPr kumimoji="0" lang="de-CH" altLang="en-US" sz="1400" b="0" i="0" u="none" strike="noStrike" kern="0" cap="none" spc="0" normalizeH="0" baseline="0" noProof="0" dirty="0">
                <a:ln>
                  <a:noFill/>
                </a:ln>
                <a:solidFill>
                  <a:srgbClr val="000000"/>
                </a:solidFill>
                <a:effectLst/>
                <a:uLnTx/>
                <a:uFillTx/>
                <a:latin typeface="+mn-lt"/>
              </a:rPr>
              <a:t>W. Meissner, R. Ochsenfeld (1933)</a:t>
            </a:r>
            <a:endParaRPr kumimoji="0" lang="en-GB" altLang="en-US" sz="1400" b="0" i="0" u="none" strike="noStrike" kern="0" cap="none" spc="0" normalizeH="0" baseline="0" noProof="0" dirty="0">
              <a:ln>
                <a:noFill/>
              </a:ln>
              <a:solidFill>
                <a:srgbClr val="000000"/>
              </a:solidFill>
              <a:effectLst/>
              <a:uLnTx/>
              <a:uFillTx/>
              <a:latin typeface="+mn-lt"/>
            </a:endParaRPr>
          </a:p>
        </p:txBody>
      </p:sp>
      <p:sp>
        <p:nvSpPr>
          <p:cNvPr id="11" name="Text Box 10"/>
          <p:cNvSpPr txBox="1">
            <a:spLocks noChangeArrowheads="1"/>
          </p:cNvSpPr>
          <p:nvPr/>
        </p:nvSpPr>
        <p:spPr bwMode="auto">
          <a:xfrm>
            <a:off x="360001" y="2160000"/>
            <a:ext cx="40679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dirty="0">
                <a:latin typeface="+mn-lt"/>
              </a:rPr>
              <a:t>On the surface of a superconductor  (T &lt; T</a:t>
            </a:r>
            <a:r>
              <a:rPr lang="en-US" altLang="en-US" sz="1600" baseline="-25000" dirty="0">
                <a:latin typeface="+mn-lt"/>
              </a:rPr>
              <a:t>C</a:t>
            </a:r>
            <a:r>
              <a:rPr lang="en-US" altLang="en-US" sz="1600" dirty="0">
                <a:latin typeface="+mn-lt"/>
              </a:rPr>
              <a:t>) superconducting current will be induced. This creates a magnetic field compensating the outside one. </a:t>
            </a:r>
          </a:p>
        </p:txBody>
      </p:sp>
      <p:sp>
        <p:nvSpPr>
          <p:cNvPr id="13" name="Rectangle 1029"/>
          <p:cNvSpPr>
            <a:spLocks noChangeArrowheads="1"/>
          </p:cNvSpPr>
          <p:nvPr/>
        </p:nvSpPr>
        <p:spPr bwMode="auto">
          <a:xfrm>
            <a:off x="1368000" y="5940000"/>
            <a:ext cx="2007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en-US" altLang="en-US" sz="1800" dirty="0">
                <a:solidFill>
                  <a:srgbClr val="000000"/>
                </a:solidFill>
                <a:latin typeface="+mn-lt"/>
              </a:rPr>
              <a:t>Magnetic levitation</a:t>
            </a:r>
          </a:p>
        </p:txBody>
      </p:sp>
    </p:spTree>
    <p:extLst>
      <p:ext uri="{BB962C8B-B14F-4D97-AF65-F5344CB8AC3E}">
        <p14:creationId xmlns:p14="http://schemas.microsoft.com/office/powerpoint/2010/main" val="1084935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Classical model of superconductivity</a:t>
            </a:r>
            <a:br>
              <a:rPr lang="en-US" dirty="0"/>
            </a:br>
            <a:r>
              <a:rPr lang="en-US" sz="1400" dirty="0">
                <a:solidFill>
                  <a:schemeClr val="tx1"/>
                </a:solidFill>
              </a:rPr>
              <a:t>1957 John Bardeen, Leon Neil Cooper and John Robert Schrieffer</a:t>
            </a:r>
            <a:endParaRPr lang="en-US" dirty="0"/>
          </a:p>
        </p:txBody>
      </p:sp>
      <p:sp>
        <p:nvSpPr>
          <p:cNvPr id="8" name="Rectangle 46"/>
          <p:cNvSpPr>
            <a:spLocks noChangeArrowheads="1"/>
          </p:cNvSpPr>
          <p:nvPr/>
        </p:nvSpPr>
        <p:spPr bwMode="auto">
          <a:xfrm>
            <a:off x="540000" y="720000"/>
            <a:ext cx="81073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en-US" sz="1800" dirty="0">
                <a:latin typeface="+mn-lt"/>
              </a:rPr>
              <a:t>An electron on the way through the lattice interacts  with lattice sites (cations). The electron produces  </a:t>
            </a:r>
            <a:r>
              <a:rPr lang="en-US" altLang="en-US" sz="1800" b="1" dirty="0">
                <a:solidFill>
                  <a:srgbClr val="FF0000"/>
                </a:solidFill>
                <a:latin typeface="+mn-lt"/>
              </a:rPr>
              <a:t>phonon</a:t>
            </a:r>
            <a:r>
              <a:rPr lang="en-US" altLang="en-US" sz="1800" b="1" dirty="0">
                <a:latin typeface="+mn-lt"/>
              </a:rPr>
              <a:t>. </a:t>
            </a:r>
          </a:p>
        </p:txBody>
      </p:sp>
      <p:sp>
        <p:nvSpPr>
          <p:cNvPr id="9" name="Text Box 45"/>
          <p:cNvSpPr txBox="1">
            <a:spLocks noChangeArrowheads="1"/>
          </p:cNvSpPr>
          <p:nvPr/>
        </p:nvSpPr>
        <p:spPr bwMode="auto">
          <a:xfrm>
            <a:off x="5940000" y="2520000"/>
            <a:ext cx="26352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pPr>
            <a:r>
              <a:rPr lang="en-US" altLang="en-US" sz="1800" dirty="0">
                <a:latin typeface="+mn-lt"/>
              </a:rPr>
              <a:t>The lattice deformation creates a region of relative  positive charge which can attract another electron. </a:t>
            </a:r>
          </a:p>
        </p:txBody>
      </p:sp>
      <p:sp>
        <p:nvSpPr>
          <p:cNvPr id="10" name="Rectangle 72"/>
          <p:cNvSpPr>
            <a:spLocks noChangeArrowheads="1"/>
          </p:cNvSpPr>
          <p:nvPr/>
        </p:nvSpPr>
        <p:spPr bwMode="auto">
          <a:xfrm>
            <a:off x="2160000" y="4680000"/>
            <a:ext cx="34766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pPr>
            <a:r>
              <a:rPr lang="en-US" altLang="en-US" sz="1800" dirty="0">
                <a:latin typeface="+mn-lt"/>
              </a:rPr>
              <a:t>During one phonon oscillation an electron can cover a distance of ~10</a:t>
            </a:r>
            <a:r>
              <a:rPr lang="en-US" altLang="en-US" sz="1800" baseline="30000" dirty="0">
                <a:latin typeface="+mn-lt"/>
              </a:rPr>
              <a:t>4</a:t>
            </a:r>
            <a:r>
              <a:rPr lang="en-US" altLang="en-US" sz="1800" dirty="0">
                <a:latin typeface="+mn-lt"/>
              </a:rPr>
              <a:t>Å.  The second electron  will be attracted without experiencing the repulsing electrostatic force . </a:t>
            </a:r>
          </a:p>
        </p:txBody>
      </p:sp>
      <p:pic>
        <p:nvPicPr>
          <p:cNvPr id="5185"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946727"/>
            <a:ext cx="1591804" cy="221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feld 21"/>
          <p:cNvSpPr txBox="1"/>
          <p:nvPr/>
        </p:nvSpPr>
        <p:spPr>
          <a:xfrm>
            <a:off x="6185031" y="6084000"/>
            <a:ext cx="2225289" cy="523220"/>
          </a:xfrm>
          <a:prstGeom prst="rect">
            <a:avLst/>
          </a:prstGeom>
          <a:noFill/>
        </p:spPr>
        <p:txBody>
          <a:bodyPr wrap="none" rtlCol="0">
            <a:spAutoFit/>
          </a:bodyPr>
          <a:lstStyle/>
          <a:p>
            <a:r>
              <a:rPr lang="en-US" sz="1400" dirty="0"/>
              <a:t>Size of Cooper pair 100 nm</a:t>
            </a:r>
          </a:p>
          <a:p>
            <a:r>
              <a:rPr lang="en-US" sz="1400" dirty="0"/>
              <a:t>Lattice spacing 0.1 – 0.4 nm</a:t>
            </a:r>
          </a:p>
        </p:txBody>
      </p:sp>
      <p:grpSp>
        <p:nvGrpSpPr>
          <p:cNvPr id="40" name="Group 13"/>
          <p:cNvGrpSpPr>
            <a:grpSpLocks/>
          </p:cNvGrpSpPr>
          <p:nvPr/>
        </p:nvGrpSpPr>
        <p:grpSpPr bwMode="auto">
          <a:xfrm>
            <a:off x="1800000" y="1548000"/>
            <a:ext cx="4121150" cy="3200400"/>
            <a:chOff x="2976" y="2304"/>
            <a:chExt cx="2596" cy="2016"/>
          </a:xfrm>
        </p:grpSpPr>
        <p:pic>
          <p:nvPicPr>
            <p:cNvPr id="41" name="Picture 8" descr="bcs_ani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6" y="2304"/>
              <a:ext cx="2352" cy="1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 name="Text Box 12"/>
            <p:cNvSpPr txBox="1">
              <a:spLocks noChangeArrowheads="1"/>
            </p:cNvSpPr>
            <p:nvPr/>
          </p:nvSpPr>
          <p:spPr bwMode="auto">
            <a:xfrm>
              <a:off x="3936" y="4089"/>
              <a:ext cx="1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bg1"/>
                  </a:solidFill>
                  <a:latin typeface="Times New Roman" pitchFamily="18" charset="0"/>
                  <a:ea typeface="+mn-ea"/>
                  <a:cs typeface="+mn-cs"/>
                </a:defRPr>
              </a:lvl1pPr>
              <a:lvl2pPr marL="457200" algn="l" rtl="0" fontAlgn="base">
                <a:spcBef>
                  <a:spcPct val="0"/>
                </a:spcBef>
                <a:spcAft>
                  <a:spcPct val="0"/>
                </a:spcAft>
                <a:defRPr sz="2400" kern="1200">
                  <a:solidFill>
                    <a:schemeClr val="bg1"/>
                  </a:solidFill>
                  <a:latin typeface="Times New Roman" pitchFamily="18" charset="0"/>
                  <a:ea typeface="+mn-ea"/>
                  <a:cs typeface="+mn-cs"/>
                </a:defRPr>
              </a:lvl2pPr>
              <a:lvl3pPr marL="914400" algn="l" rtl="0" fontAlgn="base">
                <a:spcBef>
                  <a:spcPct val="0"/>
                </a:spcBef>
                <a:spcAft>
                  <a:spcPct val="0"/>
                </a:spcAft>
                <a:defRPr sz="2400" kern="1200">
                  <a:solidFill>
                    <a:schemeClr val="bg1"/>
                  </a:solidFill>
                  <a:latin typeface="Times New Roman" pitchFamily="18" charset="0"/>
                  <a:ea typeface="+mn-ea"/>
                  <a:cs typeface="+mn-cs"/>
                </a:defRPr>
              </a:lvl3pPr>
              <a:lvl4pPr marL="1371600" algn="l" rtl="0" fontAlgn="base">
                <a:spcBef>
                  <a:spcPct val="0"/>
                </a:spcBef>
                <a:spcAft>
                  <a:spcPct val="0"/>
                </a:spcAft>
                <a:defRPr sz="2400" kern="1200">
                  <a:solidFill>
                    <a:schemeClr val="bg1"/>
                  </a:solidFill>
                  <a:latin typeface="Times New Roman" pitchFamily="18" charset="0"/>
                  <a:ea typeface="+mn-ea"/>
                  <a:cs typeface="+mn-cs"/>
                </a:defRPr>
              </a:lvl4pPr>
              <a:lvl5pPr marL="1828800" algn="l" rtl="0" fontAlgn="base">
                <a:spcBef>
                  <a:spcPct val="0"/>
                </a:spcBef>
                <a:spcAft>
                  <a:spcPct val="0"/>
                </a:spcAft>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a:lstStyle>
            <a:p>
              <a:r>
                <a:rPr lang="en-US" altLang="en-US" sz="1800"/>
                <a:t>www.superconductors.org</a:t>
              </a:r>
            </a:p>
          </p:txBody>
        </p:sp>
      </p:grpSp>
    </p:spTree>
    <p:extLst>
      <p:ext uri="{BB962C8B-B14F-4D97-AF65-F5344CB8AC3E}">
        <p14:creationId xmlns:p14="http://schemas.microsoft.com/office/powerpoint/2010/main" val="225844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8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Classical model of superconductivity</a:t>
            </a:r>
            <a:br>
              <a:rPr lang="en-US" dirty="0"/>
            </a:br>
            <a:r>
              <a:rPr lang="en-US" sz="1400" dirty="0">
                <a:solidFill>
                  <a:schemeClr val="tx1"/>
                </a:solidFill>
              </a:rPr>
              <a:t>1957 John Bardeen, Leon Neil Cooper and John Robert Schrieffer</a:t>
            </a:r>
            <a:endParaRPr lang="en-US" dirty="0"/>
          </a:p>
        </p:txBody>
      </p:sp>
      <p:sp>
        <p:nvSpPr>
          <p:cNvPr id="8" name="Rectangle 46"/>
          <p:cNvSpPr>
            <a:spLocks noChangeArrowheads="1"/>
          </p:cNvSpPr>
          <p:nvPr/>
        </p:nvSpPr>
        <p:spPr bwMode="auto">
          <a:xfrm>
            <a:off x="540000" y="720000"/>
            <a:ext cx="81073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en-US" sz="1800" dirty="0">
                <a:latin typeface="+mn-lt"/>
              </a:rPr>
              <a:t>An electron on the way through the lattice interacts  with lattice sites (cations). The electron produces  </a:t>
            </a:r>
            <a:r>
              <a:rPr lang="en-US" altLang="en-US" sz="1800" b="1" dirty="0">
                <a:solidFill>
                  <a:srgbClr val="FF0000"/>
                </a:solidFill>
                <a:latin typeface="+mn-lt"/>
              </a:rPr>
              <a:t>phonon</a:t>
            </a:r>
            <a:r>
              <a:rPr lang="en-US" altLang="en-US" sz="1800" b="1" dirty="0">
                <a:latin typeface="+mn-lt"/>
              </a:rPr>
              <a:t>. </a:t>
            </a:r>
          </a:p>
        </p:txBody>
      </p:sp>
      <p:sp>
        <p:nvSpPr>
          <p:cNvPr id="9" name="Text Box 45"/>
          <p:cNvSpPr txBox="1">
            <a:spLocks noChangeArrowheads="1"/>
          </p:cNvSpPr>
          <p:nvPr/>
        </p:nvSpPr>
        <p:spPr bwMode="auto">
          <a:xfrm>
            <a:off x="5940000" y="2520000"/>
            <a:ext cx="26352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pPr>
            <a:r>
              <a:rPr lang="en-US" altLang="en-US" sz="1800" dirty="0">
                <a:latin typeface="+mn-lt"/>
              </a:rPr>
              <a:t>The lattice deformation creates a region of relative  positive charge which can attract another electron. </a:t>
            </a:r>
          </a:p>
        </p:txBody>
      </p:sp>
      <p:sp>
        <p:nvSpPr>
          <p:cNvPr id="10" name="Rectangle 72"/>
          <p:cNvSpPr>
            <a:spLocks noChangeArrowheads="1"/>
          </p:cNvSpPr>
          <p:nvPr/>
        </p:nvSpPr>
        <p:spPr bwMode="auto">
          <a:xfrm>
            <a:off x="2160000" y="4680000"/>
            <a:ext cx="34766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pPr>
            <a:r>
              <a:rPr lang="en-US" altLang="en-US" sz="1800" dirty="0">
                <a:latin typeface="+mn-lt"/>
              </a:rPr>
              <a:t>During one phonon oscillation an electron can cover a distance of ~10</a:t>
            </a:r>
            <a:r>
              <a:rPr lang="en-US" altLang="en-US" sz="1800" baseline="30000" dirty="0">
                <a:latin typeface="+mn-lt"/>
              </a:rPr>
              <a:t>4</a:t>
            </a:r>
            <a:r>
              <a:rPr lang="en-US" altLang="en-US" sz="1800" dirty="0">
                <a:latin typeface="+mn-lt"/>
              </a:rPr>
              <a:t>Å.  The second electron  will be attracted without experiencing the repulsing electrostatic force . </a:t>
            </a:r>
          </a:p>
        </p:txBody>
      </p:sp>
      <p:graphicFrame>
        <p:nvGraphicFramePr>
          <p:cNvPr id="20" name="Objekt 19"/>
          <p:cNvGraphicFramePr>
            <a:graphicFrameLocks noChangeAspect="1"/>
          </p:cNvGraphicFramePr>
          <p:nvPr>
            <p:extLst>
              <p:ext uri="{D42A27DB-BD31-4B8C-83A1-F6EECF244321}">
                <p14:modId xmlns:p14="http://schemas.microsoft.com/office/powerpoint/2010/main" val="3904176862"/>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30" name="Graph" r:id="rId4" imgW="3440582" imgH="2727350" progId="Origin50.Graph">
                  <p:embed/>
                </p:oleObj>
              </mc:Choice>
              <mc:Fallback>
                <p:oleObj name="Graph" r:id="rId4" imgW="3440582" imgH="272735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 name="Objekt 18"/>
          <p:cNvGraphicFramePr>
            <a:graphicFrameLocks noChangeAspect="1"/>
          </p:cNvGraphicFramePr>
          <p:nvPr>
            <p:extLst>
              <p:ext uri="{D42A27DB-BD31-4B8C-83A1-F6EECF244321}">
                <p14:modId xmlns:p14="http://schemas.microsoft.com/office/powerpoint/2010/main" val="705723398"/>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31" name="Graph" r:id="rId6" imgW="3440582" imgH="2727350" progId="Origin50.Graph">
                  <p:embed/>
                </p:oleObj>
              </mc:Choice>
              <mc:Fallback>
                <p:oleObj name="Graph" r:id="rId6" imgW="3440582" imgH="272735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 name="Objekt 17"/>
          <p:cNvGraphicFramePr>
            <a:graphicFrameLocks noChangeAspect="1"/>
          </p:cNvGraphicFramePr>
          <p:nvPr>
            <p:extLst>
              <p:ext uri="{D42A27DB-BD31-4B8C-83A1-F6EECF244321}">
                <p14:modId xmlns:p14="http://schemas.microsoft.com/office/powerpoint/2010/main" val="2744710660"/>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32" name="Graph" r:id="rId8" imgW="3440582" imgH="2727350" progId="Origin50.Graph">
                  <p:embed/>
                </p:oleObj>
              </mc:Choice>
              <mc:Fallback>
                <p:oleObj name="Graph" r:id="rId8" imgW="3440582" imgH="272735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kt 16"/>
          <p:cNvGraphicFramePr>
            <a:graphicFrameLocks noChangeAspect="1"/>
          </p:cNvGraphicFramePr>
          <p:nvPr>
            <p:extLst>
              <p:ext uri="{D42A27DB-BD31-4B8C-83A1-F6EECF244321}">
                <p14:modId xmlns:p14="http://schemas.microsoft.com/office/powerpoint/2010/main" val="2198274598"/>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33" name="Graph" r:id="rId10" imgW="3440582" imgH="2727350" progId="Origin50.Graph">
                  <p:embed/>
                </p:oleObj>
              </mc:Choice>
              <mc:Fallback>
                <p:oleObj name="Graph" r:id="rId10" imgW="3440582" imgH="2727350"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kt 15"/>
          <p:cNvGraphicFramePr>
            <a:graphicFrameLocks noChangeAspect="1"/>
          </p:cNvGraphicFramePr>
          <p:nvPr>
            <p:extLst>
              <p:ext uri="{D42A27DB-BD31-4B8C-83A1-F6EECF244321}">
                <p14:modId xmlns:p14="http://schemas.microsoft.com/office/powerpoint/2010/main" val="3892063081"/>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34" name="Graph" r:id="rId12" imgW="3440582" imgH="2727350" progId="Origin50.Graph">
                  <p:embed/>
                </p:oleObj>
              </mc:Choice>
              <mc:Fallback>
                <p:oleObj name="Graph" r:id="rId12" imgW="3440582" imgH="2727350" progId="Origin50.Graph">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kt 14"/>
          <p:cNvGraphicFramePr>
            <a:graphicFrameLocks noChangeAspect="1"/>
          </p:cNvGraphicFramePr>
          <p:nvPr>
            <p:extLst>
              <p:ext uri="{D42A27DB-BD31-4B8C-83A1-F6EECF244321}">
                <p14:modId xmlns:p14="http://schemas.microsoft.com/office/powerpoint/2010/main" val="3290551642"/>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35" name="Graph" r:id="rId14" imgW="3440582" imgH="2727350" progId="Origin50.Graph">
                  <p:embed/>
                </p:oleObj>
              </mc:Choice>
              <mc:Fallback>
                <p:oleObj name="Graph" r:id="rId14" imgW="3440582" imgH="2727350" progId="Origin50.Graph">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kt 13"/>
          <p:cNvGraphicFramePr>
            <a:graphicFrameLocks noChangeAspect="1"/>
          </p:cNvGraphicFramePr>
          <p:nvPr>
            <p:extLst>
              <p:ext uri="{D42A27DB-BD31-4B8C-83A1-F6EECF244321}">
                <p14:modId xmlns:p14="http://schemas.microsoft.com/office/powerpoint/2010/main" val="1512711917"/>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36" name="Graph" r:id="rId16" imgW="3440582" imgH="2727350" progId="Origin50.Graph">
                  <p:embed/>
                </p:oleObj>
              </mc:Choice>
              <mc:Fallback>
                <p:oleObj name="Graph" r:id="rId16" imgW="3440582" imgH="2727350" progId="Origin50.Graph">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kt 12"/>
          <p:cNvGraphicFramePr>
            <a:graphicFrameLocks noChangeAspect="1"/>
          </p:cNvGraphicFramePr>
          <p:nvPr>
            <p:extLst>
              <p:ext uri="{D42A27DB-BD31-4B8C-83A1-F6EECF244321}">
                <p14:modId xmlns:p14="http://schemas.microsoft.com/office/powerpoint/2010/main" val="576225547"/>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37" name="Graph" r:id="rId18" imgW="3440582" imgH="2727350" progId="Origin50.Graph">
                  <p:embed/>
                </p:oleObj>
              </mc:Choice>
              <mc:Fallback>
                <p:oleObj name="Graph" r:id="rId18" imgW="3440582" imgH="2727350" progId="Origin50.Graph">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kt 10"/>
          <p:cNvGraphicFramePr>
            <a:graphicFrameLocks noChangeAspect="1"/>
          </p:cNvGraphicFramePr>
          <p:nvPr>
            <p:extLst>
              <p:ext uri="{D42A27DB-BD31-4B8C-83A1-F6EECF244321}">
                <p14:modId xmlns:p14="http://schemas.microsoft.com/office/powerpoint/2010/main" val="3674072081"/>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38" name="Graph" r:id="rId20" imgW="3440582" imgH="2727350" progId="Origin50.Graph">
                  <p:embed/>
                </p:oleObj>
              </mc:Choice>
              <mc:Fallback>
                <p:oleObj name="Graph" r:id="rId20" imgW="3440582" imgH="2727350" progId="Origin50.Graph">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103712840"/>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39" name="Graph" r:id="rId22" imgW="3440582" imgH="2727350" progId="Origin50.Graph">
                  <p:embed/>
                </p:oleObj>
              </mc:Choice>
              <mc:Fallback>
                <p:oleObj name="Graph" r:id="rId22" imgW="3440582" imgH="2727350" progId="Origin50.Graph">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kt 5"/>
          <p:cNvGraphicFramePr>
            <a:graphicFrameLocks noChangeAspect="1"/>
          </p:cNvGraphicFramePr>
          <p:nvPr>
            <p:extLst>
              <p:ext uri="{D42A27DB-BD31-4B8C-83A1-F6EECF244321}">
                <p14:modId xmlns:p14="http://schemas.microsoft.com/office/powerpoint/2010/main" val="1410513636"/>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40" name="Graph" r:id="rId24" imgW="3440582" imgH="2727350" progId="Origin50.Graph">
                  <p:embed/>
                </p:oleObj>
              </mc:Choice>
              <mc:Fallback>
                <p:oleObj name="Graph" r:id="rId24" imgW="3440582" imgH="2727350" progId="Origin50.Graph">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kt 4"/>
          <p:cNvGraphicFramePr>
            <a:graphicFrameLocks noChangeAspect="1"/>
          </p:cNvGraphicFramePr>
          <p:nvPr>
            <p:extLst>
              <p:ext uri="{D42A27DB-BD31-4B8C-83A1-F6EECF244321}">
                <p14:modId xmlns:p14="http://schemas.microsoft.com/office/powerpoint/2010/main" val="2539641850"/>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41" name="Graph" r:id="rId26" imgW="3440582" imgH="2727350" progId="Origin50.Graph">
                  <p:embed/>
                </p:oleObj>
              </mc:Choice>
              <mc:Fallback>
                <p:oleObj name="Graph" r:id="rId26" imgW="3440582" imgH="2727350" progId="Origin50.Graph">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85" name="Picture 6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300192" y="3946727"/>
            <a:ext cx="1591804" cy="221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feld 21"/>
          <p:cNvSpPr txBox="1"/>
          <p:nvPr/>
        </p:nvSpPr>
        <p:spPr>
          <a:xfrm>
            <a:off x="6185031" y="6084000"/>
            <a:ext cx="2225289" cy="523220"/>
          </a:xfrm>
          <a:prstGeom prst="rect">
            <a:avLst/>
          </a:prstGeom>
          <a:noFill/>
        </p:spPr>
        <p:txBody>
          <a:bodyPr wrap="none" rtlCol="0">
            <a:spAutoFit/>
          </a:bodyPr>
          <a:lstStyle/>
          <a:p>
            <a:r>
              <a:rPr lang="en-US" sz="1400" dirty="0"/>
              <a:t>Size of Cooper pair 100 nm</a:t>
            </a:r>
          </a:p>
          <a:p>
            <a:r>
              <a:rPr lang="en-US" sz="1400" dirty="0"/>
              <a:t>Lattice spacing 0.1 – 0.4 nm</a:t>
            </a:r>
          </a:p>
        </p:txBody>
      </p:sp>
    </p:spTree>
    <p:extLst>
      <p:ext uri="{BB962C8B-B14F-4D97-AF65-F5344CB8AC3E}">
        <p14:creationId xmlns:p14="http://schemas.microsoft.com/office/powerpoint/2010/main" val="111978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ox(i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19"/>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499"/>
                                          </p:stCondLst>
                                        </p:cTn>
                                        <p:tgtEl>
                                          <p:spTgt spid="18"/>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499"/>
                                          </p:stCondLst>
                                        </p:cTn>
                                        <p:tgtEl>
                                          <p:spTgt spid="17"/>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499"/>
                                          </p:stCondLst>
                                        </p:cTn>
                                        <p:tgtEl>
                                          <p:spTgt spid="16"/>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499"/>
                                          </p:stCondLst>
                                        </p:cTn>
                                        <p:tgtEl>
                                          <p:spTgt spid="15"/>
                                        </p:tgtEl>
                                        <p:attrNameLst>
                                          <p:attrName>style.visibility</p:attrName>
                                        </p:attrNameLst>
                                      </p:cBhvr>
                                      <p:to>
                                        <p:strVal val="visible"/>
                                      </p:to>
                                    </p:set>
                                  </p:childTnLst>
                                </p:cTn>
                              </p:par>
                            </p:childTnLst>
                          </p:cTn>
                        </p:par>
                        <p:par>
                          <p:cTn id="28" fill="hold">
                            <p:stCondLst>
                              <p:cond delay="2500"/>
                            </p:stCondLst>
                            <p:childTnLst>
                              <p:par>
                                <p:cTn id="29" presetID="1" presetClass="entr" presetSubtype="0" fill="hold" nodeType="afterEffect">
                                  <p:stCondLst>
                                    <p:cond delay="0"/>
                                  </p:stCondLst>
                                  <p:childTnLst>
                                    <p:set>
                                      <p:cBhvr>
                                        <p:cTn id="30" dur="1" fill="hold">
                                          <p:stCondLst>
                                            <p:cond delay="499"/>
                                          </p:stCondLst>
                                        </p:cTn>
                                        <p:tgtEl>
                                          <p:spTgt spid="14"/>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0"/>
                                  </p:stCondLst>
                                  <p:childTnLst>
                                    <p:set>
                                      <p:cBhvr>
                                        <p:cTn id="33" dur="1" fill="hold">
                                          <p:stCondLst>
                                            <p:cond delay="499"/>
                                          </p:stCondLst>
                                        </p:cTn>
                                        <p:tgtEl>
                                          <p:spTgt spid="13"/>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nodeType="afterEffect">
                                  <p:stCondLst>
                                    <p:cond delay="0"/>
                                  </p:stCondLst>
                                  <p:childTnLst>
                                    <p:set>
                                      <p:cBhvr>
                                        <p:cTn id="36" dur="1" fill="hold">
                                          <p:stCondLst>
                                            <p:cond delay="499"/>
                                          </p:stCondLst>
                                        </p:cTn>
                                        <p:tgtEl>
                                          <p:spTgt spid="11"/>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nodeType="afterEffect">
                                  <p:stCondLst>
                                    <p:cond delay="0"/>
                                  </p:stCondLst>
                                  <p:childTnLst>
                                    <p:set>
                                      <p:cBhvr>
                                        <p:cTn id="39" dur="1" fill="hold">
                                          <p:stCondLst>
                                            <p:cond delay="499"/>
                                          </p:stCondLst>
                                        </p:cTn>
                                        <p:tgtEl>
                                          <p:spTgt spid="7"/>
                                        </p:tgtEl>
                                        <p:attrNameLst>
                                          <p:attrName>style.visibility</p:attrName>
                                        </p:attrNameLst>
                                      </p:cBhvr>
                                      <p:to>
                                        <p:strVal val="visible"/>
                                      </p:to>
                                    </p:set>
                                  </p:childTnLst>
                                </p:cTn>
                              </p:par>
                            </p:childTnLst>
                          </p:cTn>
                        </p:par>
                        <p:par>
                          <p:cTn id="40" fill="hold">
                            <p:stCondLst>
                              <p:cond delay="4500"/>
                            </p:stCondLst>
                            <p:childTnLst>
                              <p:par>
                                <p:cTn id="41" presetID="1" presetClass="entr" presetSubtype="0" fill="hold" nodeType="afterEffect">
                                  <p:stCondLst>
                                    <p:cond delay="0"/>
                                  </p:stCondLst>
                                  <p:childTnLst>
                                    <p:set>
                                      <p:cBhvr>
                                        <p:cTn id="42" dur="1" fill="hold">
                                          <p:stCondLst>
                                            <p:cond delay="499"/>
                                          </p:stCondLst>
                                        </p:cTn>
                                        <p:tgtEl>
                                          <p:spTgt spid="6"/>
                                        </p:tgtEl>
                                        <p:attrNameLst>
                                          <p:attrName>style.visibility</p:attrName>
                                        </p:attrNameLst>
                                      </p:cBhvr>
                                      <p:to>
                                        <p:strVal val="visible"/>
                                      </p:to>
                                    </p:set>
                                  </p:childTnLst>
                                </p:cTn>
                              </p:par>
                            </p:childTnLst>
                          </p:cTn>
                        </p:par>
                        <p:par>
                          <p:cTn id="43" fill="hold">
                            <p:stCondLst>
                              <p:cond delay="5000"/>
                            </p:stCondLst>
                            <p:childTnLst>
                              <p:par>
                                <p:cTn id="44" presetID="1" presetClass="entr" presetSubtype="0" fill="hold" nodeType="afterEffect">
                                  <p:stCondLst>
                                    <p:cond delay="0"/>
                                  </p:stCondLst>
                                  <p:childTnLst>
                                    <p:set>
                                      <p:cBhvr>
                                        <p:cTn id="45" dur="1" fill="hold">
                                          <p:stCondLst>
                                            <p:cond delay="499"/>
                                          </p:stCondLst>
                                        </p:cTn>
                                        <p:tgtEl>
                                          <p:spTgt spid="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1+#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Further discoveries</a:t>
            </a:r>
          </a:p>
        </p:txBody>
      </p:sp>
      <p:sp>
        <p:nvSpPr>
          <p:cNvPr id="21" name="Text Box 13"/>
          <p:cNvSpPr txBox="1">
            <a:spLocks noChangeArrowheads="1"/>
          </p:cNvSpPr>
          <p:nvPr/>
        </p:nvSpPr>
        <p:spPr bwMode="auto">
          <a:xfrm>
            <a:off x="360000" y="720000"/>
            <a:ext cx="4927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altLang="en-US" sz="1800" dirty="0">
                <a:solidFill>
                  <a:srgbClr val="000000"/>
                </a:solidFill>
                <a:latin typeface="+mn-lt"/>
                <a:cs typeface="Times New Roman" pitchFamily="18" charset="0"/>
              </a:rPr>
              <a:t>1911-1986: </a:t>
            </a:r>
            <a:r>
              <a:rPr lang="en-US" altLang="en-US" sz="1600" dirty="0">
                <a:solidFill>
                  <a:srgbClr val="000000"/>
                </a:solidFill>
                <a:latin typeface="+mn-lt"/>
                <a:cs typeface="Times New Roman" pitchFamily="18" charset="0"/>
              </a:rPr>
              <a:t>“Low temperature superconductors” Highest  T</a:t>
            </a:r>
            <a:r>
              <a:rPr lang="en-US" altLang="en-US" sz="1600" baseline="-25000" dirty="0">
                <a:solidFill>
                  <a:srgbClr val="000000"/>
                </a:solidFill>
                <a:latin typeface="+mn-lt"/>
                <a:cs typeface="Times New Roman" pitchFamily="18" charset="0"/>
              </a:rPr>
              <a:t>C</a:t>
            </a:r>
            <a:r>
              <a:rPr lang="en-US" altLang="en-US" sz="1600" dirty="0">
                <a:solidFill>
                  <a:srgbClr val="000000"/>
                </a:solidFill>
                <a:latin typeface="+mn-lt"/>
                <a:cs typeface="Times New Roman" pitchFamily="18" charset="0"/>
              </a:rPr>
              <a:t>=23K for Nb</a:t>
            </a:r>
            <a:r>
              <a:rPr lang="en-US" altLang="en-US" sz="1600" baseline="-25000" dirty="0">
                <a:solidFill>
                  <a:srgbClr val="000000"/>
                </a:solidFill>
                <a:latin typeface="+mn-lt"/>
                <a:cs typeface="Times New Roman" pitchFamily="18" charset="0"/>
              </a:rPr>
              <a:t>3</a:t>
            </a:r>
            <a:r>
              <a:rPr lang="en-US" altLang="en-US" sz="1600" dirty="0">
                <a:solidFill>
                  <a:srgbClr val="000000"/>
                </a:solidFill>
                <a:latin typeface="+mn-lt"/>
                <a:cs typeface="Times New Roman" pitchFamily="18" charset="0"/>
              </a:rPr>
              <a:t>Ge</a:t>
            </a:r>
            <a:endParaRPr lang="en-GB" altLang="en-US" sz="1600" dirty="0">
              <a:solidFill>
                <a:srgbClr val="000000"/>
              </a:solidFill>
              <a:latin typeface="+mn-lt"/>
              <a:cs typeface="Times New Roman" pitchFamily="18" charset="0"/>
            </a:endParaRPr>
          </a:p>
        </p:txBody>
      </p:sp>
      <p:sp>
        <p:nvSpPr>
          <p:cNvPr id="22" name="Text Box 4"/>
          <p:cNvSpPr txBox="1">
            <a:spLocks noChangeArrowheads="1"/>
          </p:cNvSpPr>
          <p:nvPr/>
        </p:nvSpPr>
        <p:spPr bwMode="auto">
          <a:xfrm>
            <a:off x="359998" y="1620000"/>
            <a:ext cx="485176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de-CH" altLang="en-US" sz="1800" dirty="0">
                <a:solidFill>
                  <a:srgbClr val="FF0000"/>
                </a:solidFill>
                <a:latin typeface="+mn-lt"/>
              </a:rPr>
              <a:t>1986 (</a:t>
            </a:r>
            <a:r>
              <a:rPr lang="en-US" altLang="en-US" sz="1800" dirty="0">
                <a:solidFill>
                  <a:srgbClr val="FF0000"/>
                </a:solidFill>
                <a:latin typeface="+mn-lt"/>
              </a:rPr>
              <a:t>January</a:t>
            </a:r>
            <a:r>
              <a:rPr lang="de-CH" altLang="en-US" sz="1800" dirty="0">
                <a:solidFill>
                  <a:srgbClr val="FF0000"/>
                </a:solidFill>
                <a:latin typeface="+mn-lt"/>
              </a:rPr>
              <a:t>)</a:t>
            </a:r>
            <a:r>
              <a:rPr lang="en-US" altLang="en-US" sz="1800" dirty="0">
                <a:solidFill>
                  <a:srgbClr val="FF0000"/>
                </a:solidFill>
                <a:latin typeface="+mn-lt"/>
                <a:cs typeface="Times New Roman" pitchFamily="18" charset="0"/>
              </a:rPr>
              <a:t>:</a:t>
            </a:r>
            <a:r>
              <a:rPr lang="en-US" altLang="en-US" sz="1600" dirty="0">
                <a:solidFill>
                  <a:srgbClr val="FF0000"/>
                </a:solidFill>
                <a:latin typeface="+mn-lt"/>
                <a:cs typeface="Times New Roman" pitchFamily="18" charset="0"/>
              </a:rPr>
              <a:t> </a:t>
            </a:r>
            <a:r>
              <a:rPr lang="de-CH" altLang="en-US" sz="1600" dirty="0">
                <a:solidFill>
                  <a:srgbClr val="FF0000"/>
                </a:solidFill>
                <a:latin typeface="+mn-lt"/>
              </a:rPr>
              <a:t>High </a:t>
            </a:r>
            <a:r>
              <a:rPr lang="en-US" altLang="en-US" sz="1600" dirty="0">
                <a:solidFill>
                  <a:srgbClr val="FF0000"/>
                </a:solidFill>
                <a:latin typeface="+mn-lt"/>
              </a:rPr>
              <a:t>Temperature</a:t>
            </a:r>
            <a:r>
              <a:rPr lang="de-CH" altLang="en-US" sz="1600" dirty="0">
                <a:solidFill>
                  <a:srgbClr val="FF0000"/>
                </a:solidFill>
                <a:latin typeface="+mn-lt"/>
              </a:rPr>
              <a:t> </a:t>
            </a:r>
            <a:r>
              <a:rPr lang="en-US" altLang="en-US" sz="1600" dirty="0">
                <a:solidFill>
                  <a:srgbClr val="FF0000"/>
                </a:solidFill>
                <a:latin typeface="+mn-lt"/>
              </a:rPr>
              <a:t>Superconductivity</a:t>
            </a:r>
            <a:r>
              <a:rPr lang="de-CH" altLang="en-US" sz="1600" dirty="0">
                <a:solidFill>
                  <a:srgbClr val="FF0000"/>
                </a:solidFill>
                <a:latin typeface="+mn-lt"/>
              </a:rPr>
              <a:t> </a:t>
            </a:r>
            <a:r>
              <a:rPr lang="en-US" altLang="en-US" sz="1600" dirty="0">
                <a:solidFill>
                  <a:srgbClr val="FF0000"/>
                </a:solidFill>
                <a:latin typeface="+mn-lt"/>
                <a:cs typeface="Times New Roman" pitchFamily="18" charset="0"/>
              </a:rPr>
              <a:t>(</a:t>
            </a:r>
            <a:r>
              <a:rPr lang="en-US" altLang="en-US" sz="1600" dirty="0" err="1">
                <a:solidFill>
                  <a:srgbClr val="FF0000"/>
                </a:solidFill>
                <a:latin typeface="+mn-lt"/>
                <a:cs typeface="Times New Roman" pitchFamily="18" charset="0"/>
              </a:rPr>
              <a:t>LaBa</a:t>
            </a:r>
            <a:r>
              <a:rPr lang="en-US" altLang="en-US" sz="1600" dirty="0">
                <a:solidFill>
                  <a:srgbClr val="FF0000"/>
                </a:solidFill>
                <a:latin typeface="+mn-lt"/>
                <a:cs typeface="Times New Roman" pitchFamily="18" charset="0"/>
              </a:rPr>
              <a:t>)</a:t>
            </a:r>
            <a:r>
              <a:rPr lang="en-US" altLang="en-US" sz="1600" baseline="-25000" dirty="0">
                <a:solidFill>
                  <a:srgbClr val="FF0000"/>
                </a:solidFill>
                <a:latin typeface="+mn-lt"/>
                <a:cs typeface="Times New Roman" pitchFamily="18" charset="0"/>
              </a:rPr>
              <a:t>2</a:t>
            </a:r>
            <a:r>
              <a:rPr lang="en-US" altLang="en-US" sz="1600" dirty="0">
                <a:solidFill>
                  <a:srgbClr val="FF0000"/>
                </a:solidFill>
                <a:latin typeface="+mn-lt"/>
                <a:cs typeface="Times New Roman" pitchFamily="18" charset="0"/>
              </a:rPr>
              <a:t> CuO</a:t>
            </a:r>
            <a:r>
              <a:rPr lang="en-US" altLang="en-US" sz="1600" baseline="-25000" dirty="0">
                <a:solidFill>
                  <a:srgbClr val="FF0000"/>
                </a:solidFill>
                <a:latin typeface="+mn-lt"/>
                <a:cs typeface="Times New Roman" pitchFamily="18" charset="0"/>
              </a:rPr>
              <a:t>4</a:t>
            </a:r>
            <a:r>
              <a:rPr lang="en-US" altLang="en-US" sz="1600" dirty="0">
                <a:solidFill>
                  <a:srgbClr val="FF0000"/>
                </a:solidFill>
                <a:latin typeface="+mn-lt"/>
                <a:cs typeface="Times New Roman" pitchFamily="18" charset="0"/>
              </a:rPr>
              <a:t> T</a:t>
            </a:r>
            <a:r>
              <a:rPr lang="en-US" altLang="en-US" sz="1600" baseline="-25000" dirty="0">
                <a:solidFill>
                  <a:srgbClr val="FF0000"/>
                </a:solidFill>
                <a:latin typeface="+mn-lt"/>
                <a:cs typeface="Times New Roman" pitchFamily="18" charset="0"/>
              </a:rPr>
              <a:t>C </a:t>
            </a:r>
            <a:r>
              <a:rPr lang="en-US" altLang="en-US" sz="1600" dirty="0">
                <a:solidFill>
                  <a:srgbClr val="FF0000"/>
                </a:solidFill>
                <a:latin typeface="+mn-lt"/>
                <a:cs typeface="Times New Roman" pitchFamily="18" charset="0"/>
              </a:rPr>
              <a:t>= 35K</a:t>
            </a:r>
          </a:p>
          <a:p>
            <a:pPr eaLnBrk="0" fontAlgn="base" hangingPunct="0">
              <a:spcBef>
                <a:spcPct val="50000"/>
              </a:spcBef>
              <a:spcAft>
                <a:spcPct val="0"/>
              </a:spcAft>
            </a:pPr>
            <a:r>
              <a:rPr lang="en-US" altLang="en-US" sz="1600" dirty="0">
                <a:solidFill>
                  <a:srgbClr val="FF0000"/>
                </a:solidFill>
                <a:latin typeface="+mn-lt"/>
                <a:cs typeface="Times New Roman" pitchFamily="18" charset="0"/>
              </a:rPr>
              <a:t>K.A. Müller und G. Bednorz (IBM </a:t>
            </a:r>
            <a:r>
              <a:rPr lang="en-US" altLang="en-US" sz="1600" dirty="0" err="1">
                <a:solidFill>
                  <a:srgbClr val="FF0000"/>
                </a:solidFill>
                <a:latin typeface="+mn-lt"/>
                <a:cs typeface="Times New Roman" pitchFamily="18" charset="0"/>
              </a:rPr>
              <a:t>Rüschlikon</a:t>
            </a:r>
            <a:r>
              <a:rPr lang="en-US" altLang="en-US" sz="1600" dirty="0">
                <a:solidFill>
                  <a:srgbClr val="FF0000"/>
                </a:solidFill>
                <a:latin typeface="+mn-lt"/>
                <a:cs typeface="Times New Roman" pitchFamily="18" charset="0"/>
              </a:rPr>
              <a:t>)     (Nobel price 1987)</a:t>
            </a:r>
          </a:p>
        </p:txBody>
      </p:sp>
      <p:grpSp>
        <p:nvGrpSpPr>
          <p:cNvPr id="23" name="Group 12"/>
          <p:cNvGrpSpPr>
            <a:grpSpLocks/>
          </p:cNvGrpSpPr>
          <p:nvPr/>
        </p:nvGrpSpPr>
        <p:grpSpPr bwMode="auto">
          <a:xfrm>
            <a:off x="5211763" y="865188"/>
            <a:ext cx="3570287" cy="5092700"/>
            <a:chOff x="3283" y="545"/>
            <a:chExt cx="2249" cy="3208"/>
          </a:xfrm>
        </p:grpSpPr>
        <p:pic>
          <p:nvPicPr>
            <p:cNvPr id="24" name="Picture 16" descr="Müller-Bednor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 y="545"/>
              <a:ext cx="2218" cy="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26" descr="Nobel-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3" y="2121"/>
              <a:ext cx="2244"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 Box 5"/>
          <p:cNvSpPr txBox="1">
            <a:spLocks noChangeArrowheads="1"/>
          </p:cNvSpPr>
          <p:nvPr/>
        </p:nvSpPr>
        <p:spPr bwMode="auto">
          <a:xfrm>
            <a:off x="360000" y="3240000"/>
            <a:ext cx="4692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mn-lt"/>
                <a:cs typeface="Times New Roman" pitchFamily="18" charset="0"/>
              </a:rPr>
              <a:t>1987 (</a:t>
            </a:r>
            <a:r>
              <a:rPr kumimoji="0" lang="en-US" altLang="en-US" sz="1800" b="0" i="0" u="none" strike="noStrike" kern="0" cap="none" spc="0" normalizeH="0" baseline="0" dirty="0">
                <a:ln>
                  <a:noFill/>
                </a:ln>
                <a:solidFill>
                  <a:srgbClr val="000000"/>
                </a:solidFill>
                <a:effectLst/>
                <a:uLnTx/>
                <a:uFillTx/>
                <a:latin typeface="+mn-lt"/>
                <a:cs typeface="Times New Roman" pitchFamily="18" charset="0"/>
              </a:rPr>
              <a:t>January</a:t>
            </a:r>
            <a:r>
              <a:rPr kumimoji="0" lang="de-CH" altLang="en-US" sz="1800" b="0" i="0" u="none" strike="noStrike" kern="0" cap="none" spc="0" normalizeH="0" baseline="0" noProof="0" dirty="0">
                <a:ln>
                  <a:noFill/>
                </a:ln>
                <a:solidFill>
                  <a:srgbClr val="000000"/>
                </a:solidFill>
                <a:effectLst/>
                <a:uLnTx/>
                <a:uFillTx/>
                <a:latin typeface="+mn-lt"/>
                <a:cs typeface="Times New Roman" pitchFamily="18" charset="0"/>
              </a:rPr>
              <a:t>):</a:t>
            </a:r>
            <a:r>
              <a:rPr kumimoji="0" lang="en-US" altLang="en-US" sz="1800" b="0" i="0" u="none" strike="noStrike" kern="0" cap="none" spc="0" normalizeH="0" baseline="0" noProof="0" dirty="0">
                <a:ln>
                  <a:noFill/>
                </a:ln>
                <a:solidFill>
                  <a:srgbClr val="000000"/>
                </a:solidFill>
                <a:effectLst/>
                <a:uLnTx/>
                <a:uFillTx/>
                <a:latin typeface="+mn-lt"/>
                <a:cs typeface="Times New Roman" pitchFamily="18" charset="0"/>
              </a:rPr>
              <a:t> </a:t>
            </a: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YBa</a:t>
            </a:r>
            <a:r>
              <a:rPr kumimoji="0" lang="en-US" altLang="en-US" sz="1600" b="0" i="0" u="none" strike="noStrike" kern="0" cap="none" spc="0" normalizeH="0" baseline="-25000" noProof="0" dirty="0">
                <a:ln>
                  <a:noFill/>
                </a:ln>
                <a:solidFill>
                  <a:srgbClr val="000000"/>
                </a:solidFill>
                <a:effectLst/>
                <a:uLnTx/>
                <a:uFillTx/>
                <a:latin typeface="+mn-lt"/>
                <a:cs typeface="Times New Roman" pitchFamily="18" charset="0"/>
              </a:rPr>
              <a:t>2</a:t>
            </a: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Cu</a:t>
            </a:r>
            <a:r>
              <a:rPr kumimoji="0" lang="en-US" altLang="en-US" sz="1600" b="0" i="0" u="none" strike="noStrike" kern="0" cap="none" spc="0" normalizeH="0" baseline="-25000" noProof="0" dirty="0">
                <a:ln>
                  <a:noFill/>
                </a:ln>
                <a:solidFill>
                  <a:srgbClr val="000000"/>
                </a:solidFill>
                <a:effectLst/>
                <a:uLnTx/>
                <a:uFillTx/>
                <a:latin typeface="+mn-lt"/>
                <a:cs typeface="Times New Roman" pitchFamily="18" charset="0"/>
              </a:rPr>
              <a:t>3</a:t>
            </a: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O</a:t>
            </a:r>
            <a:r>
              <a:rPr kumimoji="0" lang="en-US" altLang="en-US" sz="1600" b="0" i="0" u="none" strike="noStrike" kern="0" cap="none" spc="0" normalizeH="0" baseline="-25000" noProof="0" dirty="0">
                <a:ln>
                  <a:noFill/>
                </a:ln>
                <a:solidFill>
                  <a:srgbClr val="000000"/>
                </a:solidFill>
                <a:effectLst/>
                <a:uLnTx/>
                <a:uFillTx/>
                <a:latin typeface="+mn-lt"/>
                <a:cs typeface="Times New Roman" pitchFamily="18" charset="0"/>
              </a:rPr>
              <a:t>7-x</a:t>
            </a: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 T</a:t>
            </a:r>
            <a:r>
              <a:rPr kumimoji="0" lang="en-US" altLang="en-US" sz="1600" b="0" i="0" u="none" strike="noStrike" kern="0" cap="none" spc="0" normalizeH="0" baseline="-25000" noProof="0" dirty="0">
                <a:ln>
                  <a:noFill/>
                </a:ln>
                <a:solidFill>
                  <a:srgbClr val="000000"/>
                </a:solidFill>
                <a:effectLst/>
                <a:uLnTx/>
                <a:uFillTx/>
                <a:latin typeface="+mn-lt"/>
                <a:cs typeface="Times New Roman" pitchFamily="18" charset="0"/>
              </a:rPr>
              <a:t>C </a:t>
            </a: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 93K</a:t>
            </a:r>
            <a:endParaRPr kumimoji="0" lang="en-GB" altLang="en-US" sz="1600" b="0" i="0" u="none" strike="noStrike" kern="0" cap="none" spc="0" normalizeH="0" baseline="0" noProof="0" dirty="0">
              <a:ln>
                <a:noFill/>
              </a:ln>
              <a:solidFill>
                <a:srgbClr val="000000"/>
              </a:solidFill>
              <a:effectLst/>
              <a:uLnTx/>
              <a:uFillTx/>
              <a:latin typeface="+mn-lt"/>
            </a:endParaRPr>
          </a:p>
        </p:txBody>
      </p:sp>
      <p:sp>
        <p:nvSpPr>
          <p:cNvPr id="27" name="Text Box 6"/>
          <p:cNvSpPr txBox="1">
            <a:spLocks noChangeArrowheads="1"/>
          </p:cNvSpPr>
          <p:nvPr/>
        </p:nvSpPr>
        <p:spPr bwMode="auto">
          <a:xfrm>
            <a:off x="360000" y="3780000"/>
            <a:ext cx="4212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mn-lt"/>
                <a:cs typeface="Times New Roman" pitchFamily="18" charset="0"/>
              </a:rPr>
              <a:t>1987 </a:t>
            </a:r>
            <a:r>
              <a:rPr kumimoji="0" lang="de-CH" altLang="en-US" sz="1800" b="0" i="0" u="none" strike="noStrike" kern="0" cap="none" spc="0" normalizeH="0" baseline="0" noProof="0" dirty="0">
                <a:ln>
                  <a:noFill/>
                </a:ln>
                <a:solidFill>
                  <a:srgbClr val="000000"/>
                </a:solidFill>
                <a:effectLst/>
                <a:uLnTx/>
                <a:uFillTx/>
                <a:latin typeface="+mn-lt"/>
                <a:cs typeface="Times New Roman" pitchFamily="18" charset="0"/>
              </a:rPr>
              <a:t>(</a:t>
            </a:r>
            <a:r>
              <a:rPr kumimoji="0" lang="en-US" altLang="en-US" sz="1800" b="0" i="0" u="none" strike="noStrike" kern="0" cap="none" spc="0" normalizeH="0" baseline="0" noProof="0" dirty="0">
                <a:ln>
                  <a:noFill/>
                </a:ln>
                <a:solidFill>
                  <a:srgbClr val="000000"/>
                </a:solidFill>
                <a:effectLst/>
                <a:uLnTx/>
                <a:uFillTx/>
                <a:latin typeface="+mn-lt"/>
                <a:cs typeface="Times New Roman" pitchFamily="18" charset="0"/>
              </a:rPr>
              <a:t>December): </a:t>
            </a: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Bi-</a:t>
            </a:r>
            <a:r>
              <a:rPr kumimoji="0" lang="en-US" altLang="en-US" sz="1600" b="0" i="0" u="none" strike="noStrike" kern="0" cap="none" spc="0" normalizeH="0" baseline="0" noProof="0" dirty="0" err="1">
                <a:ln>
                  <a:noFill/>
                </a:ln>
                <a:solidFill>
                  <a:srgbClr val="000000"/>
                </a:solidFill>
                <a:effectLst/>
                <a:uLnTx/>
                <a:uFillTx/>
                <a:latin typeface="+mn-lt"/>
                <a:cs typeface="Times New Roman" pitchFamily="18" charset="0"/>
              </a:rPr>
              <a:t>Sr</a:t>
            </a: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-Ca-Cu-O T</a:t>
            </a:r>
            <a:r>
              <a:rPr kumimoji="0" lang="en-US" altLang="en-US" sz="1600" b="0" i="0" u="none" strike="noStrike" kern="0" cap="none" spc="0" normalizeH="0" baseline="-25000" noProof="0" dirty="0">
                <a:ln>
                  <a:noFill/>
                </a:ln>
                <a:solidFill>
                  <a:srgbClr val="000000"/>
                </a:solidFill>
                <a:effectLst/>
                <a:uLnTx/>
                <a:uFillTx/>
                <a:latin typeface="+mn-lt"/>
                <a:cs typeface="Times New Roman" pitchFamily="18" charset="0"/>
              </a:rPr>
              <a:t>C </a:t>
            </a: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 110K,</a:t>
            </a:r>
            <a:r>
              <a:rPr kumimoji="0" lang="en-US" altLang="en-US" sz="1800" b="0" i="0" u="none" strike="noStrike" kern="0" cap="none" spc="0" normalizeH="0" baseline="0" noProof="0" dirty="0">
                <a:ln>
                  <a:noFill/>
                </a:ln>
                <a:solidFill>
                  <a:srgbClr val="000000"/>
                </a:solidFill>
                <a:effectLst/>
                <a:uLnTx/>
                <a:uFillTx/>
                <a:latin typeface="+mn-lt"/>
                <a:cs typeface="Times New Roman" pitchFamily="18" charset="0"/>
              </a:rPr>
              <a:t> </a:t>
            </a:r>
          </a:p>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mn-lt"/>
                <a:cs typeface="Times New Roman" pitchFamily="18" charset="0"/>
              </a:rPr>
              <a:t>1988 (January): </a:t>
            </a: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Tl-Ba-Ca-Cu-O T</a:t>
            </a:r>
            <a:r>
              <a:rPr kumimoji="0" lang="en-US" altLang="en-US" sz="1600" b="0" i="0" u="none" strike="noStrike" kern="0" cap="none" spc="0" normalizeH="0" baseline="-25000" noProof="0" dirty="0">
                <a:ln>
                  <a:noFill/>
                </a:ln>
                <a:solidFill>
                  <a:srgbClr val="000000"/>
                </a:solidFill>
                <a:effectLst/>
                <a:uLnTx/>
                <a:uFillTx/>
                <a:latin typeface="+mn-lt"/>
                <a:cs typeface="Times New Roman" pitchFamily="18" charset="0"/>
              </a:rPr>
              <a:t>C </a:t>
            </a: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 125K</a:t>
            </a:r>
            <a:endParaRPr kumimoji="0" lang="en-GB" altLang="en-US" sz="1600" b="0" i="0" u="none" strike="noStrike" kern="0" cap="none" spc="0" normalizeH="0" baseline="0" noProof="0" dirty="0">
              <a:ln>
                <a:noFill/>
              </a:ln>
              <a:solidFill>
                <a:srgbClr val="000000"/>
              </a:solidFill>
              <a:effectLst/>
              <a:uLnTx/>
              <a:uFillTx/>
              <a:latin typeface="+mn-lt"/>
            </a:endParaRPr>
          </a:p>
        </p:txBody>
      </p:sp>
      <p:sp>
        <p:nvSpPr>
          <p:cNvPr id="28" name="Text Box 7"/>
          <p:cNvSpPr txBox="1">
            <a:spLocks noChangeArrowheads="1"/>
          </p:cNvSpPr>
          <p:nvPr/>
        </p:nvSpPr>
        <p:spPr bwMode="auto">
          <a:xfrm>
            <a:off x="361322" y="4860000"/>
            <a:ext cx="469132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mn-lt"/>
                <a:cs typeface="Times New Roman" pitchFamily="18" charset="0"/>
              </a:rPr>
              <a:t>1993: </a:t>
            </a: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Hg-Ba-Ca-Cu-O T</a:t>
            </a:r>
            <a:r>
              <a:rPr kumimoji="0" lang="en-US" altLang="en-US" sz="1600" b="0" i="0" u="none" strike="noStrike" kern="0" cap="none" spc="0" normalizeH="0" baseline="-25000" noProof="0" dirty="0">
                <a:ln>
                  <a:noFill/>
                </a:ln>
                <a:solidFill>
                  <a:srgbClr val="000000"/>
                </a:solidFill>
                <a:effectLst/>
                <a:uLnTx/>
                <a:uFillTx/>
                <a:latin typeface="+mn-lt"/>
                <a:cs typeface="Times New Roman" pitchFamily="18" charset="0"/>
              </a:rPr>
              <a:t>C </a:t>
            </a: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 133K </a:t>
            </a:r>
          </a:p>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(A. Schilling, H. </a:t>
            </a:r>
            <a:r>
              <a:rPr kumimoji="0" lang="en-US" altLang="en-US" sz="1600" b="0" i="0" u="none" strike="noStrike" kern="0" cap="none" spc="0" normalizeH="0" baseline="0" noProof="0" dirty="0" err="1">
                <a:ln>
                  <a:noFill/>
                </a:ln>
                <a:solidFill>
                  <a:srgbClr val="000000"/>
                </a:solidFill>
                <a:effectLst/>
                <a:uLnTx/>
                <a:uFillTx/>
                <a:latin typeface="+mn-lt"/>
                <a:cs typeface="Times New Roman" pitchFamily="18" charset="0"/>
              </a:rPr>
              <a:t>Ott</a:t>
            </a:r>
            <a:r>
              <a:rPr kumimoji="0" lang="en-US" altLang="en-US" sz="1600" b="0" i="0" u="none" strike="noStrike" kern="0" cap="none" spc="0" normalizeH="0" baseline="0" noProof="0" dirty="0">
                <a:ln>
                  <a:noFill/>
                </a:ln>
                <a:solidFill>
                  <a:srgbClr val="000000"/>
                </a:solidFill>
                <a:effectLst/>
                <a:uLnTx/>
                <a:uFillTx/>
                <a:latin typeface="+mn-lt"/>
                <a:cs typeface="Times New Roman" pitchFamily="18" charset="0"/>
              </a:rPr>
              <a:t>, ETH Zürich)</a:t>
            </a:r>
            <a:endParaRPr kumimoji="0" lang="en-GB" altLang="en-US" sz="16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25800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ox(in)">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P spid="22" grpId="0" autoUpdateAnimBg="0"/>
      <p:bldP spid="26" grpId="0" autoUpdateAnimBg="0"/>
      <p:bldP spid="27" grpId="0" autoUpdateAnimBg="0"/>
      <p:bldP spid="28"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How does high T</a:t>
            </a:r>
            <a:r>
              <a:rPr lang="en-US" baseline="-25000" dirty="0"/>
              <a:t>c</a:t>
            </a:r>
            <a:r>
              <a:rPr lang="en-US" dirty="0"/>
              <a:t> superconductivity work</a:t>
            </a:r>
          </a:p>
        </p:txBody>
      </p:sp>
      <p:sp>
        <p:nvSpPr>
          <p:cNvPr id="14" name="Text Box 6"/>
          <p:cNvSpPr txBox="1">
            <a:spLocks noChangeArrowheads="1"/>
          </p:cNvSpPr>
          <p:nvPr/>
        </p:nvSpPr>
        <p:spPr bwMode="auto">
          <a:xfrm>
            <a:off x="360000" y="720000"/>
            <a:ext cx="5791200" cy="214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In 1986, M</a:t>
            </a:r>
            <a:r>
              <a:rPr lang="en-US" altLang="en-US" sz="1600" dirty="0">
                <a:latin typeface="+mn-lt"/>
                <a:cs typeface="Arial" charset="0"/>
              </a:rPr>
              <a:t>ü</a:t>
            </a:r>
            <a:r>
              <a:rPr lang="en-US" altLang="en-US" sz="1600" dirty="0">
                <a:latin typeface="+mn-lt"/>
              </a:rPr>
              <a:t>ller and Bednorz found a ceramic compound that </a:t>
            </a:r>
            <a:r>
              <a:rPr lang="en-US" altLang="en-US" sz="1600" dirty="0" err="1">
                <a:latin typeface="+mn-lt"/>
              </a:rPr>
              <a:t>superconducted</a:t>
            </a:r>
            <a:r>
              <a:rPr lang="en-US" altLang="en-US" sz="1600" dirty="0">
                <a:latin typeface="+mn-lt"/>
              </a:rPr>
              <a:t> at 30 K, 13 degrees above the highest previously known superconductor.  </a:t>
            </a:r>
            <a:r>
              <a:rPr lang="en-US" altLang="en-US" sz="1600" dirty="0">
                <a:solidFill>
                  <a:srgbClr val="0000CC"/>
                </a:solidFill>
                <a:latin typeface="+mn-lt"/>
              </a:rPr>
              <a:t>What was so odd about this is that the material (a compound of lanthanum, barium, copper, and oxygen) was a ceramic – normally an insulator – so people </a:t>
            </a:r>
            <a:r>
              <a:rPr lang="en-US" altLang="en-US" sz="1600" i="1" dirty="0">
                <a:solidFill>
                  <a:srgbClr val="0000CC"/>
                </a:solidFill>
                <a:latin typeface="+mn-lt"/>
              </a:rPr>
              <a:t>never expected</a:t>
            </a:r>
            <a:r>
              <a:rPr lang="en-US" altLang="en-US" sz="1600" dirty="0">
                <a:solidFill>
                  <a:srgbClr val="0000CC"/>
                </a:solidFill>
                <a:latin typeface="+mn-lt"/>
              </a:rPr>
              <a:t> such materials might be high </a:t>
            </a:r>
            <a:r>
              <a:rPr lang="en-US" altLang="en-US" sz="1600" i="1" dirty="0">
                <a:solidFill>
                  <a:srgbClr val="0000CC"/>
                </a:solidFill>
                <a:latin typeface="+mn-lt"/>
              </a:rPr>
              <a:t>T</a:t>
            </a:r>
            <a:r>
              <a:rPr lang="en-US" altLang="en-US" sz="1600" i="1" baseline="-25000" dirty="0">
                <a:solidFill>
                  <a:srgbClr val="0000CC"/>
                </a:solidFill>
                <a:latin typeface="+mn-lt"/>
              </a:rPr>
              <a:t>c</a:t>
            </a:r>
            <a:r>
              <a:rPr lang="en-US" altLang="en-US" sz="1600" dirty="0">
                <a:solidFill>
                  <a:srgbClr val="0000CC"/>
                </a:solidFill>
                <a:latin typeface="+mn-lt"/>
              </a:rPr>
              <a:t> superconductors.</a:t>
            </a:r>
          </a:p>
          <a:p>
            <a:pPr>
              <a:spcAft>
                <a:spcPct val="35000"/>
              </a:spcAft>
              <a:buClr>
                <a:srgbClr val="FF0000"/>
              </a:buClr>
              <a:buFont typeface="Wingdings" pitchFamily="2" charset="2"/>
              <a:buChar char="Ø"/>
            </a:pPr>
            <a:r>
              <a:rPr lang="en-US" altLang="en-US" sz="1600" dirty="0">
                <a:latin typeface="+mn-lt"/>
              </a:rPr>
              <a:t> By substituting yttrium for lanthanum,  such compounds exceeded 77 K, the temperature of LN2 (a major milestone since</a:t>
            </a:r>
          </a:p>
        </p:txBody>
      </p:sp>
      <p:pic>
        <p:nvPicPr>
          <p:cNvPr id="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000" y="720000"/>
            <a:ext cx="2533650" cy="16033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9"/>
          <p:cNvSpPr txBox="1">
            <a:spLocks noChangeArrowheads="1"/>
          </p:cNvSpPr>
          <p:nvPr/>
        </p:nvSpPr>
        <p:spPr bwMode="auto">
          <a:xfrm>
            <a:off x="6472425" y="2323375"/>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altLang="en-US" sz="1400" dirty="0">
                <a:latin typeface="+mn-lt"/>
              </a:rPr>
              <a:t>M</a:t>
            </a:r>
            <a:r>
              <a:rPr lang="en-US" altLang="en-US" sz="1400" dirty="0">
                <a:latin typeface="+mn-lt"/>
                <a:cs typeface="Arial" charset="0"/>
              </a:rPr>
              <a:t>ü</a:t>
            </a:r>
            <a:r>
              <a:rPr lang="en-US" altLang="en-US" sz="1400" dirty="0">
                <a:latin typeface="+mn-lt"/>
              </a:rPr>
              <a:t>ller and Bednorz</a:t>
            </a:r>
          </a:p>
        </p:txBody>
      </p:sp>
      <p:sp>
        <p:nvSpPr>
          <p:cNvPr id="17" name="Text Box 16"/>
          <p:cNvSpPr txBox="1">
            <a:spLocks noChangeArrowheads="1"/>
          </p:cNvSpPr>
          <p:nvPr/>
        </p:nvSpPr>
        <p:spPr bwMode="auto">
          <a:xfrm>
            <a:off x="360000" y="2844000"/>
            <a:ext cx="815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a:latin typeface="+mn-lt"/>
              </a:rPr>
              <a:t>LN2 is far cheaper than methods of cooling below this temperature).  For the first time, concepts such as Maglev trains, superconducting magnets for accelerators, lossless power transmission, etc. became possibilities</a:t>
            </a:r>
            <a:r>
              <a:rPr lang="en-US" altLang="en-US" sz="1600" dirty="0">
                <a:latin typeface="Arial" charset="0"/>
              </a:rPr>
              <a:t>.</a:t>
            </a:r>
          </a:p>
        </p:txBody>
      </p:sp>
      <p:pic>
        <p:nvPicPr>
          <p:cNvPr id="1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 y="3780000"/>
            <a:ext cx="2514600" cy="10652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00" y="4968000"/>
            <a:ext cx="25146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000" y="4968000"/>
            <a:ext cx="1219200" cy="944563"/>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7"/>
          <p:cNvSpPr txBox="1">
            <a:spLocks noChangeArrowheads="1"/>
          </p:cNvSpPr>
          <p:nvPr/>
        </p:nvSpPr>
        <p:spPr bwMode="auto">
          <a:xfrm>
            <a:off x="3131840" y="3780000"/>
            <a:ext cx="57606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The current record holder is 138 K (for </a:t>
            </a:r>
            <a:r>
              <a:rPr lang="en-US" altLang="en-US" sz="1500" dirty="0">
                <a:latin typeface="+mn-lt"/>
              </a:rPr>
              <a:t>Hg</a:t>
            </a:r>
            <a:r>
              <a:rPr lang="en-US" altLang="en-US" sz="1500" baseline="-25000" dirty="0">
                <a:latin typeface="+mn-lt"/>
              </a:rPr>
              <a:t>0.8</a:t>
            </a:r>
            <a:r>
              <a:rPr lang="en-US" altLang="en-US" sz="1500" dirty="0">
                <a:latin typeface="+mn-lt"/>
              </a:rPr>
              <a:t>Tl</a:t>
            </a:r>
            <a:r>
              <a:rPr lang="en-US" altLang="en-US" sz="1500" baseline="-25000" dirty="0">
                <a:latin typeface="+mn-lt"/>
              </a:rPr>
              <a:t>0.2</a:t>
            </a:r>
            <a:r>
              <a:rPr lang="en-US" altLang="en-US" sz="1500" dirty="0">
                <a:latin typeface="+mn-lt"/>
              </a:rPr>
              <a:t>Ba</a:t>
            </a:r>
            <a:r>
              <a:rPr lang="en-US" altLang="en-US" sz="1500" baseline="-25000" dirty="0">
                <a:latin typeface="+mn-lt"/>
              </a:rPr>
              <a:t>2</a:t>
            </a:r>
            <a:r>
              <a:rPr lang="en-US" altLang="en-US" sz="1500" dirty="0">
                <a:latin typeface="+mn-lt"/>
              </a:rPr>
              <a:t>Ca</a:t>
            </a:r>
            <a:r>
              <a:rPr lang="en-US" altLang="en-US" sz="1500" baseline="-25000" dirty="0">
                <a:latin typeface="+mn-lt"/>
              </a:rPr>
              <a:t>2</a:t>
            </a:r>
            <a:r>
              <a:rPr lang="en-US" altLang="en-US" sz="1500" dirty="0">
                <a:latin typeface="+mn-lt"/>
              </a:rPr>
              <a:t>Cu</a:t>
            </a:r>
            <a:r>
              <a:rPr lang="en-US" altLang="en-US" sz="1500" baseline="-25000" dirty="0">
                <a:latin typeface="+mn-lt"/>
              </a:rPr>
              <a:t>3</a:t>
            </a:r>
            <a:r>
              <a:rPr lang="en-US" altLang="en-US" sz="1500" dirty="0">
                <a:latin typeface="+mn-lt"/>
              </a:rPr>
              <a:t>O</a:t>
            </a:r>
            <a:r>
              <a:rPr lang="en-US" altLang="en-US" sz="1500" baseline="-25000" dirty="0">
                <a:latin typeface="+mn-lt"/>
              </a:rPr>
              <a:t>8.33</a:t>
            </a:r>
            <a:r>
              <a:rPr lang="en-US" altLang="en-US" sz="1500" dirty="0">
                <a:latin typeface="+mn-lt"/>
              </a:rPr>
              <a:t>)</a:t>
            </a:r>
            <a:r>
              <a:rPr lang="en-US" altLang="en-US" sz="1600" dirty="0">
                <a:latin typeface="+mn-lt"/>
              </a:rPr>
              <a:t>.</a:t>
            </a:r>
            <a:r>
              <a:rPr lang="en-US" altLang="en-US" sz="1600" dirty="0"/>
              <a:t> </a:t>
            </a:r>
            <a:r>
              <a:rPr lang="en-US" altLang="en-US" sz="1600" dirty="0">
                <a:solidFill>
                  <a:srgbClr val="0000CC"/>
                </a:solidFill>
                <a:latin typeface="+mn-lt"/>
              </a:rPr>
              <a:t>How high will transition temperatures reach?  Are there yet-undiscovered materials that might exceed room temperature (which</a:t>
            </a:r>
          </a:p>
        </p:txBody>
      </p:sp>
      <p:sp>
        <p:nvSpPr>
          <p:cNvPr id="22" name="Text Box 18"/>
          <p:cNvSpPr txBox="1">
            <a:spLocks noChangeArrowheads="1"/>
          </p:cNvSpPr>
          <p:nvPr/>
        </p:nvSpPr>
        <p:spPr bwMode="auto">
          <a:xfrm>
            <a:off x="4428000" y="4536000"/>
            <a:ext cx="4267200" cy="116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a:solidFill>
                  <a:srgbClr val="0000CC"/>
                </a:solidFill>
                <a:latin typeface="+mn-lt"/>
              </a:rPr>
              <a:t>would completely revolutionize the entire electronics and power industries)?  </a:t>
            </a:r>
          </a:p>
          <a:p>
            <a:pPr>
              <a:spcAft>
                <a:spcPct val="35000"/>
              </a:spcAft>
              <a:buClr>
                <a:srgbClr val="FF0000"/>
              </a:buClr>
              <a:buFont typeface="Wingdings" pitchFamily="2" charset="2"/>
              <a:buNone/>
            </a:pPr>
            <a:r>
              <a:rPr lang="en-US" altLang="en-US" sz="1600" dirty="0">
                <a:solidFill>
                  <a:srgbClr val="FF0000"/>
                </a:solidFill>
                <a:latin typeface="+mn-lt"/>
              </a:rPr>
              <a:t>Will it ever be possible to understand high </a:t>
            </a:r>
            <a:r>
              <a:rPr lang="en-US" altLang="en-US" sz="1600" i="1" dirty="0">
                <a:solidFill>
                  <a:srgbClr val="FF0000"/>
                </a:solidFill>
                <a:latin typeface="+mn-lt"/>
              </a:rPr>
              <a:t>T</a:t>
            </a:r>
            <a:r>
              <a:rPr lang="en-US" altLang="en-US" sz="1600" i="1" baseline="-25000" dirty="0">
                <a:solidFill>
                  <a:srgbClr val="FF0000"/>
                </a:solidFill>
                <a:latin typeface="+mn-lt"/>
              </a:rPr>
              <a:t>c</a:t>
            </a:r>
            <a:r>
              <a:rPr lang="en-US" altLang="en-US" sz="1600" dirty="0">
                <a:solidFill>
                  <a:srgbClr val="FF0000"/>
                </a:solidFill>
                <a:latin typeface="+mn-lt"/>
              </a:rPr>
              <a:t> materials on a quantitative level?</a:t>
            </a:r>
          </a:p>
        </p:txBody>
      </p:sp>
    </p:spTree>
    <p:extLst>
      <p:ext uri="{BB962C8B-B14F-4D97-AF65-F5344CB8AC3E}">
        <p14:creationId xmlns:p14="http://schemas.microsoft.com/office/powerpoint/2010/main" val="2318539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Is there a testable quantum theory of gravity?</a:t>
            </a:r>
          </a:p>
        </p:txBody>
      </p:sp>
      <p:sp>
        <p:nvSpPr>
          <p:cNvPr id="12" name="Text Box 5"/>
          <p:cNvSpPr txBox="1">
            <a:spLocks noChangeArrowheads="1"/>
          </p:cNvSpPr>
          <p:nvPr/>
        </p:nvSpPr>
        <p:spPr bwMode="auto">
          <a:xfrm>
            <a:off x="360000" y="720000"/>
            <a:ext cx="6400800" cy="190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Since Einstein, theoreticians have been trying to find a quantum theory of the gravitational field – a theory that would answer questions such as what happens at the center of a black hole and in the instant after the Big Bang.  Einstein himself died trying to create a unified theory of gravity and electromagnetism…</a:t>
            </a:r>
          </a:p>
          <a:p>
            <a:pPr>
              <a:spcAft>
                <a:spcPct val="35000"/>
              </a:spcAft>
              <a:buClr>
                <a:srgbClr val="FF0000"/>
              </a:buClr>
              <a:buFont typeface="Wingdings" pitchFamily="2" charset="2"/>
              <a:buChar char="Ø"/>
            </a:pPr>
            <a:r>
              <a:rPr lang="en-US" altLang="en-US" sz="1600" dirty="0">
                <a:latin typeface="+mn-lt"/>
              </a:rPr>
              <a:t> The early attempts at quantum theories of gravity always had trouble with the gravitational self-interaction at high field strengths, though.  </a:t>
            </a:r>
          </a:p>
        </p:txBody>
      </p:sp>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000" y="720000"/>
            <a:ext cx="1728788" cy="1673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2"/>
          <p:cNvSpPr txBox="1">
            <a:spLocks noChangeArrowheads="1"/>
          </p:cNvSpPr>
          <p:nvPr/>
        </p:nvSpPr>
        <p:spPr bwMode="auto">
          <a:xfrm>
            <a:off x="360000" y="2520000"/>
            <a:ext cx="8305800" cy="190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a:latin typeface="+mn-lt"/>
              </a:rPr>
              <a:t>Infinities occurred, and seemed impossible to avoid.  In 1972, </a:t>
            </a:r>
            <a:r>
              <a:rPr lang="en-US" altLang="en-US" sz="1600" dirty="0" err="1">
                <a:latin typeface="+mn-lt"/>
              </a:rPr>
              <a:t>Deser</a:t>
            </a:r>
            <a:r>
              <a:rPr lang="en-US" altLang="en-US" sz="1600" dirty="0">
                <a:latin typeface="+mn-lt"/>
              </a:rPr>
              <a:t> and Van </a:t>
            </a:r>
            <a:r>
              <a:rPr lang="en-US" altLang="en-US" sz="1600" dirty="0" err="1">
                <a:latin typeface="+mn-lt"/>
              </a:rPr>
              <a:t>Nieuwenhuizen</a:t>
            </a:r>
            <a:r>
              <a:rPr lang="en-US" altLang="en-US" sz="1600" dirty="0">
                <a:latin typeface="+mn-lt"/>
              </a:rPr>
              <a:t> used a result from </a:t>
            </a:r>
            <a:r>
              <a:rPr lang="en-US" altLang="en-US" sz="1600" dirty="0" err="1">
                <a:latin typeface="+mn-lt"/>
              </a:rPr>
              <a:t>t’Hooft</a:t>
            </a:r>
            <a:r>
              <a:rPr lang="en-US" altLang="en-US" sz="1600" dirty="0">
                <a:latin typeface="+mn-lt"/>
              </a:rPr>
              <a:t> to formally show what had been suspected for a while – that gravity was non-</a:t>
            </a:r>
            <a:r>
              <a:rPr lang="en-US" altLang="en-US" sz="1600" dirty="0" err="1">
                <a:latin typeface="+mn-lt"/>
              </a:rPr>
              <a:t>renormalizable</a:t>
            </a:r>
            <a:r>
              <a:rPr lang="en-US" altLang="en-US" sz="1600" dirty="0">
                <a:latin typeface="+mn-lt"/>
              </a:rPr>
              <a:t>, </a:t>
            </a:r>
            <a:r>
              <a:rPr lang="en-US" altLang="en-US" sz="1600" dirty="0" err="1">
                <a:latin typeface="+mn-lt"/>
              </a:rPr>
              <a:t>ie</a:t>
            </a:r>
            <a:r>
              <a:rPr lang="en-US" altLang="en-US" sz="1600" dirty="0">
                <a:latin typeface="+mn-lt"/>
              </a:rPr>
              <a:t>. that it was impossible to remove the infinities if gravity is treated as a traditional quantum field theory.</a:t>
            </a:r>
          </a:p>
          <a:p>
            <a:pPr>
              <a:spcAft>
                <a:spcPct val="35000"/>
              </a:spcAft>
              <a:buClr>
                <a:srgbClr val="FF0000"/>
              </a:buClr>
              <a:buFont typeface="Wingdings" pitchFamily="2" charset="2"/>
              <a:buChar char="Ø"/>
            </a:pPr>
            <a:r>
              <a:rPr lang="en-US" altLang="en-US" sz="1600" dirty="0">
                <a:latin typeface="+mn-lt"/>
              </a:rPr>
              <a:t> Four years earlier, </a:t>
            </a:r>
            <a:r>
              <a:rPr lang="en-US" altLang="en-US" sz="1600" dirty="0" err="1">
                <a:latin typeface="+mn-lt"/>
              </a:rPr>
              <a:t>Veneziano</a:t>
            </a:r>
            <a:r>
              <a:rPr lang="en-US" altLang="en-US" sz="1600" dirty="0">
                <a:latin typeface="+mn-lt"/>
              </a:rPr>
              <a:t> developed a “dual resonance” model of the strong interaction (completely separate from gravity).  </a:t>
            </a:r>
            <a:r>
              <a:rPr lang="en-US" altLang="en-US" sz="1600" dirty="0" err="1">
                <a:latin typeface="+mn-lt"/>
              </a:rPr>
              <a:t>Nambu</a:t>
            </a:r>
            <a:r>
              <a:rPr lang="en-US" altLang="en-US" sz="1600" dirty="0">
                <a:latin typeface="+mn-lt"/>
              </a:rPr>
              <a:t>, Susskind, and Nielsen soon realized that what </a:t>
            </a:r>
            <a:r>
              <a:rPr lang="en-US" altLang="en-US" sz="1600" dirty="0" err="1">
                <a:latin typeface="+mn-lt"/>
              </a:rPr>
              <a:t>Veneziano’s</a:t>
            </a:r>
            <a:r>
              <a:rPr lang="en-US" altLang="en-US" sz="1600" dirty="0">
                <a:latin typeface="+mn-lt"/>
              </a:rPr>
              <a:t> model actually represents is the quantum mechanics of vibrating strings.</a:t>
            </a:r>
          </a:p>
        </p:txBody>
      </p:sp>
      <p:sp>
        <p:nvSpPr>
          <p:cNvPr id="24" name="Text Box 13"/>
          <p:cNvSpPr txBox="1">
            <a:spLocks noChangeArrowheads="1"/>
          </p:cNvSpPr>
          <p:nvPr/>
        </p:nvSpPr>
        <p:spPr bwMode="auto">
          <a:xfrm>
            <a:off x="360000" y="4392000"/>
            <a:ext cx="5715000" cy="214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In the early 70’s, </a:t>
            </a:r>
            <a:r>
              <a:rPr lang="en-US" altLang="en-US" sz="1600" dirty="0" err="1">
                <a:latin typeface="+mn-lt"/>
              </a:rPr>
              <a:t>Ramond</a:t>
            </a:r>
            <a:r>
              <a:rPr lang="en-US" altLang="en-US" sz="1600" dirty="0">
                <a:latin typeface="+mn-lt"/>
              </a:rPr>
              <a:t>, Schwarz, &amp; others expanded this string-based field theory to include the fermions and bosons of particle physics.  However, an unidentified massless, spin-2 boson kept popping up and was impossible to get rid of…</a:t>
            </a:r>
          </a:p>
          <a:p>
            <a:pPr>
              <a:spcAft>
                <a:spcPct val="35000"/>
              </a:spcAft>
              <a:buClr>
                <a:srgbClr val="FF0000"/>
              </a:buClr>
              <a:buFont typeface="Wingdings" pitchFamily="2" charset="2"/>
              <a:buChar char="Ø"/>
            </a:pPr>
            <a:r>
              <a:rPr lang="en-US" altLang="en-US" sz="1600" dirty="0">
                <a:latin typeface="+mn-lt"/>
              </a:rPr>
              <a:t> In 1974, </a:t>
            </a:r>
            <a:r>
              <a:rPr lang="en-US" altLang="en-US" sz="1600" dirty="0" err="1">
                <a:latin typeface="+mn-lt"/>
              </a:rPr>
              <a:t>Scherk</a:t>
            </a:r>
            <a:r>
              <a:rPr lang="en-US" altLang="en-US" sz="1600" dirty="0">
                <a:latin typeface="+mn-lt"/>
              </a:rPr>
              <a:t> and Schwarz realized that the spin-2 boson could represent the graviton, a single quantum of gravity.  They proposed string theory as a quantum theory of the gravitational field.</a:t>
            </a:r>
          </a:p>
        </p:txBody>
      </p:sp>
      <p:pic>
        <p:nvPicPr>
          <p:cNvPr id="2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4500000"/>
            <a:ext cx="1223963"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39546" t="18091" r="32242" b="41708"/>
          <a:stretch>
            <a:fillRect/>
          </a:stretch>
        </p:blipFill>
        <p:spPr bwMode="auto">
          <a:xfrm>
            <a:off x="7308000" y="4500000"/>
            <a:ext cx="1422400" cy="1524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14"/>
          <p:cNvSpPr txBox="1">
            <a:spLocks noChangeArrowheads="1"/>
          </p:cNvSpPr>
          <p:nvPr/>
        </p:nvSpPr>
        <p:spPr bwMode="auto">
          <a:xfrm>
            <a:off x="5943600" y="6038785"/>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altLang="en-US" sz="1400" dirty="0">
                <a:latin typeface="+mn-lt"/>
              </a:rPr>
              <a:t>John Schwarz     Michael Green</a:t>
            </a:r>
          </a:p>
        </p:txBody>
      </p:sp>
    </p:spTree>
    <p:extLst>
      <p:ext uri="{BB962C8B-B14F-4D97-AF65-F5344CB8AC3E}">
        <p14:creationId xmlns:p14="http://schemas.microsoft.com/office/powerpoint/2010/main" val="331899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Is there a testable quantum theory of gravity?</a:t>
            </a:r>
          </a:p>
        </p:txBody>
      </p:sp>
      <p:sp>
        <p:nvSpPr>
          <p:cNvPr id="10" name="Text Box 5"/>
          <p:cNvSpPr txBox="1">
            <a:spLocks noChangeArrowheads="1"/>
          </p:cNvSpPr>
          <p:nvPr/>
        </p:nvSpPr>
        <p:spPr bwMode="auto">
          <a:xfrm>
            <a:off x="360000" y="720000"/>
            <a:ext cx="8305800" cy="321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The announcement was largely met with silence in the physics community – primarily because a lot of questions remained to be answered.  Was a string-based theory of gravity truly free of all the infinities that plagued traditional attempts at quantizing gravity?  In 1981, Green and Schwarz formally proved that it was indeed free of such anomalies, and string theory began to be taken much more seriously.</a:t>
            </a:r>
          </a:p>
          <a:p>
            <a:pPr>
              <a:spcAft>
                <a:spcPct val="35000"/>
              </a:spcAft>
              <a:buClr>
                <a:srgbClr val="FF0000"/>
              </a:buClr>
              <a:buFont typeface="Wingdings" pitchFamily="2" charset="2"/>
              <a:buChar char="Ø"/>
            </a:pPr>
            <a:r>
              <a:rPr lang="en-US" altLang="en-US" sz="1600" dirty="0">
                <a:latin typeface="+mn-lt"/>
              </a:rPr>
              <a:t> In order to be free of spurious fields, string theory requires </a:t>
            </a:r>
            <a:r>
              <a:rPr lang="en-US" altLang="en-US" sz="1600" b="1" dirty="0">
                <a:latin typeface="+mn-lt"/>
              </a:rPr>
              <a:t>supersymmetry</a:t>
            </a:r>
            <a:r>
              <a:rPr lang="en-US" altLang="en-US" sz="1600" dirty="0">
                <a:latin typeface="+mn-lt"/>
              </a:rPr>
              <a:t>, which implies a doubling (at least) of the number of observable particles.  All the particles we observe today should, if supersymmetry exists, have partner particles that differ only in their spin (fermions partner with bosons, and vice-versa) and their mass (the supersymmetric partners must be heavier, or we would have observed them already).</a:t>
            </a:r>
          </a:p>
          <a:p>
            <a:pPr>
              <a:spcAft>
                <a:spcPct val="35000"/>
              </a:spcAft>
              <a:buClr>
                <a:srgbClr val="FF0000"/>
              </a:buClr>
              <a:buFont typeface="Wingdings" pitchFamily="2" charset="2"/>
              <a:buChar char="Ø"/>
            </a:pPr>
            <a:r>
              <a:rPr lang="en-US" altLang="en-US" sz="1600" dirty="0">
                <a:latin typeface="+mn-lt"/>
              </a:rPr>
              <a:t> Supersymmetry has other nice attributes, in that it provides an ingredient for the unification of the other three forces (electromagnetic, weak, and strong), and the supersymmetric partner </a:t>
            </a:r>
          </a:p>
        </p:txBody>
      </p:sp>
      <p:pic>
        <p:nvPicPr>
          <p:cNvPr id="11" name="Picture 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t="5000" b="5000"/>
          <a:stretch>
            <a:fillRect/>
          </a:stretch>
        </p:blipFill>
        <p:spPr bwMode="auto">
          <a:xfrm>
            <a:off x="432000" y="3960000"/>
            <a:ext cx="2133600" cy="19208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8"/>
          <p:cNvSpPr txBox="1">
            <a:spLocks noChangeArrowheads="1"/>
          </p:cNvSpPr>
          <p:nvPr/>
        </p:nvSpPr>
        <p:spPr bwMode="auto">
          <a:xfrm>
            <a:off x="879675" y="5868000"/>
            <a:ext cx="1238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mn-lt"/>
                <a:ea typeface="+mn-ea"/>
                <a:cs typeface="+mn-cs"/>
              </a:rPr>
              <a:t>The LHC ring</a:t>
            </a:r>
          </a:p>
        </p:txBody>
      </p:sp>
      <p:sp>
        <p:nvSpPr>
          <p:cNvPr id="16" name="Text Box 7"/>
          <p:cNvSpPr txBox="1">
            <a:spLocks noChangeArrowheads="1"/>
          </p:cNvSpPr>
          <p:nvPr/>
        </p:nvSpPr>
        <p:spPr bwMode="auto">
          <a:xfrm>
            <a:off x="2699792" y="3828850"/>
            <a:ext cx="6248400" cy="272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a:latin typeface="+mn-lt"/>
              </a:rPr>
              <a:t>particles provide a potential source of dark matter.</a:t>
            </a:r>
          </a:p>
          <a:p>
            <a:pPr>
              <a:spcAft>
                <a:spcPct val="35000"/>
              </a:spcAft>
              <a:buClr>
                <a:srgbClr val="FF0000"/>
              </a:buClr>
              <a:buFont typeface="Wingdings" pitchFamily="2" charset="2"/>
              <a:buChar char="Ø"/>
            </a:pPr>
            <a:r>
              <a:rPr lang="en-US" altLang="en-US" sz="1600" dirty="0">
                <a:latin typeface="+mn-lt"/>
              </a:rPr>
              <a:t> After 20 years of searching, we have not seen indication of it yet.  Perhaps the partner particles just live at a higher energy than we’ve been able to measure?  In order for them to help in unification, they must be of order 1 </a:t>
            </a:r>
            <a:r>
              <a:rPr lang="en-US" altLang="en-US" sz="1600" dirty="0" err="1">
                <a:latin typeface="+mn-lt"/>
              </a:rPr>
              <a:t>TeV</a:t>
            </a:r>
            <a:r>
              <a:rPr lang="en-US" altLang="en-US" sz="1600" dirty="0">
                <a:latin typeface="+mn-lt"/>
              </a:rPr>
              <a:t> or less.  The Large Hadron Collider at CERN, which will be completed in 2007, will reach this level, and we will then have more definitive information on whether supersymmetry (and possibly string theory) represent reality or not.</a:t>
            </a:r>
          </a:p>
          <a:p>
            <a:pPr>
              <a:spcAft>
                <a:spcPct val="35000"/>
              </a:spcAft>
              <a:buClr>
                <a:srgbClr val="FF0000"/>
              </a:buClr>
              <a:buFont typeface="Wingdings" pitchFamily="2" charset="2"/>
              <a:buChar char="Ø"/>
            </a:pPr>
            <a:r>
              <a:rPr lang="en-US" altLang="en-US" sz="1600" dirty="0">
                <a:latin typeface="+mn-lt"/>
              </a:rPr>
              <a:t> Will string theory ever make firm predictions about particle masses, etc.?  How does dark energy fit into the picture?</a:t>
            </a:r>
          </a:p>
        </p:txBody>
      </p:sp>
      <p:sp>
        <p:nvSpPr>
          <p:cNvPr id="17" name="Line 9"/>
          <p:cNvSpPr>
            <a:spLocks noChangeShapeType="1"/>
          </p:cNvSpPr>
          <p:nvPr/>
        </p:nvSpPr>
        <p:spPr bwMode="auto">
          <a:xfrm>
            <a:off x="432000" y="6365675"/>
            <a:ext cx="2133600" cy="0"/>
          </a:xfrm>
          <a:prstGeom prst="line">
            <a:avLst/>
          </a:prstGeom>
          <a:noFill/>
          <a:ln w="952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endParaRPr lang="en-US"/>
          </a:p>
        </p:txBody>
      </p:sp>
      <p:sp>
        <p:nvSpPr>
          <p:cNvPr id="18" name="Text Box 10"/>
          <p:cNvSpPr txBox="1">
            <a:spLocks noChangeArrowheads="1"/>
          </p:cNvSpPr>
          <p:nvPr/>
        </p:nvSpPr>
        <p:spPr bwMode="auto">
          <a:xfrm>
            <a:off x="1165425" y="6220544"/>
            <a:ext cx="638316"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mn-lt"/>
                <a:ea typeface="+mn-ea"/>
                <a:cs typeface="+mn-cs"/>
              </a:rPr>
              <a:t>10 km</a:t>
            </a:r>
          </a:p>
        </p:txBody>
      </p:sp>
    </p:spTree>
    <p:extLst>
      <p:ext uri="{BB962C8B-B14F-4D97-AF65-F5344CB8AC3E}">
        <p14:creationId xmlns:p14="http://schemas.microsoft.com/office/powerpoint/2010/main" val="2049834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How many dimensions are in a fundamental theory of the universe?</a:t>
            </a:r>
          </a:p>
        </p:txBody>
      </p:sp>
      <p:sp>
        <p:nvSpPr>
          <p:cNvPr id="9" name="Text Box 5"/>
          <p:cNvSpPr txBox="1">
            <a:spLocks noChangeArrowheads="1"/>
          </p:cNvSpPr>
          <p:nvPr/>
        </p:nvSpPr>
        <p:spPr bwMode="auto">
          <a:xfrm>
            <a:off x="360000" y="720000"/>
            <a:ext cx="6120000" cy="16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In 1921, Theodor </a:t>
            </a:r>
            <a:r>
              <a:rPr lang="en-US" altLang="en-US" sz="1600" dirty="0" err="1">
                <a:latin typeface="+mn-lt"/>
              </a:rPr>
              <a:t>Kaluza</a:t>
            </a:r>
            <a:r>
              <a:rPr lang="en-US" altLang="en-US" sz="1600" dirty="0">
                <a:latin typeface="+mn-lt"/>
              </a:rPr>
              <a:t> and Oscar Klein independently discovered that if there were an extra </a:t>
            </a:r>
            <a:r>
              <a:rPr lang="en-US" altLang="en-US" sz="1600" dirty="0" err="1">
                <a:latin typeface="+mn-lt"/>
              </a:rPr>
              <a:t>spacetime</a:t>
            </a:r>
            <a:r>
              <a:rPr lang="en-US" altLang="en-US" sz="1600" dirty="0">
                <a:latin typeface="+mn-lt"/>
              </a:rPr>
              <a:t> dimension that was periodic (</a:t>
            </a:r>
            <a:r>
              <a:rPr lang="en-US" altLang="en-US" sz="1600" dirty="0" err="1">
                <a:latin typeface="+mn-lt"/>
              </a:rPr>
              <a:t>ie</a:t>
            </a:r>
            <a:r>
              <a:rPr lang="en-US" altLang="en-US" sz="1600" dirty="0">
                <a:latin typeface="+mn-lt"/>
              </a:rPr>
              <a:t>. “curled up” into a circle), gravity and electromagnetism would automatically be unified in a single theory.</a:t>
            </a:r>
          </a:p>
          <a:p>
            <a:pPr>
              <a:spcAft>
                <a:spcPct val="35000"/>
              </a:spcAft>
              <a:buClr>
                <a:srgbClr val="FF0000"/>
              </a:buClr>
              <a:buFont typeface="Wingdings" pitchFamily="2" charset="2"/>
              <a:buChar char="Ø"/>
            </a:pPr>
            <a:r>
              <a:rPr lang="en-US" altLang="en-US" sz="1600" dirty="0">
                <a:latin typeface="+mn-lt"/>
              </a:rPr>
              <a:t>Unfortunately, this simple model predicts an additional scalar field that does not exist.  However, the concept of adding additional </a:t>
            </a:r>
          </a:p>
        </p:txBody>
      </p:sp>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000" y="720000"/>
            <a:ext cx="2486025" cy="18161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2"/>
          <p:cNvSpPr txBox="1">
            <a:spLocks noChangeArrowheads="1"/>
          </p:cNvSpPr>
          <p:nvPr/>
        </p:nvSpPr>
        <p:spPr bwMode="auto">
          <a:xfrm>
            <a:off x="328024" y="2375838"/>
            <a:ext cx="8229600"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a:latin typeface="+mn-lt"/>
              </a:rPr>
              <a:t>“</a:t>
            </a:r>
            <a:r>
              <a:rPr lang="en-US" altLang="en-US" sz="1600" dirty="0" err="1">
                <a:latin typeface="+mn-lt"/>
              </a:rPr>
              <a:t>compactified</a:t>
            </a:r>
            <a:r>
              <a:rPr lang="en-US" altLang="en-US" sz="1600" dirty="0">
                <a:latin typeface="+mn-lt"/>
              </a:rPr>
              <a:t>” dimensions to solve fundamental problems still persists…</a:t>
            </a:r>
          </a:p>
          <a:p>
            <a:pPr>
              <a:spcAft>
                <a:spcPct val="35000"/>
              </a:spcAft>
              <a:buClr>
                <a:srgbClr val="FF0000"/>
              </a:buClr>
              <a:buFont typeface="Wingdings" pitchFamily="2" charset="2"/>
              <a:buChar char="Ø"/>
            </a:pPr>
            <a:r>
              <a:rPr lang="en-US" altLang="en-US" sz="1600" dirty="0">
                <a:latin typeface="+mn-lt"/>
              </a:rPr>
              <a:t> The original version of string theory required 26 </a:t>
            </a:r>
            <a:r>
              <a:rPr lang="en-US" altLang="en-US" sz="1600" dirty="0" err="1">
                <a:latin typeface="+mn-lt"/>
              </a:rPr>
              <a:t>spacetime</a:t>
            </a:r>
            <a:r>
              <a:rPr lang="en-US" altLang="en-US" sz="1600" dirty="0">
                <a:latin typeface="+mn-lt"/>
              </a:rPr>
              <a:t> dimensions.  Modern versions of string theory (M-theory) contain 11.  All but 4 of these dimensions must be </a:t>
            </a:r>
            <a:r>
              <a:rPr lang="en-US" altLang="en-US" sz="1600" dirty="0" err="1">
                <a:latin typeface="+mn-lt"/>
              </a:rPr>
              <a:t>compactified</a:t>
            </a:r>
            <a:r>
              <a:rPr lang="en-US" altLang="en-US" sz="1600" dirty="0">
                <a:latin typeface="+mn-lt"/>
              </a:rPr>
              <a:t> at small scales (in a form called a </a:t>
            </a:r>
            <a:r>
              <a:rPr lang="en-US" altLang="en-US" sz="1600" dirty="0" err="1">
                <a:latin typeface="+mn-lt"/>
              </a:rPr>
              <a:t>Calabi-Yau</a:t>
            </a:r>
            <a:r>
              <a:rPr lang="en-US" altLang="en-US" sz="1600" dirty="0">
                <a:latin typeface="+mn-lt"/>
              </a:rPr>
              <a:t> manifold).</a:t>
            </a:r>
          </a:p>
          <a:p>
            <a:pPr>
              <a:spcAft>
                <a:spcPct val="35000"/>
              </a:spcAft>
              <a:buClr>
                <a:srgbClr val="FF0000"/>
              </a:buClr>
              <a:buFont typeface="Wingdings" pitchFamily="2" charset="2"/>
              <a:buChar char="Ø"/>
            </a:pPr>
            <a:r>
              <a:rPr lang="en-US" altLang="en-US" sz="1600" dirty="0">
                <a:latin typeface="+mn-lt"/>
              </a:rPr>
              <a:t> But how small are those small scales?  They manifestly should be at the scale of quantum gravity, </a:t>
            </a:r>
            <a:r>
              <a:rPr lang="en-US" altLang="en-US" sz="1600" i="1" dirty="0" err="1">
                <a:latin typeface="+mn-lt"/>
              </a:rPr>
              <a:t>ie</a:t>
            </a:r>
            <a:r>
              <a:rPr lang="en-US" altLang="en-US" sz="1600" i="1" dirty="0">
                <a:latin typeface="+mn-lt"/>
              </a:rPr>
              <a:t>.</a:t>
            </a:r>
            <a:r>
              <a:rPr lang="en-US" altLang="en-US" sz="1600" dirty="0">
                <a:latin typeface="+mn-lt"/>
              </a:rPr>
              <a:t> the Planck scale.</a:t>
            </a:r>
          </a:p>
        </p:txBody>
      </p:sp>
      <p:pic>
        <p:nvPicPr>
          <p:cNvPr id="15" name="Picture 1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00" y="4320000"/>
            <a:ext cx="2343150" cy="1676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3"/>
          <p:cNvSpPr txBox="1">
            <a:spLocks noChangeArrowheads="1"/>
          </p:cNvSpPr>
          <p:nvPr/>
        </p:nvSpPr>
        <p:spPr bwMode="auto">
          <a:xfrm>
            <a:off x="2911136" y="4106213"/>
            <a:ext cx="59436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But if there are extra </a:t>
            </a:r>
            <a:r>
              <a:rPr lang="en-US" altLang="en-US" sz="1600" dirty="0" err="1">
                <a:latin typeface="+mn-lt"/>
              </a:rPr>
              <a:t>compactified</a:t>
            </a:r>
            <a:r>
              <a:rPr lang="en-US" altLang="en-US" sz="1600" dirty="0">
                <a:latin typeface="+mn-lt"/>
              </a:rPr>
              <a:t> dimensions, the Planck scale is no longer necessarily down at 1.6 x 10</a:t>
            </a:r>
            <a:r>
              <a:rPr lang="en-US" altLang="en-US" sz="1600" baseline="30000" dirty="0">
                <a:latin typeface="+mn-lt"/>
              </a:rPr>
              <a:t>-35</a:t>
            </a:r>
            <a:r>
              <a:rPr lang="en-US" altLang="en-US" sz="1600" dirty="0">
                <a:latin typeface="+mn-lt"/>
              </a:rPr>
              <a:t> m!  Let’s say there is one extra compact dimension, curled up into radius R.  We then have the gravitational potential:</a:t>
            </a:r>
          </a:p>
        </p:txBody>
      </p:sp>
      <mc:AlternateContent xmlns:mc="http://schemas.openxmlformats.org/markup-compatibility/2006" xmlns:a14="http://schemas.microsoft.com/office/drawing/2010/main">
        <mc:Choice Requires="a14">
          <p:sp>
            <p:nvSpPr>
              <p:cNvPr id="3" name="Textfeld 2"/>
              <p:cNvSpPr txBox="1"/>
              <p:nvPr/>
            </p:nvSpPr>
            <p:spPr>
              <a:xfrm>
                <a:off x="2880000" y="5220000"/>
                <a:ext cx="2894895" cy="6177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𝑉</m:t>
                      </m:r>
                      <m:d>
                        <m:dPr>
                          <m:ctrlPr>
                            <a:rPr lang="de-DE" b="0" i="1" smtClean="0">
                              <a:latin typeface="Cambria Math" panose="02040503050406030204" pitchFamily="18" charset="0"/>
                            </a:rPr>
                          </m:ctrlPr>
                        </m:dPr>
                        <m:e>
                          <m:r>
                            <a:rPr lang="de-DE" b="0" i="1" smtClean="0">
                              <a:latin typeface="Cambria Math"/>
                            </a:rPr>
                            <m:t>𝑟</m:t>
                          </m:r>
                        </m:e>
                      </m:d>
                      <m:r>
                        <a:rPr lang="de-DE" b="0" i="1" smtClean="0">
                          <a:latin typeface="Cambria Math"/>
                          <a:ea typeface="Cambria Math"/>
                        </a:rPr>
                        <m:t>≈</m:t>
                      </m:r>
                      <m:f>
                        <m:fPr>
                          <m:ctrlPr>
                            <a:rPr lang="de-DE" b="0" i="1" smtClean="0">
                              <a:latin typeface="Cambria Math" panose="02040503050406030204" pitchFamily="18" charset="0"/>
                              <a:ea typeface="Cambria Math"/>
                            </a:rPr>
                          </m:ctrlPr>
                        </m:fPr>
                        <m:num>
                          <m:r>
                            <a:rPr lang="de-DE" b="0" i="1" smtClean="0">
                              <a:latin typeface="Cambria Math"/>
                              <a:ea typeface="Cambria Math"/>
                            </a:rPr>
                            <m:t>𝐺</m:t>
                          </m:r>
                          <m:r>
                            <a:rPr lang="de-DE" b="0" i="1" smtClean="0">
                              <a:latin typeface="Cambria Math"/>
                              <a:ea typeface="Cambria Math"/>
                            </a:rPr>
                            <m:t>´</m:t>
                          </m:r>
                          <m:sSub>
                            <m:sSubPr>
                              <m:ctrlPr>
                                <a:rPr lang="de-DE" b="0" i="1" smtClean="0">
                                  <a:latin typeface="Cambria Math" panose="02040503050406030204" pitchFamily="18" charset="0"/>
                                  <a:ea typeface="Cambria Math"/>
                                </a:rPr>
                              </m:ctrlPr>
                            </m:sSubPr>
                            <m:e>
                              <m:r>
                                <a:rPr lang="de-DE" b="0" i="1" smtClean="0">
                                  <a:latin typeface="Cambria Math"/>
                                  <a:ea typeface="Cambria Math"/>
                                </a:rPr>
                                <m:t>𝑚</m:t>
                              </m:r>
                            </m:e>
                            <m:sub>
                              <m:r>
                                <a:rPr lang="de-DE" b="0" i="1" smtClean="0">
                                  <a:latin typeface="Cambria Math"/>
                                  <a:ea typeface="Cambria Math"/>
                                </a:rPr>
                                <m:t>1</m:t>
                              </m:r>
                            </m:sub>
                          </m:sSub>
                          <m:sSub>
                            <m:sSubPr>
                              <m:ctrlPr>
                                <a:rPr lang="de-DE" b="0" i="1" smtClean="0">
                                  <a:latin typeface="Cambria Math" panose="02040503050406030204" pitchFamily="18" charset="0"/>
                                  <a:ea typeface="Cambria Math"/>
                                </a:rPr>
                              </m:ctrlPr>
                            </m:sSubPr>
                            <m:e>
                              <m:r>
                                <a:rPr lang="de-DE" b="0" i="1" smtClean="0">
                                  <a:latin typeface="Cambria Math"/>
                                  <a:ea typeface="Cambria Math"/>
                                </a:rPr>
                                <m:t>𝑚</m:t>
                              </m:r>
                            </m:e>
                            <m:sub>
                              <m:r>
                                <a:rPr lang="de-DE" b="0" i="1" smtClean="0">
                                  <a:latin typeface="Cambria Math"/>
                                  <a:ea typeface="Cambria Math"/>
                                </a:rPr>
                                <m:t>2</m:t>
                              </m:r>
                            </m:sub>
                          </m:sSub>
                        </m:num>
                        <m:den>
                          <m:sSup>
                            <m:sSupPr>
                              <m:ctrlPr>
                                <a:rPr lang="de-DE" b="0" i="1" smtClean="0">
                                  <a:latin typeface="Cambria Math" panose="02040503050406030204" pitchFamily="18" charset="0"/>
                                  <a:ea typeface="Cambria Math"/>
                                </a:rPr>
                              </m:ctrlPr>
                            </m:sSupPr>
                            <m:e>
                              <m:r>
                                <a:rPr lang="de-DE" b="0" i="1" smtClean="0">
                                  <a:latin typeface="Cambria Math"/>
                                  <a:ea typeface="Cambria Math"/>
                                </a:rPr>
                                <m:t>𝑟</m:t>
                              </m:r>
                            </m:e>
                            <m:sup>
                              <m:r>
                                <a:rPr lang="de-DE" b="0" i="1" smtClean="0">
                                  <a:latin typeface="Cambria Math"/>
                                  <a:ea typeface="Cambria Math"/>
                                </a:rPr>
                                <m:t>2</m:t>
                              </m:r>
                            </m:sup>
                          </m:sSup>
                        </m:den>
                      </m:f>
                      <m:r>
                        <a:rPr lang="de-DE" b="0" i="1" smtClean="0">
                          <a:latin typeface="Cambria Math"/>
                          <a:ea typeface="Cambria Math"/>
                        </a:rPr>
                        <m:t>     </m:t>
                      </m:r>
                      <m:d>
                        <m:dPr>
                          <m:ctrlPr>
                            <a:rPr lang="de-DE" b="0" i="1" smtClean="0">
                              <a:latin typeface="Cambria Math" panose="02040503050406030204" pitchFamily="18" charset="0"/>
                              <a:ea typeface="Cambria Math"/>
                            </a:rPr>
                          </m:ctrlPr>
                        </m:dPr>
                        <m:e>
                          <m:r>
                            <a:rPr lang="de-DE" b="0" i="1" smtClean="0">
                              <a:latin typeface="Cambria Math"/>
                              <a:ea typeface="Cambria Math"/>
                            </a:rPr>
                            <m:t>𝑟</m:t>
                          </m:r>
                          <m:r>
                            <a:rPr lang="de-DE" b="0" i="1" smtClean="0">
                              <a:latin typeface="Cambria Math"/>
                              <a:ea typeface="Cambria Math"/>
                            </a:rPr>
                            <m:t>≪</m:t>
                          </m:r>
                          <m:r>
                            <a:rPr lang="de-DE" b="0" i="1" smtClean="0">
                              <a:latin typeface="Cambria Math"/>
                              <a:ea typeface="Cambria Math"/>
                            </a:rPr>
                            <m:t>𝑅</m:t>
                          </m:r>
                        </m:e>
                      </m:d>
                    </m:oMath>
                  </m:oMathPara>
                </a14:m>
                <a:endParaRPr lang="en-US" dirty="0"/>
              </a:p>
            </p:txBody>
          </p:sp>
        </mc:Choice>
        <mc:Fallback xmlns="">
          <p:sp>
            <p:nvSpPr>
              <p:cNvPr id="3" name="Textfeld 2"/>
              <p:cNvSpPr txBox="1">
                <a:spLocks noRot="1" noChangeAspect="1" noMove="1" noResize="1" noEditPoints="1" noAdjustHandles="1" noChangeArrowheads="1" noChangeShapeType="1" noTextEdit="1"/>
              </p:cNvSpPr>
              <p:nvPr/>
            </p:nvSpPr>
            <p:spPr>
              <a:xfrm>
                <a:off x="2880000" y="5220000"/>
                <a:ext cx="2894895" cy="617798"/>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feld 19"/>
              <p:cNvSpPr txBox="1"/>
              <p:nvPr/>
            </p:nvSpPr>
            <p:spPr>
              <a:xfrm>
                <a:off x="5760000" y="5220000"/>
                <a:ext cx="2894895" cy="6177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𝑉</m:t>
                      </m:r>
                      <m:d>
                        <m:dPr>
                          <m:ctrlPr>
                            <a:rPr lang="de-DE" b="0" i="1" smtClean="0">
                              <a:latin typeface="Cambria Math" panose="02040503050406030204" pitchFamily="18" charset="0"/>
                            </a:rPr>
                          </m:ctrlPr>
                        </m:dPr>
                        <m:e>
                          <m:r>
                            <a:rPr lang="de-DE" b="0" i="1" smtClean="0">
                              <a:latin typeface="Cambria Math"/>
                            </a:rPr>
                            <m:t>𝑟</m:t>
                          </m:r>
                        </m:e>
                      </m:d>
                      <m:r>
                        <a:rPr lang="de-DE" b="0" i="1" smtClean="0">
                          <a:latin typeface="Cambria Math"/>
                          <a:ea typeface="Cambria Math"/>
                        </a:rPr>
                        <m:t>≈</m:t>
                      </m:r>
                      <m:f>
                        <m:fPr>
                          <m:ctrlPr>
                            <a:rPr lang="de-DE" b="0" i="1" smtClean="0">
                              <a:latin typeface="Cambria Math" panose="02040503050406030204" pitchFamily="18" charset="0"/>
                              <a:ea typeface="Cambria Math"/>
                            </a:rPr>
                          </m:ctrlPr>
                        </m:fPr>
                        <m:num>
                          <m:r>
                            <a:rPr lang="de-DE" b="0" i="1" smtClean="0">
                              <a:latin typeface="Cambria Math"/>
                              <a:ea typeface="Cambria Math"/>
                            </a:rPr>
                            <m:t>𝐺</m:t>
                          </m:r>
                          <m:r>
                            <a:rPr lang="de-DE" b="0" i="1" smtClean="0">
                              <a:latin typeface="Cambria Math"/>
                              <a:ea typeface="Cambria Math"/>
                            </a:rPr>
                            <m:t>´</m:t>
                          </m:r>
                          <m:sSub>
                            <m:sSubPr>
                              <m:ctrlPr>
                                <a:rPr lang="de-DE" b="0" i="1" smtClean="0">
                                  <a:latin typeface="Cambria Math" panose="02040503050406030204" pitchFamily="18" charset="0"/>
                                  <a:ea typeface="Cambria Math"/>
                                </a:rPr>
                              </m:ctrlPr>
                            </m:sSubPr>
                            <m:e>
                              <m:r>
                                <a:rPr lang="de-DE" b="0" i="1" smtClean="0">
                                  <a:latin typeface="Cambria Math"/>
                                  <a:ea typeface="Cambria Math"/>
                                </a:rPr>
                                <m:t>𝑚</m:t>
                              </m:r>
                            </m:e>
                            <m:sub>
                              <m:r>
                                <a:rPr lang="de-DE" b="0" i="1" smtClean="0">
                                  <a:latin typeface="Cambria Math"/>
                                  <a:ea typeface="Cambria Math"/>
                                </a:rPr>
                                <m:t>1</m:t>
                              </m:r>
                            </m:sub>
                          </m:sSub>
                          <m:sSub>
                            <m:sSubPr>
                              <m:ctrlPr>
                                <a:rPr lang="de-DE" b="0" i="1" smtClean="0">
                                  <a:latin typeface="Cambria Math" panose="02040503050406030204" pitchFamily="18" charset="0"/>
                                  <a:ea typeface="Cambria Math"/>
                                </a:rPr>
                              </m:ctrlPr>
                            </m:sSubPr>
                            <m:e>
                              <m:r>
                                <a:rPr lang="de-DE" b="0" i="1" smtClean="0">
                                  <a:latin typeface="Cambria Math"/>
                                  <a:ea typeface="Cambria Math"/>
                                </a:rPr>
                                <m:t>𝑚</m:t>
                              </m:r>
                            </m:e>
                            <m:sub>
                              <m:r>
                                <a:rPr lang="de-DE" b="0" i="1" smtClean="0">
                                  <a:latin typeface="Cambria Math"/>
                                  <a:ea typeface="Cambria Math"/>
                                </a:rPr>
                                <m:t>2</m:t>
                              </m:r>
                            </m:sub>
                          </m:sSub>
                        </m:num>
                        <m:den>
                          <m:r>
                            <a:rPr lang="de-DE" b="0" i="1" smtClean="0">
                              <a:latin typeface="Cambria Math"/>
                              <a:ea typeface="Cambria Math"/>
                            </a:rPr>
                            <m:t>𝑟𝑅</m:t>
                          </m:r>
                        </m:den>
                      </m:f>
                      <m:r>
                        <a:rPr lang="de-DE" b="0" i="1" smtClean="0">
                          <a:latin typeface="Cambria Math"/>
                          <a:ea typeface="Cambria Math"/>
                        </a:rPr>
                        <m:t>     </m:t>
                      </m:r>
                      <m:d>
                        <m:dPr>
                          <m:ctrlPr>
                            <a:rPr lang="de-DE" b="0" i="1" smtClean="0">
                              <a:latin typeface="Cambria Math" panose="02040503050406030204" pitchFamily="18" charset="0"/>
                              <a:ea typeface="Cambria Math"/>
                            </a:rPr>
                          </m:ctrlPr>
                        </m:dPr>
                        <m:e>
                          <m:r>
                            <a:rPr lang="de-DE" b="0" i="1" smtClean="0">
                              <a:latin typeface="Cambria Math"/>
                              <a:ea typeface="Cambria Math"/>
                            </a:rPr>
                            <m:t>𝑟</m:t>
                          </m:r>
                          <m:r>
                            <a:rPr lang="de-DE" b="0" i="1" smtClean="0">
                              <a:latin typeface="Cambria Math"/>
                              <a:ea typeface="Cambria Math"/>
                            </a:rPr>
                            <m:t>≫</m:t>
                          </m:r>
                          <m:r>
                            <a:rPr lang="de-DE" b="0" i="1" smtClean="0">
                              <a:latin typeface="Cambria Math"/>
                              <a:ea typeface="Cambria Math"/>
                            </a:rPr>
                            <m:t>𝑅</m:t>
                          </m:r>
                        </m:e>
                      </m:d>
                    </m:oMath>
                  </m:oMathPara>
                </a14:m>
                <a:endParaRPr lang="en-US" dirty="0"/>
              </a:p>
            </p:txBody>
          </p:sp>
        </mc:Choice>
        <mc:Fallback xmlns="">
          <p:sp>
            <p:nvSpPr>
              <p:cNvPr id="20" name="Textfeld 19"/>
              <p:cNvSpPr txBox="1">
                <a:spLocks noRot="1" noChangeAspect="1" noMove="1" noResize="1" noEditPoints="1" noAdjustHandles="1" noChangeArrowheads="1" noChangeShapeType="1" noTextEdit="1"/>
              </p:cNvSpPr>
              <p:nvPr/>
            </p:nvSpPr>
            <p:spPr>
              <a:xfrm>
                <a:off x="5760000" y="5220000"/>
                <a:ext cx="2894895" cy="617798"/>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feld 3"/>
              <p:cNvSpPr txBox="1"/>
              <p:nvPr/>
            </p:nvSpPr>
            <p:spPr>
              <a:xfrm>
                <a:off x="4892632" y="5871917"/>
                <a:ext cx="1980607"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de-DE" b="0" i="1" smtClean="0">
                              <a:latin typeface="Cambria Math"/>
                            </a:rPr>
                            <m:t>1</m:t>
                          </m:r>
                        </m:num>
                        <m:den>
                          <m:sSub>
                            <m:sSubPr>
                              <m:ctrlPr>
                                <a:rPr lang="en-US" i="1" smtClean="0">
                                  <a:latin typeface="Cambria Math" panose="02040503050406030204" pitchFamily="18" charset="0"/>
                                </a:rPr>
                              </m:ctrlPr>
                            </m:sSubPr>
                            <m:e>
                              <m:r>
                                <a:rPr lang="de-DE" b="0" i="1" smtClean="0">
                                  <a:latin typeface="Cambria Math"/>
                                </a:rPr>
                                <m:t>𝑚</m:t>
                              </m:r>
                            </m:e>
                            <m:sub>
                              <m:r>
                                <a:rPr lang="de-DE" b="0" i="1" smtClean="0">
                                  <a:latin typeface="Cambria Math"/>
                                </a:rPr>
                                <m:t>𝑃𝑙𝑎𝑛𝑐𝑘</m:t>
                              </m:r>
                            </m:sub>
                          </m:sSub>
                        </m:den>
                      </m:f>
                      <m:r>
                        <a:rPr lang="en-US" i="1" smtClean="0">
                          <a:latin typeface="Cambria Math"/>
                          <a:ea typeface="Cambria Math"/>
                        </a:rPr>
                        <m:t>∝</m:t>
                      </m:r>
                      <m:r>
                        <a:rPr lang="de-DE" b="0" i="1" smtClean="0">
                          <a:latin typeface="Cambria Math"/>
                          <a:ea typeface="Cambria Math"/>
                        </a:rPr>
                        <m:t>𝐺</m:t>
                      </m:r>
                      <m:r>
                        <a:rPr lang="de-DE" b="0" i="1" smtClean="0">
                          <a:latin typeface="Cambria Math"/>
                          <a:ea typeface="Cambria Math"/>
                        </a:rPr>
                        <m:t>´≠</m:t>
                      </m:r>
                      <m:r>
                        <a:rPr lang="de-DE" b="0" i="1" smtClean="0">
                          <a:latin typeface="Cambria Math"/>
                          <a:ea typeface="Cambria Math"/>
                        </a:rPr>
                        <m:t>𝐺</m:t>
                      </m:r>
                    </m:oMath>
                  </m:oMathPara>
                </a14:m>
                <a:endParaRPr lang="en-US" dirty="0"/>
              </a:p>
            </p:txBody>
          </p:sp>
        </mc:Choice>
        <mc:Fallback xmlns="">
          <p:sp>
            <p:nvSpPr>
              <p:cNvPr id="4" name="Textfeld 3"/>
              <p:cNvSpPr txBox="1">
                <a:spLocks noRot="1" noChangeAspect="1" noMove="1" noResize="1" noEditPoints="1" noAdjustHandles="1" noChangeArrowheads="1" noChangeShapeType="1" noTextEdit="1"/>
              </p:cNvSpPr>
              <p:nvPr/>
            </p:nvSpPr>
            <p:spPr>
              <a:xfrm>
                <a:off x="4892632" y="5871917"/>
                <a:ext cx="1980607" cy="659540"/>
              </a:xfrm>
              <a:prstGeom prst="rect">
                <a:avLst/>
              </a:prstGeom>
              <a:blipFill rotWithShape="1">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09554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How many dimensions are in a fundamental theory of the universe?</a:t>
            </a:r>
          </a:p>
        </p:txBody>
      </p:sp>
      <p:sp>
        <p:nvSpPr>
          <p:cNvPr id="11" name="Text Box 5"/>
          <p:cNvSpPr txBox="1">
            <a:spLocks noChangeArrowheads="1"/>
          </p:cNvSpPr>
          <p:nvPr/>
        </p:nvSpPr>
        <p:spPr bwMode="auto">
          <a:xfrm>
            <a:off x="360000" y="720000"/>
            <a:ext cx="6248400" cy="28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0000"/>
              </a:spcAft>
              <a:buClr>
                <a:srgbClr val="FF0000"/>
              </a:buClr>
              <a:buFont typeface="Wingdings" pitchFamily="2" charset="2"/>
              <a:buChar char="Ø"/>
            </a:pPr>
            <a:r>
              <a:rPr lang="en-US" altLang="en-US" sz="1600" dirty="0">
                <a:latin typeface="+mn-lt"/>
              </a:rPr>
              <a:t> If the actual Planck scale were close to the electroweak scale, </a:t>
            </a:r>
            <a:r>
              <a:rPr lang="en-US" altLang="en-US" sz="1600" dirty="0" err="1">
                <a:latin typeface="+mn-lt"/>
              </a:rPr>
              <a:t>ie</a:t>
            </a:r>
            <a:r>
              <a:rPr lang="en-US" altLang="en-US" sz="1600" dirty="0">
                <a:latin typeface="+mn-lt"/>
              </a:rPr>
              <a:t> 1 </a:t>
            </a:r>
            <a:r>
              <a:rPr lang="en-US" altLang="en-US" sz="1600" dirty="0" err="1">
                <a:latin typeface="+mn-lt"/>
              </a:rPr>
              <a:t>TeV</a:t>
            </a:r>
            <a:r>
              <a:rPr lang="en-US" altLang="en-US" sz="1600" dirty="0">
                <a:latin typeface="+mn-lt"/>
              </a:rPr>
              <a:t>, this would have several nice features.  One, the problem of why the electroweak and gravitational scales are so different (the “hierarchy problem”) would cease to exist, and two, this can result in extra dimensions that are at the millimeter scale – large enough to be probed by experiment.</a:t>
            </a:r>
          </a:p>
          <a:p>
            <a:pPr>
              <a:spcAft>
                <a:spcPct val="30000"/>
              </a:spcAft>
              <a:buClr>
                <a:srgbClr val="FF0000"/>
              </a:buClr>
              <a:buFont typeface="Wingdings" pitchFamily="2" charset="2"/>
              <a:buChar char="Ø"/>
            </a:pPr>
            <a:r>
              <a:rPr lang="en-US" altLang="en-US" sz="1600" dirty="0">
                <a:latin typeface="+mn-lt"/>
              </a:rPr>
              <a:t> Until a few years ago, the smallest scale that anyone ever probed the gravitational force law was ~1 m, in important experiments done in the 19</a:t>
            </a:r>
            <a:r>
              <a:rPr lang="en-US" altLang="en-US" sz="1600" baseline="30000" dirty="0">
                <a:latin typeface="+mn-lt"/>
              </a:rPr>
              <a:t>th</a:t>
            </a:r>
            <a:r>
              <a:rPr lang="en-US" altLang="en-US" sz="1600" dirty="0">
                <a:latin typeface="+mn-lt"/>
              </a:rPr>
              <a:t> century by Baron von </a:t>
            </a:r>
            <a:r>
              <a:rPr lang="en-US" altLang="en-US" sz="1600" dirty="0" err="1">
                <a:latin typeface="+mn-lt"/>
              </a:rPr>
              <a:t>E</a:t>
            </a:r>
            <a:r>
              <a:rPr lang="en-US" altLang="en-US" sz="1600" dirty="0" err="1">
                <a:latin typeface="+mn-lt"/>
                <a:cs typeface="Arial" charset="0"/>
              </a:rPr>
              <a:t>ö</a:t>
            </a:r>
            <a:r>
              <a:rPr lang="en-US" altLang="en-US" sz="1600" dirty="0" err="1">
                <a:latin typeface="+mn-lt"/>
              </a:rPr>
              <a:t>tv</a:t>
            </a:r>
            <a:r>
              <a:rPr lang="en-US" altLang="en-US" sz="1600" dirty="0" err="1">
                <a:latin typeface="+mn-lt"/>
                <a:cs typeface="Arial" charset="0"/>
              </a:rPr>
              <a:t>ö</a:t>
            </a:r>
            <a:r>
              <a:rPr lang="en-US" altLang="en-US" sz="1600" dirty="0" err="1">
                <a:latin typeface="+mn-lt"/>
              </a:rPr>
              <a:t>s</a:t>
            </a:r>
            <a:r>
              <a:rPr lang="en-US" altLang="en-US" sz="1600" dirty="0">
                <a:latin typeface="+mn-lt"/>
              </a:rPr>
              <a:t> of Hungary.  Thus, if there were a different force law at smaller scales than ~1 m, no one would have known…</a:t>
            </a:r>
          </a:p>
        </p:txBody>
      </p:sp>
      <p:pic>
        <p:nvPicPr>
          <p:cNvPr id="1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000" y="720000"/>
            <a:ext cx="1905000" cy="24479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0"/>
          <p:cNvSpPr txBox="1">
            <a:spLocks noChangeArrowheads="1"/>
          </p:cNvSpPr>
          <p:nvPr/>
        </p:nvSpPr>
        <p:spPr bwMode="auto">
          <a:xfrm>
            <a:off x="360000" y="3492297"/>
            <a:ext cx="8305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Recently, a variety of </a:t>
            </a:r>
            <a:r>
              <a:rPr lang="en-US" altLang="en-US" sz="1600" dirty="0" err="1">
                <a:latin typeface="+mn-lt"/>
              </a:rPr>
              <a:t>Eötvös</a:t>
            </a:r>
            <a:r>
              <a:rPr lang="en-US" altLang="en-US" sz="1600" dirty="0">
                <a:latin typeface="+mn-lt"/>
              </a:rPr>
              <a:t>-type experiments, primarily at the University of Washington, have lowered this scale to ~100 um.  No evidence of extra dimension was seen at this scale.</a:t>
            </a:r>
          </a:p>
        </p:txBody>
      </p:sp>
      <p:pic>
        <p:nvPicPr>
          <p:cNvPr id="1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00" y="4248000"/>
            <a:ext cx="1966913" cy="1981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13"/>
          <p:cNvSpPr txBox="1">
            <a:spLocks noChangeArrowheads="1"/>
          </p:cNvSpPr>
          <p:nvPr/>
        </p:nvSpPr>
        <p:spPr bwMode="auto">
          <a:xfrm>
            <a:off x="2412000" y="4068000"/>
            <a:ext cx="61722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 Experiments at particle accelerators can also look for evidence of extra dimensions.  An excess in the number of events with large amounts of “missing energy” – where the energy of all the visible particles does not come close to the total energy of the collision, could be a signal for the production of gravitons into an “invisible” extra dimension.  Studies at the </a:t>
            </a:r>
            <a:r>
              <a:rPr lang="en-US" altLang="en-US" sz="1600" dirty="0" err="1">
                <a:latin typeface="+mn-lt"/>
              </a:rPr>
              <a:t>Tevatron</a:t>
            </a:r>
            <a:r>
              <a:rPr lang="en-US" altLang="en-US" sz="1600" dirty="0">
                <a:latin typeface="+mn-lt"/>
              </a:rPr>
              <a:t> and elsewhere are ongoing, but have not seen anything yet…</a:t>
            </a:r>
          </a:p>
        </p:txBody>
      </p:sp>
    </p:spTree>
    <p:extLst>
      <p:ext uri="{BB962C8B-B14F-4D97-AF65-F5344CB8AC3E}">
        <p14:creationId xmlns:p14="http://schemas.microsoft.com/office/powerpoint/2010/main" val="3488506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Higgs Mechanism</a:t>
            </a:r>
          </a:p>
        </p:txBody>
      </p:sp>
      <p:sp>
        <p:nvSpPr>
          <p:cNvPr id="3" name="Textfeld 2"/>
          <p:cNvSpPr txBox="1"/>
          <p:nvPr/>
        </p:nvSpPr>
        <p:spPr>
          <a:xfrm>
            <a:off x="1080000" y="3240000"/>
            <a:ext cx="2736304" cy="584775"/>
          </a:xfrm>
          <a:prstGeom prst="rect">
            <a:avLst/>
          </a:prstGeom>
          <a:noFill/>
        </p:spPr>
        <p:txBody>
          <a:bodyPr wrap="square" rtlCol="0">
            <a:spAutoFit/>
          </a:bodyPr>
          <a:lstStyle/>
          <a:p>
            <a:r>
              <a:rPr lang="en-US" sz="1600" dirty="0"/>
              <a:t>… if a rumor crosses the room, …</a:t>
            </a:r>
          </a:p>
        </p:txBody>
      </p:sp>
      <p:sp>
        <p:nvSpPr>
          <p:cNvPr id="4" name="Textfeld 3"/>
          <p:cNvSpPr txBox="1"/>
          <p:nvPr/>
        </p:nvSpPr>
        <p:spPr>
          <a:xfrm>
            <a:off x="4320000" y="3240000"/>
            <a:ext cx="2969678" cy="1323439"/>
          </a:xfrm>
          <a:prstGeom prst="rect">
            <a:avLst/>
          </a:prstGeom>
          <a:noFill/>
        </p:spPr>
        <p:txBody>
          <a:bodyPr wrap="square" rtlCol="0">
            <a:spAutoFit/>
          </a:bodyPr>
          <a:lstStyle/>
          <a:p>
            <a:r>
              <a:rPr lang="en-US" sz="1600" dirty="0"/>
              <a:t>… it creates the same kind of clustering, but this time among the scientists themselves. In the analogy, these clusters are the </a:t>
            </a:r>
            <a:r>
              <a:rPr lang="en-US" sz="1600"/>
              <a:t>Higgs particles.</a:t>
            </a:r>
            <a:endParaRPr lang="en-US" sz="1600" dirty="0"/>
          </a:p>
        </p:txBody>
      </p:sp>
      <p:pic>
        <p:nvPicPr>
          <p:cNvPr id="12" name="Picture 15" descr="C:\Documents and Settings\pc\Documenti\Immagini\higgs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900000"/>
            <a:ext cx="2822575" cy="20224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Documents and Settings\pc\Documenti\Immagini\higgs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000" y="900000"/>
            <a:ext cx="2822575" cy="202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458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Some other major open questions …</a:t>
            </a:r>
          </a:p>
        </p:txBody>
      </p:sp>
      <p:sp>
        <p:nvSpPr>
          <p:cNvPr id="8" name="Text Box 5"/>
          <p:cNvSpPr txBox="1">
            <a:spLocks noChangeArrowheads="1"/>
          </p:cNvSpPr>
          <p:nvPr/>
        </p:nvSpPr>
        <p:spPr bwMode="auto">
          <a:xfrm>
            <a:off x="360000" y="720000"/>
            <a:ext cx="8382000" cy="542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800" dirty="0">
                <a:latin typeface="+mn-lt"/>
              </a:rPr>
              <a:t> A disadvantage of a course such as this is that the choice of topics to cover is always, to some degree, arbitrary.  There are any number of open questions in physics, and one cannot with </a:t>
            </a:r>
            <a:r>
              <a:rPr lang="en-US" altLang="en-US" sz="1800" i="1" dirty="0">
                <a:latin typeface="+mn-lt"/>
              </a:rPr>
              <a:t>any</a:t>
            </a:r>
            <a:r>
              <a:rPr lang="en-US" altLang="en-US" sz="1800" dirty="0">
                <a:latin typeface="+mn-lt"/>
              </a:rPr>
              <a:t> certainty predict which questions will turn out to have the largest impact on physics in the future.  We are leaving many important things out…</a:t>
            </a:r>
          </a:p>
          <a:p>
            <a:pPr>
              <a:spcAft>
                <a:spcPct val="35000"/>
              </a:spcAft>
              <a:buClr>
                <a:srgbClr val="FF0000"/>
              </a:buClr>
              <a:buFont typeface="Wingdings" pitchFamily="2" charset="2"/>
              <a:buChar char="Ø"/>
            </a:pPr>
            <a:r>
              <a:rPr lang="en-US" altLang="en-US" sz="1800" dirty="0">
                <a:latin typeface="+mn-lt"/>
              </a:rPr>
              <a:t> There does, however, exist some degree of general consensus in the physics community about which questions seem most important.  We have attempted to choose questions that are on most physicists’ lists of critical questions.</a:t>
            </a:r>
          </a:p>
          <a:p>
            <a:pPr>
              <a:spcAft>
                <a:spcPct val="50000"/>
              </a:spcAft>
              <a:buClr>
                <a:srgbClr val="FF0000"/>
              </a:buClr>
              <a:buFont typeface="Wingdings" pitchFamily="2" charset="2"/>
              <a:buChar char="Ø"/>
            </a:pPr>
            <a:r>
              <a:rPr lang="en-US" altLang="en-US" sz="1800" dirty="0">
                <a:latin typeface="+mn-lt"/>
              </a:rPr>
              <a:t> But there are other questions that are also critical.  Some </a:t>
            </a:r>
            <a:r>
              <a:rPr lang="en-US" altLang="en-US" sz="1800" b="1" dirty="0">
                <a:latin typeface="+mn-lt"/>
              </a:rPr>
              <a:t>extremely</a:t>
            </a:r>
            <a:r>
              <a:rPr lang="en-US" altLang="en-US" sz="1800" dirty="0">
                <a:latin typeface="+mn-lt"/>
              </a:rPr>
              <a:t> important ones that we are unfortunately leaving out due to time constraints are:</a:t>
            </a:r>
          </a:p>
          <a:p>
            <a:pPr lvl="1">
              <a:spcAft>
                <a:spcPct val="35000"/>
              </a:spcAft>
              <a:buClr>
                <a:schemeClr val="accent2"/>
              </a:buClr>
              <a:buFont typeface="Wingdings" pitchFamily="2" charset="2"/>
              <a:buAutoNum type="arabicParenR"/>
            </a:pPr>
            <a:r>
              <a:rPr lang="en-US" altLang="en-US" sz="1800" dirty="0">
                <a:latin typeface="+mn-lt"/>
              </a:rPr>
              <a:t> Will we be able to detect gravitational waves?  What impact will they have on our understanding of nature?</a:t>
            </a:r>
          </a:p>
          <a:p>
            <a:pPr lvl="1">
              <a:spcAft>
                <a:spcPct val="35000"/>
              </a:spcAft>
              <a:buClr>
                <a:schemeClr val="accent2"/>
              </a:buClr>
              <a:buFont typeface="Wingdings" pitchFamily="2" charset="2"/>
              <a:buAutoNum type="arabicParenR"/>
            </a:pPr>
            <a:r>
              <a:rPr lang="en-US" altLang="en-US" sz="1800" dirty="0">
                <a:latin typeface="+mn-lt"/>
              </a:rPr>
              <a:t> Is it possible to build a quantum computer?  What materials should best be employed, and how would quantum computers be used in the future?</a:t>
            </a:r>
          </a:p>
          <a:p>
            <a:pPr lvl="1">
              <a:spcAft>
                <a:spcPct val="35000"/>
              </a:spcAft>
              <a:buClr>
                <a:schemeClr val="accent2"/>
              </a:buClr>
              <a:buFont typeface="Wingdings" pitchFamily="2" charset="2"/>
              <a:buAutoNum type="arabicParenR"/>
            </a:pPr>
            <a:r>
              <a:rPr lang="en-US" altLang="en-US" sz="1800" dirty="0">
                <a:latin typeface="+mn-lt"/>
              </a:rPr>
              <a:t> We understand the theory of the strong nuclear force, but we have great difficulty using it to calculate particle properties.  How can one deal with the strong force and other theories that couple strongly, and use them in calculation?</a:t>
            </a:r>
          </a:p>
          <a:p>
            <a:pPr lvl="1">
              <a:spcAft>
                <a:spcPct val="35000"/>
              </a:spcAft>
              <a:buClr>
                <a:schemeClr val="accent2"/>
              </a:buClr>
              <a:buFont typeface="Wingdings" pitchFamily="2" charset="2"/>
              <a:buAutoNum type="arabicParenR"/>
            </a:pPr>
            <a:r>
              <a:rPr lang="en-US" altLang="en-US" sz="1800" dirty="0">
                <a:latin typeface="+mn-lt"/>
              </a:rPr>
              <a:t> (and beyond) …?</a:t>
            </a:r>
          </a:p>
        </p:txBody>
      </p:sp>
    </p:spTree>
    <p:extLst>
      <p:ext uri="{BB962C8B-B14F-4D97-AF65-F5344CB8AC3E}">
        <p14:creationId xmlns:p14="http://schemas.microsoft.com/office/powerpoint/2010/main" val="1033630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Beyond the Standard Model</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900000"/>
            <a:ext cx="4572000" cy="367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360000" y="2160000"/>
            <a:ext cx="3923968" cy="3293209"/>
          </a:xfrm>
          <a:prstGeom prst="rect">
            <a:avLst/>
          </a:prstGeom>
          <a:noFill/>
        </p:spPr>
        <p:txBody>
          <a:bodyPr wrap="square" rtlCol="0">
            <a:spAutoFit/>
          </a:bodyPr>
          <a:lstStyle/>
          <a:p>
            <a:r>
              <a:rPr lang="en-US" sz="1600" dirty="0"/>
              <a:t>The </a:t>
            </a:r>
            <a:r>
              <a:rPr lang="en-US" sz="1600" dirty="0">
                <a:solidFill>
                  <a:srgbClr val="0000CC"/>
                </a:solidFill>
              </a:rPr>
              <a:t>Standard Model </a:t>
            </a:r>
            <a:r>
              <a:rPr lang="en-US" sz="1600" dirty="0"/>
              <a:t>is an incomplete theory. It does not adequately explain:</a:t>
            </a:r>
          </a:p>
          <a:p>
            <a:endParaRPr lang="en-US" sz="1600" dirty="0"/>
          </a:p>
          <a:p>
            <a:pPr marL="285750" indent="-285750">
              <a:buFont typeface="Arial" panose="020B0604020202020204" pitchFamily="34" charset="0"/>
              <a:buChar char="•"/>
            </a:pPr>
            <a:r>
              <a:rPr lang="en-US" sz="1600" dirty="0">
                <a:solidFill>
                  <a:srgbClr val="0000CC"/>
                </a:solidFill>
              </a:rPr>
              <a:t>Gravity</a:t>
            </a:r>
            <a:r>
              <a:rPr lang="en-US" sz="1600" dirty="0"/>
              <a:t> </a:t>
            </a:r>
            <a:r>
              <a:rPr lang="en-US" sz="1400" dirty="0"/>
              <a:t>(graviton simply added)</a:t>
            </a:r>
            <a:endParaRPr lang="en-US" sz="1400" dirty="0">
              <a:solidFill>
                <a:srgbClr val="0000CC"/>
              </a:solidFill>
            </a:endParaRPr>
          </a:p>
          <a:p>
            <a:pPr marL="285750" indent="-285750">
              <a:buFont typeface="Arial" panose="020B0604020202020204" pitchFamily="34" charset="0"/>
              <a:buChar char="•"/>
            </a:pPr>
            <a:r>
              <a:rPr lang="en-US" sz="1600" dirty="0">
                <a:solidFill>
                  <a:srgbClr val="0000CC"/>
                </a:solidFill>
              </a:rPr>
              <a:t>Dark matter</a:t>
            </a:r>
            <a:r>
              <a:rPr lang="en-US" sz="1600" dirty="0"/>
              <a:t> </a:t>
            </a:r>
            <a:r>
              <a:rPr lang="en-US" sz="1400" dirty="0"/>
              <a:t>(26%)</a:t>
            </a:r>
            <a:r>
              <a:rPr lang="en-US" sz="1400" dirty="0">
                <a:solidFill>
                  <a:srgbClr val="0000CC"/>
                </a:solidFill>
              </a:rPr>
              <a:t> </a:t>
            </a:r>
            <a:r>
              <a:rPr lang="en-US" sz="1600" dirty="0"/>
              <a:t>and</a:t>
            </a:r>
            <a:r>
              <a:rPr lang="en-US" sz="1600" dirty="0">
                <a:solidFill>
                  <a:srgbClr val="0000CC"/>
                </a:solidFill>
              </a:rPr>
              <a:t> dark energy</a:t>
            </a:r>
            <a:r>
              <a:rPr lang="en-US" sz="1600" dirty="0"/>
              <a:t> </a:t>
            </a:r>
            <a:r>
              <a:rPr lang="en-US" sz="1400" dirty="0"/>
              <a:t>(69%)</a:t>
            </a:r>
            <a:endParaRPr lang="en-US" sz="1600" dirty="0">
              <a:solidFill>
                <a:srgbClr val="0000CC"/>
              </a:solidFill>
            </a:endParaRPr>
          </a:p>
          <a:p>
            <a:pPr marL="285750" indent="-285750">
              <a:buFont typeface="Arial" panose="020B0604020202020204" pitchFamily="34" charset="0"/>
              <a:buChar char="•"/>
            </a:pPr>
            <a:r>
              <a:rPr lang="en-US" sz="1600" dirty="0">
                <a:solidFill>
                  <a:srgbClr val="0000CC"/>
                </a:solidFill>
              </a:rPr>
              <a:t>Matter – antimatter asymmetry</a:t>
            </a:r>
            <a:r>
              <a:rPr lang="en-US" sz="1600" dirty="0"/>
              <a:t> </a:t>
            </a:r>
            <a:r>
              <a:rPr lang="en-US" sz="1400" dirty="0"/>
              <a:t>(should be equal)</a:t>
            </a:r>
          </a:p>
          <a:p>
            <a:pPr marL="285750" indent="-285750">
              <a:buFont typeface="Arial" panose="020B0604020202020204" pitchFamily="34" charset="0"/>
              <a:buChar char="•"/>
            </a:pPr>
            <a:r>
              <a:rPr lang="en-US" sz="1400" dirty="0">
                <a:solidFill>
                  <a:srgbClr val="0000CC"/>
                </a:solidFill>
              </a:rPr>
              <a:t>Mass of neutrinos</a:t>
            </a:r>
            <a:r>
              <a:rPr lang="en-US" sz="1400" dirty="0"/>
              <a:t> (what was their role in the formation of the universe?)</a:t>
            </a:r>
            <a:endParaRPr lang="en-US" sz="1400" dirty="0">
              <a:solidFill>
                <a:srgbClr val="0000CC"/>
              </a:solidFill>
            </a:endParaRPr>
          </a:p>
          <a:p>
            <a:pPr marL="285750" indent="-285750">
              <a:buFont typeface="Arial" panose="020B0604020202020204" pitchFamily="34" charset="0"/>
              <a:buChar char="•"/>
            </a:pPr>
            <a:r>
              <a:rPr lang="en-US" sz="1400" dirty="0">
                <a:solidFill>
                  <a:srgbClr val="0000CC"/>
                </a:solidFill>
              </a:rPr>
              <a:t>Superconductivity</a:t>
            </a:r>
            <a:r>
              <a:rPr lang="en-US" sz="1400" dirty="0"/>
              <a:t> (how does high T</a:t>
            </a:r>
            <a:r>
              <a:rPr lang="en-US" sz="1400" baseline="-25000" dirty="0"/>
              <a:t>c</a:t>
            </a:r>
            <a:r>
              <a:rPr lang="en-US" sz="1400" dirty="0"/>
              <a:t> work?)</a:t>
            </a:r>
            <a:endParaRPr lang="en-US" sz="1400" dirty="0">
              <a:solidFill>
                <a:srgbClr val="0000CC"/>
              </a:solidFill>
            </a:endParaRPr>
          </a:p>
          <a:p>
            <a:pPr marL="285750" indent="-285750">
              <a:buFont typeface="Arial" panose="020B0604020202020204" pitchFamily="34" charset="0"/>
              <a:buChar char="•"/>
            </a:pPr>
            <a:r>
              <a:rPr lang="en-US" sz="1400" dirty="0">
                <a:solidFill>
                  <a:srgbClr val="0000CC"/>
                </a:solidFill>
              </a:rPr>
              <a:t>Quantum theory of gravity</a:t>
            </a:r>
            <a:r>
              <a:rPr lang="en-US" sz="1400" dirty="0"/>
              <a:t> (is there a QTG that can describe the universe we live in?</a:t>
            </a:r>
            <a:endParaRPr lang="en-US" sz="1400" dirty="0">
              <a:solidFill>
                <a:srgbClr val="0000CC"/>
              </a:solidFill>
            </a:endParaRPr>
          </a:p>
          <a:p>
            <a:pPr marL="285750" indent="-285750">
              <a:buFont typeface="Arial" panose="020B0604020202020204" pitchFamily="34" charset="0"/>
              <a:buChar char="•"/>
            </a:pPr>
            <a:r>
              <a:rPr lang="en-US" sz="1400" dirty="0">
                <a:solidFill>
                  <a:srgbClr val="0000CC"/>
                </a:solidFill>
              </a:rPr>
              <a:t>Number of dimensions</a:t>
            </a:r>
            <a:r>
              <a:rPr lang="en-US" sz="1400" dirty="0"/>
              <a:t> in a fundamental theory of nature.</a:t>
            </a:r>
            <a:endParaRPr lang="en-US" sz="1600" dirty="0">
              <a:solidFill>
                <a:srgbClr val="0000CC"/>
              </a:solidFill>
            </a:endParaRPr>
          </a:p>
        </p:txBody>
      </p:sp>
    </p:spTree>
    <p:extLst>
      <p:ext uri="{BB962C8B-B14F-4D97-AF65-F5344CB8AC3E}">
        <p14:creationId xmlns:p14="http://schemas.microsoft.com/office/powerpoint/2010/main" val="20717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is the Universe </a:t>
            </a:r>
            <a:r>
              <a:rPr lang="en-US" dirty="0">
                <a:solidFill>
                  <a:srgbClr val="FF0000"/>
                </a:solidFill>
              </a:rPr>
              <a:t>really</a:t>
            </a:r>
            <a:r>
              <a:rPr lang="en-US" dirty="0"/>
              <a:t> made of?</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1188000"/>
            <a:ext cx="30480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720000" y="1080000"/>
            <a:ext cx="3312368" cy="3416320"/>
          </a:xfrm>
          <a:prstGeom prst="rect">
            <a:avLst/>
          </a:prstGeom>
          <a:noFill/>
        </p:spPr>
        <p:txBody>
          <a:bodyPr wrap="square" rtlCol="0">
            <a:spAutoFit/>
          </a:bodyPr>
          <a:lstStyle/>
          <a:p>
            <a:pPr marL="285750" indent="-285750">
              <a:buFont typeface="Wingdings" panose="05000000000000000000" pitchFamily="2" charset="2"/>
              <a:buChar char="v"/>
            </a:pPr>
            <a:r>
              <a:rPr lang="en-US" dirty="0"/>
              <a:t>Particle physicist’s answer: </a:t>
            </a:r>
            <a:r>
              <a:rPr lang="en-US" dirty="0">
                <a:solidFill>
                  <a:srgbClr val="FF0000"/>
                </a:solidFill>
              </a:rPr>
              <a:t>stable particles </a:t>
            </a:r>
            <a:r>
              <a:rPr lang="en-US" dirty="0"/>
              <a:t>– protons, neutrons, electrons, neutrinos</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(Why not antiprotons, positrons, etc.? another puzzle – may be next time?)</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But astronomical observations indicate that the known particles make </a:t>
            </a:r>
            <a:r>
              <a:rPr lang="en-US" dirty="0">
                <a:solidFill>
                  <a:srgbClr val="FF0000"/>
                </a:solidFill>
              </a:rPr>
              <a:t>only about 4% </a:t>
            </a:r>
            <a:r>
              <a:rPr lang="en-US" dirty="0"/>
              <a:t>of the stuff in the Universe!</a:t>
            </a:r>
          </a:p>
        </p:txBody>
      </p:sp>
    </p:spTree>
    <p:extLst>
      <p:ext uri="{BB962C8B-B14F-4D97-AF65-F5344CB8AC3E}">
        <p14:creationId xmlns:p14="http://schemas.microsoft.com/office/powerpoint/2010/main" val="3234446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is Dark Matter?</a:t>
            </a:r>
          </a:p>
        </p:txBody>
      </p:sp>
      <p:sp>
        <p:nvSpPr>
          <p:cNvPr id="12" name="Text Box 5"/>
          <p:cNvSpPr txBox="1">
            <a:spLocks noChangeArrowheads="1"/>
          </p:cNvSpPr>
          <p:nvPr/>
        </p:nvSpPr>
        <p:spPr bwMode="auto">
          <a:xfrm>
            <a:off x="360000" y="720000"/>
            <a:ext cx="8382000" cy="270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20000"/>
              </a:spcAft>
              <a:buClr>
                <a:srgbClr val="FF0000"/>
              </a:buClr>
              <a:buFont typeface="Wingdings" pitchFamily="2" charset="2"/>
              <a:buChar char="Ø"/>
            </a:pPr>
            <a:r>
              <a:rPr lang="en-US" altLang="en-US" sz="1600" dirty="0">
                <a:latin typeface="+mn-lt"/>
              </a:rPr>
              <a:t> The first evidence for dark matter was obtained in the 1930s when Zwicky and Smith looked at the velocities of galaxies within clusters and found that they were 10 to 100 times larger than expected from the visible mass.  </a:t>
            </a:r>
            <a:r>
              <a:rPr lang="en-US" altLang="en-US" sz="1600" b="1" dirty="0">
                <a:latin typeface="+mn-lt"/>
              </a:rPr>
              <a:t>Larger velocities indicate larger gravitational forces </a:t>
            </a:r>
            <a:r>
              <a:rPr lang="en-US" altLang="en-US" sz="1600" b="1" dirty="0">
                <a:latin typeface="+mn-lt"/>
                <a:sym typeface="Symbol" pitchFamily="18" charset="2"/>
              </a:rPr>
              <a:t> larger masses than are visible</a:t>
            </a:r>
            <a:r>
              <a:rPr lang="en-US" altLang="en-US" sz="1600" dirty="0">
                <a:latin typeface="+mn-lt"/>
                <a:sym typeface="Symbol" pitchFamily="18" charset="2"/>
              </a:rPr>
              <a:t>.</a:t>
            </a:r>
          </a:p>
          <a:p>
            <a:pPr>
              <a:spcAft>
                <a:spcPct val="20000"/>
              </a:spcAft>
              <a:buClr>
                <a:srgbClr val="FF0000"/>
              </a:buClr>
              <a:buFont typeface="Wingdings" pitchFamily="2" charset="2"/>
              <a:buChar char="Ø"/>
            </a:pPr>
            <a:r>
              <a:rPr lang="en-US" altLang="en-US" sz="1600" dirty="0">
                <a:latin typeface="+mn-lt"/>
              </a:rPr>
              <a:t> This, however, was not strong enough evidence.  These observations were particularly susceptible to systematic errors from galaxies that are not truly bound within the cluster, or from galaxies in the foreground.</a:t>
            </a:r>
          </a:p>
          <a:p>
            <a:pPr>
              <a:spcAft>
                <a:spcPct val="20000"/>
              </a:spcAft>
              <a:buClr>
                <a:srgbClr val="FF0000"/>
              </a:buClr>
              <a:buFont typeface="Wingdings" pitchFamily="2" charset="2"/>
              <a:buChar char="Ø"/>
            </a:pPr>
            <a:r>
              <a:rPr lang="en-US" altLang="en-US" sz="1600" dirty="0">
                <a:latin typeface="+mn-lt"/>
              </a:rPr>
              <a:t> Not until the 1970s, when Rubin, Freeman, and others looked at the “rotation curves” of galaxies, was strong evidence obtained.</a:t>
            </a:r>
          </a:p>
          <a:p>
            <a:pPr>
              <a:spcAft>
                <a:spcPct val="20000"/>
              </a:spcAft>
              <a:buClr>
                <a:srgbClr val="FF0000"/>
              </a:buClr>
              <a:buFont typeface="Wingdings" pitchFamily="2" charset="2"/>
              <a:buChar char="Ø"/>
            </a:pPr>
            <a:r>
              <a:rPr lang="en-US" altLang="en-US" sz="1600" dirty="0">
                <a:latin typeface="+mn-lt"/>
              </a:rPr>
              <a:t> Dark matter can have several types of sources.  Dark matter could be composed of</a:t>
            </a:r>
          </a:p>
        </p:txBody>
      </p:sp>
      <p:pic>
        <p:nvPicPr>
          <p:cNvPr id="13" name="Picture 13"/>
          <p:cNvPicPr>
            <a:picLocks noChangeAspect="1" noChangeArrowheads="1"/>
          </p:cNvPicPr>
          <p:nvPr/>
        </p:nvPicPr>
        <p:blipFill>
          <a:blip r:embed="rId3">
            <a:extLst>
              <a:ext uri="{28A0092B-C50C-407E-A947-70E740481C1C}">
                <a14:useLocalDpi xmlns:a14="http://schemas.microsoft.com/office/drawing/2010/main" val="0"/>
              </a:ext>
            </a:extLst>
          </a:blip>
          <a:srcRect t="8989" r="4573"/>
          <a:stretch>
            <a:fillRect/>
          </a:stretch>
        </p:blipFill>
        <p:spPr bwMode="auto">
          <a:xfrm>
            <a:off x="360000" y="3600000"/>
            <a:ext cx="2446338"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000" y="3600000"/>
            <a:ext cx="1695450" cy="2095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4"/>
          <p:cNvSpPr txBox="1">
            <a:spLocks noChangeArrowheads="1"/>
          </p:cNvSpPr>
          <p:nvPr/>
        </p:nvSpPr>
        <p:spPr bwMode="auto">
          <a:xfrm>
            <a:off x="2782812" y="3356992"/>
            <a:ext cx="394942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l" defTabSz="914400" rtl="0" eaLnBrk="1" fontAlgn="base" latinLnBrk="0" hangingPunct="1">
              <a:lnSpc>
                <a:spcPct val="105000"/>
              </a:lnSpc>
              <a:spcBef>
                <a:spcPct val="0"/>
              </a:spcBef>
              <a:spcAft>
                <a:spcPct val="20000"/>
              </a:spcAft>
              <a:buClr>
                <a:srgbClr val="FF0000"/>
              </a:buClr>
              <a:buSzTx/>
              <a:buFont typeface="Wingdings" pitchFamily="2" charset="2"/>
              <a:buNone/>
              <a:tabLst/>
              <a:defRPr/>
            </a:pPr>
            <a:r>
              <a:rPr kumimoji="0" lang="en-US" altLang="en-US" sz="1600" b="0" i="0" u="none" strike="noStrike" kern="1200" cap="none" spc="0" normalizeH="0" baseline="0" noProof="0" dirty="0">
                <a:ln>
                  <a:noFill/>
                </a:ln>
                <a:solidFill>
                  <a:srgbClr val="3333CC"/>
                </a:solidFill>
                <a:effectLst/>
                <a:uLnTx/>
                <a:uFillTx/>
                <a:latin typeface="+mn-lt"/>
                <a:ea typeface="+mn-ea"/>
                <a:cs typeface="+mn-cs"/>
              </a:rPr>
              <a:t>everyday material (protons, neutrons, and electrons)</a:t>
            </a:r>
            <a:r>
              <a:rPr kumimoji="0" lang="en-US" altLang="en-US" sz="1600" b="0" i="0" u="none" strike="noStrike" kern="1200" cap="none" spc="0" normalizeH="0" baseline="0" noProof="0" dirty="0">
                <a:ln>
                  <a:noFill/>
                </a:ln>
                <a:solidFill>
                  <a:srgbClr val="000000"/>
                </a:solidFill>
                <a:effectLst/>
                <a:uLnTx/>
                <a:uFillTx/>
                <a:latin typeface="+mn-lt"/>
                <a:ea typeface="+mn-ea"/>
                <a:cs typeface="+mn-cs"/>
              </a:rPr>
              <a:t> in forms such as planet-sized objects, or as brown dwarf stars.  Or it could be composed of </a:t>
            </a:r>
            <a:r>
              <a:rPr kumimoji="0" lang="en-US" altLang="en-US" sz="1600" b="0" i="0" u="none" strike="noStrike" kern="1200" cap="none" spc="0" normalizeH="0" baseline="0" noProof="0" dirty="0">
                <a:ln>
                  <a:noFill/>
                </a:ln>
                <a:solidFill>
                  <a:srgbClr val="3333CC"/>
                </a:solidFill>
                <a:effectLst/>
                <a:uLnTx/>
                <a:uFillTx/>
                <a:latin typeface="+mn-lt"/>
                <a:ea typeface="+mn-ea"/>
                <a:cs typeface="+mn-cs"/>
              </a:rPr>
              <a:t>other known particles, such as neutrinos</a:t>
            </a:r>
            <a:r>
              <a:rPr kumimoji="0" lang="en-US" altLang="en-US" sz="1600" b="0" i="0" u="none" strike="noStrike" kern="1200" cap="none" spc="0" normalizeH="0" baseline="0" noProof="0" dirty="0">
                <a:ln>
                  <a:noFill/>
                </a:ln>
                <a:solidFill>
                  <a:srgbClr val="000000"/>
                </a:solidFill>
                <a:effectLst/>
                <a:uLnTx/>
                <a:uFillTx/>
                <a:latin typeface="+mn-lt"/>
                <a:ea typeface="+mn-ea"/>
                <a:cs typeface="+mn-cs"/>
              </a:rPr>
              <a:t>.  However, as we will discuss </a:t>
            </a:r>
            <a:r>
              <a:rPr kumimoji="0" lang="en-US" altLang="en-US" sz="1600" b="0" i="1" u="none" strike="noStrike" kern="1200" cap="none" spc="0" normalizeH="0" baseline="0" noProof="0" dirty="0">
                <a:ln>
                  <a:noFill/>
                </a:ln>
                <a:solidFill>
                  <a:srgbClr val="000000"/>
                </a:solidFill>
                <a:effectLst/>
                <a:uLnTx/>
                <a:uFillTx/>
                <a:latin typeface="+mn-lt"/>
                <a:ea typeface="+mn-ea"/>
                <a:cs typeface="+mn-cs"/>
              </a:rPr>
              <a:t>next week</a:t>
            </a:r>
            <a:r>
              <a:rPr kumimoji="0" lang="en-US" altLang="en-US" sz="1600" b="0" i="0" u="none" strike="noStrike" kern="1200" cap="none" spc="0" normalizeH="0" baseline="0" noProof="0" dirty="0">
                <a:ln>
                  <a:noFill/>
                </a:ln>
                <a:solidFill>
                  <a:srgbClr val="000000"/>
                </a:solidFill>
                <a:effectLst/>
                <a:uLnTx/>
                <a:uFillTx/>
                <a:latin typeface="+mn-lt"/>
                <a:ea typeface="+mn-ea"/>
                <a:cs typeface="+mn-cs"/>
              </a:rPr>
              <a:t>, results over the past decade indicate the majority of DM is likely to be </a:t>
            </a:r>
            <a:r>
              <a:rPr kumimoji="0" lang="en-US" altLang="en-US" sz="1600" b="1" i="1" u="none" strike="noStrike" kern="1200" cap="none" spc="0" normalizeH="0" baseline="0" noProof="0" dirty="0">
                <a:ln>
                  <a:noFill/>
                </a:ln>
                <a:solidFill>
                  <a:srgbClr val="008000"/>
                </a:solidFill>
                <a:effectLst/>
                <a:uLnTx/>
                <a:uFillTx/>
                <a:latin typeface="+mn-lt"/>
                <a:ea typeface="+mn-ea"/>
                <a:cs typeface="+mn-cs"/>
              </a:rPr>
              <a:t>neither</a:t>
            </a:r>
            <a:r>
              <a:rPr kumimoji="0" lang="en-US" altLang="en-US" sz="1600" b="0" i="0" u="none" strike="noStrike" kern="1200" cap="none" spc="0" normalizeH="0" baseline="0" noProof="0" dirty="0">
                <a:ln>
                  <a:noFill/>
                </a:ln>
                <a:solidFill>
                  <a:srgbClr val="008000"/>
                </a:solidFill>
                <a:effectLst/>
                <a:uLnTx/>
                <a:uFillTx/>
                <a:latin typeface="+mn-lt"/>
                <a:ea typeface="+mn-ea"/>
                <a:cs typeface="+mn-cs"/>
              </a:rPr>
              <a:t> of these two cases</a:t>
            </a:r>
            <a:r>
              <a:rPr kumimoji="0" lang="en-US" altLang="en-US" sz="1600" b="0" i="0" u="none" strike="noStrike" kern="1200" cap="none" spc="0" normalizeH="0" baseline="0" noProof="0" dirty="0">
                <a:ln>
                  <a:noFill/>
                </a:ln>
                <a:solidFill>
                  <a:srgbClr val="000000"/>
                </a:solidFill>
                <a:effectLst/>
                <a:uLnTx/>
                <a:uFillTx/>
                <a:latin typeface="+mn-lt"/>
                <a:ea typeface="+mn-ea"/>
                <a:cs typeface="+mn-cs"/>
              </a:rPr>
              <a:t>. Instead, it strongly appears that dark matter is something </a:t>
            </a:r>
            <a:r>
              <a:rPr kumimoji="0" lang="en-US" altLang="en-US" sz="1600" b="1" i="1" u="none" strike="noStrike" kern="1200" cap="none" spc="0" normalizeH="0" baseline="0" noProof="0" dirty="0">
                <a:ln>
                  <a:noFill/>
                </a:ln>
                <a:solidFill>
                  <a:srgbClr val="FF0000"/>
                </a:solidFill>
                <a:effectLst/>
                <a:uLnTx/>
                <a:uFillTx/>
                <a:latin typeface="+mn-lt"/>
                <a:ea typeface="+mn-ea"/>
                <a:cs typeface="+mn-cs"/>
              </a:rPr>
              <a:t>exotic and unknown</a:t>
            </a:r>
            <a:r>
              <a:rPr kumimoji="0" lang="en-US" altLang="en-US" sz="1600" b="0" i="0" u="none" strike="noStrike" kern="1200" cap="none" spc="0" normalizeH="0" baseline="0" noProof="0" dirty="0">
                <a:ln>
                  <a:noFill/>
                </a:ln>
                <a:solidFill>
                  <a:srgbClr val="000000"/>
                </a:solidFill>
                <a:effectLst/>
                <a:uLnTx/>
                <a:uFillTx/>
                <a:latin typeface="+mn-lt"/>
                <a:ea typeface="+mn-ea"/>
                <a:cs typeface="+mn-cs"/>
              </a:rPr>
              <a:t>.</a:t>
            </a:r>
          </a:p>
        </p:txBody>
      </p:sp>
      <p:sp>
        <p:nvSpPr>
          <p:cNvPr id="16" name="Text Box 16"/>
          <p:cNvSpPr txBox="1">
            <a:spLocks noChangeArrowheads="1"/>
          </p:cNvSpPr>
          <p:nvPr/>
        </p:nvSpPr>
        <p:spPr bwMode="auto">
          <a:xfrm>
            <a:off x="6856040" y="5661248"/>
            <a:ext cx="1676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mn-lt"/>
                <a:ea typeface="+mn-ea"/>
                <a:cs typeface="+mn-cs"/>
              </a:rPr>
              <a:t>Vera Rubin</a:t>
            </a:r>
          </a:p>
        </p:txBody>
      </p:sp>
    </p:spTree>
    <p:extLst>
      <p:ext uri="{BB962C8B-B14F-4D97-AF65-F5344CB8AC3E}">
        <p14:creationId xmlns:p14="http://schemas.microsoft.com/office/powerpoint/2010/main" val="3354045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is Dark Matter?</a:t>
            </a:r>
          </a:p>
        </p:txBody>
      </p:sp>
      <p:pic>
        <p:nvPicPr>
          <p:cNvPr id="5" name="Picture 3" descr="s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000" y="3204000"/>
            <a:ext cx="1529358" cy="159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360000" y="4068000"/>
            <a:ext cx="6804000" cy="7200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p>
            <a:pPr algn="l"/>
            <a:r>
              <a:rPr lang="en-US" altLang="en-US" b="1" dirty="0">
                <a:solidFill>
                  <a:srgbClr val="1C1C1C"/>
                </a:solidFill>
                <a:latin typeface="Trebuchet MS" pitchFamily="34" charset="0"/>
              </a:rPr>
              <a:t>Fritz Zwicky</a:t>
            </a:r>
            <a:r>
              <a:rPr lang="en-US" altLang="en-US" dirty="0">
                <a:solidFill>
                  <a:srgbClr val="1C1C1C"/>
                </a:solidFill>
                <a:latin typeface="Trebuchet MS" pitchFamily="34" charset="0"/>
              </a:rPr>
              <a:t>: </a:t>
            </a:r>
            <a:r>
              <a:rPr lang="de-DE" altLang="en-US" dirty="0">
                <a:solidFill>
                  <a:srgbClr val="1C1C1C"/>
                </a:solidFill>
                <a:latin typeface="Trebuchet MS" pitchFamily="34" charset="0"/>
              </a:rPr>
              <a:t>Die Rotverschiebung von Extragalaktischen Nebeln</a:t>
            </a:r>
          </a:p>
          <a:p>
            <a:pPr algn="l"/>
            <a:r>
              <a:rPr lang="en-US" altLang="en-US" sz="1400" dirty="0">
                <a:solidFill>
                  <a:srgbClr val="1C1C1C"/>
                </a:solidFill>
                <a:latin typeface="Trebuchet MS" pitchFamily="34" charset="0"/>
              </a:rPr>
              <a:t>(The redshift of extragalactic nebulae) </a:t>
            </a:r>
            <a:r>
              <a:rPr lang="en-US" altLang="en-US" sz="1400" dirty="0" err="1">
                <a:solidFill>
                  <a:srgbClr val="1C1C1C"/>
                </a:solidFill>
                <a:latin typeface="Trebuchet MS" pitchFamily="34" charset="0"/>
              </a:rPr>
              <a:t>Helv</a:t>
            </a:r>
            <a:r>
              <a:rPr lang="en-US" altLang="en-US" sz="1400" dirty="0">
                <a:solidFill>
                  <a:srgbClr val="1C1C1C"/>
                </a:solidFill>
                <a:latin typeface="Trebuchet MS" pitchFamily="34" charset="0"/>
              </a:rPr>
              <a:t>. Phys. </a:t>
            </a:r>
            <a:r>
              <a:rPr lang="en-US" altLang="en-US" sz="1400" dirty="0" err="1">
                <a:solidFill>
                  <a:srgbClr val="1C1C1C"/>
                </a:solidFill>
                <a:latin typeface="Trebuchet MS" pitchFamily="34" charset="0"/>
              </a:rPr>
              <a:t>Acta</a:t>
            </a:r>
            <a:r>
              <a:rPr lang="en-US" altLang="en-US" sz="1400" dirty="0">
                <a:solidFill>
                  <a:srgbClr val="1C1C1C"/>
                </a:solidFill>
                <a:latin typeface="Trebuchet MS" pitchFamily="34" charset="0"/>
              </a:rPr>
              <a:t> 6 (1933) 110</a:t>
            </a:r>
            <a:endParaRPr lang="de-DE" altLang="en-US" sz="1400" dirty="0">
              <a:solidFill>
                <a:srgbClr val="1C1C1C"/>
              </a:solidFill>
              <a:latin typeface="Trebuchet MS" pitchFamily="34" charset="0"/>
            </a:endParaRPr>
          </a:p>
        </p:txBody>
      </p:sp>
      <p:grpSp>
        <p:nvGrpSpPr>
          <p:cNvPr id="10" name="Gruppieren 9"/>
          <p:cNvGrpSpPr/>
          <p:nvPr/>
        </p:nvGrpSpPr>
        <p:grpSpPr>
          <a:xfrm>
            <a:off x="359999" y="5040000"/>
            <a:ext cx="8460000" cy="1483033"/>
            <a:chOff x="359999" y="4860000"/>
            <a:chExt cx="8460000" cy="1483033"/>
          </a:xfrm>
        </p:grpSpPr>
        <p:sp>
          <p:nvSpPr>
            <p:cNvPr id="8" name="Rectangle 6"/>
            <p:cNvSpPr>
              <a:spLocks noChangeArrowheads="1"/>
            </p:cNvSpPr>
            <p:nvPr/>
          </p:nvSpPr>
          <p:spPr bwMode="auto">
            <a:xfrm>
              <a:off x="359999" y="4860000"/>
              <a:ext cx="8460000" cy="144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8"/>
            <p:cNvSpPr>
              <a:spLocks noChangeArrowheads="1"/>
            </p:cNvSpPr>
            <p:nvPr/>
          </p:nvSpPr>
          <p:spPr bwMode="auto">
            <a:xfrm>
              <a:off x="4032000" y="5760000"/>
              <a:ext cx="1152000" cy="27146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25" tIns="42863" rIns="85725" bIns="42863" anchor="ctr"/>
            <a:lstStyle>
              <a:lvl1pPr algn="l" defTabSz="857250">
                <a:defRPr sz="2400">
                  <a:solidFill>
                    <a:schemeClr val="tx1"/>
                  </a:solidFill>
                  <a:latin typeface="Times New Roman" pitchFamily="18" charset="0"/>
                </a:defRPr>
              </a:lvl1pPr>
              <a:lvl2pPr marL="428625" algn="l" defTabSz="857250">
                <a:defRPr sz="2400">
                  <a:solidFill>
                    <a:schemeClr val="tx1"/>
                  </a:solidFill>
                  <a:latin typeface="Times New Roman" pitchFamily="18" charset="0"/>
                </a:defRPr>
              </a:lvl2pPr>
              <a:lvl3pPr marL="857250" algn="l" defTabSz="857250">
                <a:defRPr sz="2400">
                  <a:solidFill>
                    <a:schemeClr val="tx1"/>
                  </a:solidFill>
                  <a:latin typeface="Times New Roman" pitchFamily="18" charset="0"/>
                </a:defRPr>
              </a:lvl3pPr>
              <a:lvl4pPr marL="1285875" algn="l" defTabSz="857250">
                <a:defRPr sz="2400">
                  <a:solidFill>
                    <a:schemeClr val="tx1"/>
                  </a:solidFill>
                  <a:latin typeface="Times New Roman" pitchFamily="18" charset="0"/>
                </a:defRPr>
              </a:lvl4pPr>
              <a:lvl5pPr marL="1714500" algn="l" defTabSz="857250">
                <a:defRPr sz="2400">
                  <a:solidFill>
                    <a:schemeClr val="tx1"/>
                  </a:solidFill>
                  <a:latin typeface="Times New Roman" pitchFamily="18" charset="0"/>
                </a:defRPr>
              </a:lvl5pPr>
              <a:lvl6pPr marL="2171700" defTabSz="857250" fontAlgn="base">
                <a:spcBef>
                  <a:spcPct val="0"/>
                </a:spcBef>
                <a:spcAft>
                  <a:spcPct val="0"/>
                </a:spcAft>
                <a:defRPr sz="2400">
                  <a:solidFill>
                    <a:schemeClr val="tx1"/>
                  </a:solidFill>
                  <a:latin typeface="Times New Roman" pitchFamily="18" charset="0"/>
                </a:defRPr>
              </a:lvl6pPr>
              <a:lvl7pPr marL="2628900" defTabSz="857250" fontAlgn="base">
                <a:spcBef>
                  <a:spcPct val="0"/>
                </a:spcBef>
                <a:spcAft>
                  <a:spcPct val="0"/>
                </a:spcAft>
                <a:defRPr sz="2400">
                  <a:solidFill>
                    <a:schemeClr val="tx1"/>
                  </a:solidFill>
                  <a:latin typeface="Times New Roman" pitchFamily="18" charset="0"/>
                </a:defRPr>
              </a:lvl7pPr>
              <a:lvl8pPr marL="3086100" defTabSz="857250" fontAlgn="base">
                <a:spcBef>
                  <a:spcPct val="0"/>
                </a:spcBef>
                <a:spcAft>
                  <a:spcPct val="0"/>
                </a:spcAft>
                <a:defRPr sz="2400">
                  <a:solidFill>
                    <a:schemeClr val="tx1"/>
                  </a:solidFill>
                  <a:latin typeface="Times New Roman" pitchFamily="18" charset="0"/>
                </a:defRPr>
              </a:lvl8pPr>
              <a:lvl9pPr marL="3543300" defTabSz="857250" fontAlgn="base">
                <a:spcBef>
                  <a:spcPct val="0"/>
                </a:spcBef>
                <a:spcAft>
                  <a:spcPct val="0"/>
                </a:spcAft>
                <a:defRPr sz="2400">
                  <a:solidFill>
                    <a:schemeClr val="tx1"/>
                  </a:solidFill>
                  <a:latin typeface="Times New Roman" pitchFamily="18" charset="0"/>
                </a:defRPr>
              </a:lvl9pPr>
            </a:lstStyle>
            <a:p>
              <a:pPr algn="ctr"/>
              <a:endParaRPr lang="en-US" altLang="en-US" sz="1900">
                <a:solidFill>
                  <a:srgbClr val="CC0000"/>
                </a:solidFill>
                <a:effectLst>
                  <a:outerShdw blurRad="38100" dist="38100" dir="2700000" algn="tl">
                    <a:srgbClr val="C0C0C0"/>
                  </a:outerShdw>
                </a:effectLst>
                <a:latin typeface="Trebuchet MS" pitchFamily="34" charset="0"/>
              </a:endParaRPr>
            </a:p>
          </p:txBody>
        </p:sp>
        <p:sp>
          <p:nvSpPr>
            <p:cNvPr id="3" name="Textfeld 2"/>
            <p:cNvSpPr txBox="1"/>
            <p:nvPr/>
          </p:nvSpPr>
          <p:spPr>
            <a:xfrm>
              <a:off x="396514" y="4865705"/>
              <a:ext cx="8404844" cy="1477328"/>
            </a:xfrm>
            <a:prstGeom prst="rect">
              <a:avLst/>
            </a:prstGeom>
            <a:noFill/>
          </p:spPr>
          <p:txBody>
            <a:bodyPr wrap="square" rtlCol="0">
              <a:spAutoFit/>
            </a:bodyPr>
            <a:lstStyle/>
            <a:p>
              <a:r>
                <a:rPr lang="en-US" dirty="0"/>
                <a:t>In order to obtain, as observed, a medium-sized Doppler effect of 1000 km/s or more, the average density in the Coma system would have to be at least 400 times greater than that derived on the basis of observations of luminous matter. If this should be verified, it would lead to the surprising result that dark matter exists in much greater density than luminous matter.</a:t>
              </a:r>
            </a:p>
          </p:txBody>
        </p:sp>
      </p:grpSp>
      <p:sp>
        <p:nvSpPr>
          <p:cNvPr id="11" name="Textfeld 10"/>
          <p:cNvSpPr txBox="1"/>
          <p:nvPr/>
        </p:nvSpPr>
        <p:spPr>
          <a:xfrm>
            <a:off x="3960000" y="720000"/>
            <a:ext cx="4212400" cy="738664"/>
          </a:xfrm>
          <a:prstGeom prst="rect">
            <a:avLst/>
          </a:prstGeom>
          <a:noFill/>
        </p:spPr>
        <p:txBody>
          <a:bodyPr wrap="square" rtlCol="0">
            <a:spAutoFit/>
          </a:bodyPr>
          <a:lstStyle/>
          <a:p>
            <a:r>
              <a:rPr lang="en-US" sz="1400" b="1" i="1" dirty="0">
                <a:solidFill>
                  <a:srgbClr val="0000CC"/>
                </a:solidFill>
              </a:rPr>
              <a:t>Coma Cluster</a:t>
            </a:r>
            <a:r>
              <a:rPr lang="en-US" sz="1400" dirty="0"/>
              <a:t>: By measuring the velocities of all these galaxies Fritz Zwicky realized that galaxies toward the edge of the cluster were moving far too fast.</a:t>
            </a:r>
          </a:p>
        </p:txBody>
      </p:sp>
      <p:pic>
        <p:nvPicPr>
          <p:cNvPr id="1028" name="Picture 4" descr="img_lrg/coma.jpg not f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15" y="576008"/>
            <a:ext cx="3333750" cy="289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102104"/>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5341</Words>
  <Application>Microsoft Office PowerPoint</Application>
  <PresentationFormat>Bildschirmpräsentation (4:3)</PresentationFormat>
  <Paragraphs>359</Paragraphs>
  <Slides>50</Slides>
  <Notes>50</Notes>
  <HiddenSlides>12</HiddenSlides>
  <MMClips>2</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2</vt:i4>
      </vt:variant>
      <vt:variant>
        <vt:lpstr>Folientitel</vt:lpstr>
      </vt:variant>
      <vt:variant>
        <vt:i4>50</vt:i4>
      </vt:variant>
    </vt:vector>
  </HeadingPairs>
  <TitlesOfParts>
    <vt:vector size="62" baseType="lpstr">
      <vt:lpstr>Arial</vt:lpstr>
      <vt:lpstr>Calibri</vt:lpstr>
      <vt:lpstr>Cambria Math</vt:lpstr>
      <vt:lpstr>Comic Sans MS</vt:lpstr>
      <vt:lpstr>Symbol</vt:lpstr>
      <vt:lpstr>Times New Roman</vt:lpstr>
      <vt:lpstr>Trebuchet MS</vt:lpstr>
      <vt:lpstr>Verdana</vt:lpstr>
      <vt:lpstr>Wingdings</vt:lpstr>
      <vt:lpstr>Larissa</vt:lpstr>
      <vt:lpstr>Equation</vt:lpstr>
      <vt:lpstr>Graph</vt:lpstr>
      <vt:lpstr>Beyond the Standard Model</vt:lpstr>
      <vt:lpstr>Beyond the Standard Model</vt:lpstr>
      <vt:lpstr>The Higgs Boson</vt:lpstr>
      <vt:lpstr>Higgs Mechanism</vt:lpstr>
      <vt:lpstr>Higgs Mechanism</vt:lpstr>
      <vt:lpstr>Beyond the Standard Model</vt:lpstr>
      <vt:lpstr>What is the Universe really made of?</vt:lpstr>
      <vt:lpstr>What is Dark Matter?</vt:lpstr>
      <vt:lpstr>What is Dark Matter?</vt:lpstr>
      <vt:lpstr>What is Dark Matter?</vt:lpstr>
      <vt:lpstr>What is Dark Matter?</vt:lpstr>
      <vt:lpstr>What is Dark Matter?</vt:lpstr>
      <vt:lpstr>Einstein ring</vt:lpstr>
      <vt:lpstr>Gravitational lensing effect</vt:lpstr>
      <vt:lpstr>Gravitational lensing effect</vt:lpstr>
      <vt:lpstr>What is Dark Energy?</vt:lpstr>
      <vt:lpstr>What is Dark Energy?</vt:lpstr>
      <vt:lpstr>What is Dark Energy?</vt:lpstr>
      <vt:lpstr>What is Dark Energy?</vt:lpstr>
      <vt:lpstr>What is Dark Energy?</vt:lpstr>
      <vt:lpstr>Evidence for Dark Energy</vt:lpstr>
      <vt:lpstr>Evidence for Dark Energy</vt:lpstr>
      <vt:lpstr>Evidence for Dark Energy</vt:lpstr>
      <vt:lpstr>Evidence for Dark Energy</vt:lpstr>
      <vt:lpstr>Why is there more matter than antimatter?</vt:lpstr>
      <vt:lpstr>Why is there more matter than antimatter?</vt:lpstr>
      <vt:lpstr>Why is there more matter than antimatter?</vt:lpstr>
      <vt:lpstr>Is the Universe symmetric?</vt:lpstr>
      <vt:lpstr>The Antimatter Mystery</vt:lpstr>
      <vt:lpstr>Sakharov’s Idea</vt:lpstr>
      <vt:lpstr>Measuring CP Violation with B0s</vt:lpstr>
      <vt:lpstr>How heavy are Neutrinos?</vt:lpstr>
      <vt:lpstr>How heavy are Neutrinos?</vt:lpstr>
      <vt:lpstr>Neutrino masses</vt:lpstr>
      <vt:lpstr>Solar Neutrino problem</vt:lpstr>
      <vt:lpstr>Neutrino Oscillations</vt:lpstr>
      <vt:lpstr>Neutrinoless Double Beta Decay</vt:lpstr>
      <vt:lpstr>How does high Tc superconductivity work</vt:lpstr>
      <vt:lpstr>How does high Tc superconductivity work</vt:lpstr>
      <vt:lpstr>Superconductivity - discovery</vt:lpstr>
      <vt:lpstr>Meissner – Ochsenfeld - effect</vt:lpstr>
      <vt:lpstr>Classical model of superconductivity 1957 John Bardeen, Leon Neil Cooper and John Robert Schrieffer</vt:lpstr>
      <vt:lpstr>Classical model of superconductivity 1957 John Bardeen, Leon Neil Cooper and John Robert Schrieffer</vt:lpstr>
      <vt:lpstr>Further discoveries</vt:lpstr>
      <vt:lpstr>How does high Tc superconductivity work</vt:lpstr>
      <vt:lpstr>Is there a testable quantum theory of gravity?</vt:lpstr>
      <vt:lpstr>Is there a testable quantum theory of gravity?</vt:lpstr>
      <vt:lpstr>How many dimensions are in a fundamental theory of the universe?</vt:lpstr>
      <vt:lpstr>How many dimensions are in a fundamental theory of the universe?</vt:lpstr>
      <vt:lpstr>Some other major open questions …</vt:lpstr>
    </vt:vector>
  </TitlesOfParts>
  <Company>GSI Helmholzzentrum für Schwerionenforschung 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dc:creator>
  <cp:lastModifiedBy>Wollersheim, Hans-Juergen Dr.</cp:lastModifiedBy>
  <cp:revision>592</cp:revision>
  <dcterms:created xsi:type="dcterms:W3CDTF">2016-04-06T12:04:03Z</dcterms:created>
  <dcterms:modified xsi:type="dcterms:W3CDTF">2025-11-19T12:10:36Z</dcterms:modified>
</cp:coreProperties>
</file>