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97" r:id="rId2"/>
    <p:sldId id="298" r:id="rId3"/>
    <p:sldId id="273" r:id="rId4"/>
    <p:sldId id="282" r:id="rId5"/>
    <p:sldId id="277" r:id="rId6"/>
    <p:sldId id="278" r:id="rId7"/>
    <p:sldId id="283" r:id="rId8"/>
    <p:sldId id="284" r:id="rId9"/>
    <p:sldId id="292" r:id="rId10"/>
    <p:sldId id="279" r:id="rId11"/>
    <p:sldId id="286" r:id="rId12"/>
    <p:sldId id="287" r:id="rId13"/>
    <p:sldId id="309" r:id="rId14"/>
    <p:sldId id="281" r:id="rId15"/>
    <p:sldId id="289" r:id="rId16"/>
    <p:sldId id="290" r:id="rId17"/>
    <p:sldId id="285" r:id="rId18"/>
    <p:sldId id="291" r:id="rId19"/>
    <p:sldId id="293" r:id="rId20"/>
    <p:sldId id="295" r:id="rId21"/>
    <p:sldId id="294" r:id="rId22"/>
    <p:sldId id="296" r:id="rId23"/>
    <p:sldId id="299" r:id="rId24"/>
    <p:sldId id="276" r:id="rId25"/>
    <p:sldId id="301" r:id="rId26"/>
    <p:sldId id="302" r:id="rId27"/>
    <p:sldId id="303" r:id="rId28"/>
    <p:sldId id="304" r:id="rId29"/>
    <p:sldId id="305" r:id="rId30"/>
    <p:sldId id="306" r:id="rId31"/>
    <p:sldId id="307" r:id="rId32"/>
    <p:sldId id="308" r:id="rId33"/>
    <p:sldId id="300"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lersheim, Hans-Juergen Dr." initials="WHD" lastIdx="1" clrIdx="0">
    <p:extLst>
      <p:ext uri="{19B8F6BF-5375-455C-9EA6-DF929625EA0E}">
        <p15:presenceInfo xmlns:p15="http://schemas.microsoft.com/office/powerpoint/2012/main" userId="Wollersheim, Hans-Juergen 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9900FF"/>
    <a:srgbClr val="FF66FF"/>
    <a:srgbClr val="7CD280"/>
    <a:srgbClr val="97DB9A"/>
    <a:srgbClr val="A2D999"/>
    <a:srgbClr val="00F01A"/>
    <a:srgbClr val="63E77C"/>
    <a:srgbClr val="86E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3613" autoAdjust="0"/>
  </p:normalViewPr>
  <p:slideViewPr>
    <p:cSldViewPr>
      <p:cViewPr varScale="1">
        <p:scale>
          <a:sx n="67" d="100"/>
          <a:sy n="67" d="100"/>
        </p:scale>
        <p:origin x="75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4/28/2026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94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035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9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25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63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82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75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06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67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89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06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49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6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870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675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586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878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55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590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886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773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742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154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500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369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986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7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32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095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78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21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64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149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99422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0326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43062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0384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11264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95718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5074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05032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42405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8912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28.04.2026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6701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dirty="0"/>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a:solidFill>
                  <a:srgbClr val="000000"/>
                </a:solidFill>
                <a:cs typeface="Arial" charset="0"/>
              </a:rPr>
              <a:t>Hans-Jürgen Wollersheim - 2026</a:t>
            </a:r>
            <a:endParaRPr lang="en-US" altLang="de-DE" sz="1000" dirty="0">
              <a:solidFill>
                <a:srgbClr val="000000"/>
              </a:solidFill>
              <a:cs typeface="Arial" charset="0"/>
            </a:endParaRPr>
          </a:p>
        </p:txBody>
      </p:sp>
      <p:pic>
        <p:nvPicPr>
          <p:cNvPr id="10" name="Bild 9" descr="FAIR@GSI logo.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08000" y="6588000"/>
            <a:ext cx="894905"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620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3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Basics </a:t>
            </a:r>
            <a:r>
              <a:rPr lang="de-DE" dirty="0" err="1"/>
              <a:t>of</a:t>
            </a:r>
            <a:r>
              <a:rPr lang="de-DE" dirty="0"/>
              <a:t> Nanotechnology</a:t>
            </a:r>
            <a:endParaRPr lang="en-US" dirty="0"/>
          </a:p>
        </p:txBody>
      </p:sp>
      <p:pic>
        <p:nvPicPr>
          <p:cNvPr id="6" name="Grafik 5">
            <a:extLst>
              <a:ext uri="{FF2B5EF4-FFF2-40B4-BE49-F238E27FC236}">
                <a16:creationId xmlns:a16="http://schemas.microsoft.com/office/drawing/2014/main" id="{7FA2EB64-6155-4181-B52C-2B34DC6E200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 y="554400"/>
            <a:ext cx="9144000" cy="5977890"/>
          </a:xfrm>
          <a:prstGeom prst="rect">
            <a:avLst/>
          </a:prstGeom>
        </p:spPr>
      </p:pic>
    </p:spTree>
    <p:extLst>
      <p:ext uri="{BB962C8B-B14F-4D97-AF65-F5344CB8AC3E}">
        <p14:creationId xmlns:p14="http://schemas.microsoft.com/office/powerpoint/2010/main" val="79658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History of Nanotechnology</a:t>
            </a:r>
          </a:p>
        </p:txBody>
      </p:sp>
      <p:pic>
        <p:nvPicPr>
          <p:cNvPr id="5" name="Grafik 4">
            <a:extLst>
              <a:ext uri="{FF2B5EF4-FFF2-40B4-BE49-F238E27FC236}">
                <a16:creationId xmlns:a16="http://schemas.microsoft.com/office/drawing/2014/main" id="{9777FC6D-4761-4E6F-B7E0-877C7C781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720000"/>
            <a:ext cx="3833813" cy="2462213"/>
          </a:xfrm>
          <a:prstGeom prst="rect">
            <a:avLst/>
          </a:prstGeom>
        </p:spPr>
      </p:pic>
      <p:pic>
        <p:nvPicPr>
          <p:cNvPr id="7" name="Grafik 6">
            <a:extLst>
              <a:ext uri="{FF2B5EF4-FFF2-40B4-BE49-F238E27FC236}">
                <a16:creationId xmlns:a16="http://schemas.microsoft.com/office/drawing/2014/main" id="{96851769-7B32-4D9B-907D-5AD61D708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63" y="3573016"/>
            <a:ext cx="3651885" cy="2943225"/>
          </a:xfrm>
          <a:prstGeom prst="rect">
            <a:avLst/>
          </a:prstGeom>
        </p:spPr>
      </p:pic>
      <p:sp>
        <p:nvSpPr>
          <p:cNvPr id="9" name="Textfeld 8">
            <a:extLst>
              <a:ext uri="{FF2B5EF4-FFF2-40B4-BE49-F238E27FC236}">
                <a16:creationId xmlns:a16="http://schemas.microsoft.com/office/drawing/2014/main" id="{A330EB9A-7516-4283-9FE3-78133DE778D4}"/>
              </a:ext>
            </a:extLst>
          </p:cNvPr>
          <p:cNvSpPr txBox="1"/>
          <p:nvPr/>
        </p:nvSpPr>
        <p:spPr>
          <a:xfrm>
            <a:off x="4320000" y="2808000"/>
            <a:ext cx="312213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Lycurgus cup (4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A.D.)</a:t>
            </a:r>
          </a:p>
        </p:txBody>
      </p:sp>
      <p:sp>
        <p:nvSpPr>
          <p:cNvPr id="10" name="Textfeld 9">
            <a:extLst>
              <a:ext uri="{FF2B5EF4-FFF2-40B4-BE49-F238E27FC236}">
                <a16:creationId xmlns:a16="http://schemas.microsoft.com/office/drawing/2014/main" id="{03614B44-C863-450F-ACD3-0279EB59E04A}"/>
              </a:ext>
            </a:extLst>
          </p:cNvPr>
          <p:cNvSpPr txBox="1"/>
          <p:nvPr/>
        </p:nvSpPr>
        <p:spPr>
          <a:xfrm>
            <a:off x="5400000" y="4320000"/>
            <a:ext cx="2988384" cy="1477328"/>
          </a:xfrm>
          <a:prstGeom prst="rect">
            <a:avLst/>
          </a:prstGeom>
          <a:noFill/>
        </p:spPr>
        <p:txBody>
          <a:bodyPr wrap="square" rtlCol="0">
            <a:spAutoFit/>
          </a:bodyPr>
          <a:lstStyle/>
          <a:p>
            <a:r>
              <a:rPr lang="en-US" i="1" dirty="0">
                <a:solidFill>
                  <a:srgbClr val="0000CC"/>
                </a:solidFill>
                <a:latin typeface="Times New Roman" panose="02020603050405020304" pitchFamily="18" charset="0"/>
                <a:cs typeface="Times New Roman" panose="02020603050405020304" pitchFamily="18" charset="0"/>
              </a:rPr>
              <a:t>Is nanoscience just seeing and moving really small things?</a:t>
            </a:r>
          </a:p>
          <a:p>
            <a:endParaRPr lang="en-US" dirty="0">
              <a:latin typeface="Times New Roman" panose="02020603050405020304" pitchFamily="18" charset="0"/>
              <a:cs typeface="Times New Roman" panose="02020603050405020304" pitchFamily="18" charset="0"/>
            </a:endParaRPr>
          </a:p>
          <a:p>
            <a:r>
              <a:rPr lang="en-US" b="1" dirty="0">
                <a:solidFill>
                  <a:srgbClr val="0000CC"/>
                </a:solidFill>
                <a:latin typeface="Times New Roman" panose="02020603050405020304" pitchFamily="18" charset="0"/>
                <a:cs typeface="Times New Roman" panose="02020603050405020304" pitchFamily="18" charset="0"/>
              </a:rPr>
              <a:t>Properties of materials change at nanoscale!</a:t>
            </a:r>
          </a:p>
        </p:txBody>
      </p:sp>
    </p:spTree>
    <p:extLst>
      <p:ext uri="{BB962C8B-B14F-4D97-AF65-F5344CB8AC3E}">
        <p14:creationId xmlns:p14="http://schemas.microsoft.com/office/powerpoint/2010/main" val="22440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Gold always “Gold”?</a:t>
            </a:r>
          </a:p>
        </p:txBody>
      </p:sp>
      <p:sp>
        <p:nvSpPr>
          <p:cNvPr id="3" name="Textfeld 2">
            <a:extLst>
              <a:ext uri="{FF2B5EF4-FFF2-40B4-BE49-F238E27FC236}">
                <a16:creationId xmlns:a16="http://schemas.microsoft.com/office/drawing/2014/main" id="{A81962F5-2010-4A8E-8A03-BEDD1A042F16}"/>
              </a:ext>
            </a:extLst>
          </p:cNvPr>
          <p:cNvSpPr txBox="1"/>
          <p:nvPr/>
        </p:nvSpPr>
        <p:spPr>
          <a:xfrm>
            <a:off x="540000" y="1080000"/>
            <a:ext cx="4929555" cy="3323987"/>
          </a:xfrm>
          <a:prstGeom prst="rect">
            <a:avLst/>
          </a:prstGeom>
          <a:noFill/>
        </p:spPr>
        <p:txBody>
          <a:bodyPr wrap="none" rtlCol="0">
            <a:spAutoFit/>
          </a:bodyPr>
          <a:lstStyle/>
          <a:p>
            <a:pPr marL="285750" indent="-28575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Cutting down a cube of gold</a:t>
            </a:r>
          </a:p>
          <a:p>
            <a:endParaRPr lang="en-US" b="1"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If you have a cube of pure gold and</a:t>
            </a:r>
          </a:p>
          <a:p>
            <a:pPr lvl="1"/>
            <a:r>
              <a:rPr lang="en-US" dirty="0">
                <a:latin typeface="Times New Roman" panose="02020603050405020304" pitchFamily="18" charset="0"/>
                <a:cs typeface="Times New Roman" panose="02020603050405020304" pitchFamily="18" charset="0"/>
              </a:rPr>
              <a:t>     cut it, what color would the pieces be?</a:t>
            </a:r>
          </a:p>
          <a:p>
            <a:pPr lvl="1"/>
            <a:endParaRPr lang="en-US"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Now you cut those pieces.</a:t>
            </a:r>
          </a:p>
          <a:p>
            <a:pPr lvl="1"/>
            <a:r>
              <a:rPr lang="en-US" dirty="0">
                <a:latin typeface="Times New Roman" panose="02020603050405020304" pitchFamily="18" charset="0"/>
                <a:cs typeface="Times New Roman" panose="02020603050405020304" pitchFamily="18" charset="0"/>
              </a:rPr>
              <a:t>     What color will each of the pieces be?</a:t>
            </a:r>
          </a:p>
          <a:p>
            <a:pPr lvl="1"/>
            <a:endParaRPr lang="en-US"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If you keep doing this –</a:t>
            </a:r>
          </a:p>
          <a:p>
            <a:pPr lvl="1"/>
            <a:r>
              <a:rPr lang="en-US" dirty="0">
                <a:latin typeface="Times New Roman" panose="02020603050405020304" pitchFamily="18" charset="0"/>
                <a:cs typeface="Times New Roman" panose="02020603050405020304" pitchFamily="18" charset="0"/>
              </a:rPr>
              <a:t>     cutting each block in half –</a:t>
            </a:r>
          </a:p>
          <a:p>
            <a:pPr lvl="1"/>
            <a:r>
              <a:rPr lang="en-US" dirty="0">
                <a:latin typeface="Times New Roman" panose="02020603050405020304" pitchFamily="18" charset="0"/>
                <a:cs typeface="Times New Roman" panose="02020603050405020304" pitchFamily="18" charset="0"/>
              </a:rPr>
              <a:t>     will the pieces of gold always look “gold”?</a:t>
            </a:r>
          </a:p>
        </p:txBody>
      </p:sp>
      <p:pic>
        <p:nvPicPr>
          <p:cNvPr id="6" name="Grafik 5">
            <a:extLst>
              <a:ext uri="{FF2B5EF4-FFF2-40B4-BE49-F238E27FC236}">
                <a16:creationId xmlns:a16="http://schemas.microsoft.com/office/drawing/2014/main" id="{328002BC-F2DA-42A8-A93A-12F0C2587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00" y="1080000"/>
            <a:ext cx="1752600" cy="3314700"/>
          </a:xfrm>
          <a:prstGeom prst="rect">
            <a:avLst/>
          </a:prstGeom>
        </p:spPr>
      </p:pic>
    </p:spTree>
    <p:extLst>
      <p:ext uri="{BB962C8B-B14F-4D97-AF65-F5344CB8AC3E}">
        <p14:creationId xmlns:p14="http://schemas.microsoft.com/office/powerpoint/2010/main" val="333220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Gold always “Gold”?</a:t>
            </a:r>
          </a:p>
        </p:txBody>
      </p:sp>
      <p:sp>
        <p:nvSpPr>
          <p:cNvPr id="3" name="Textfeld 2">
            <a:extLst>
              <a:ext uri="{FF2B5EF4-FFF2-40B4-BE49-F238E27FC236}">
                <a16:creationId xmlns:a16="http://schemas.microsoft.com/office/drawing/2014/main" id="{A81962F5-2010-4A8E-8A03-BEDD1A042F16}"/>
              </a:ext>
            </a:extLst>
          </p:cNvPr>
          <p:cNvSpPr txBox="1"/>
          <p:nvPr/>
        </p:nvSpPr>
        <p:spPr>
          <a:xfrm>
            <a:off x="540000" y="1080000"/>
            <a:ext cx="6048223" cy="3600986"/>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 Strange things happen at the small scale</a:t>
            </a:r>
          </a:p>
          <a:p>
            <a:endParaRPr lang="en-US" b="1"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If you keep cutting until the gold pieces are in nanoscale range, they don’t look gold anymore…</a:t>
            </a:r>
          </a:p>
          <a:p>
            <a:pPr lvl="1"/>
            <a:r>
              <a:rPr lang="en-US" dirty="0">
                <a:latin typeface="Times New Roman" panose="02020603050405020304" pitchFamily="18" charset="0"/>
                <a:cs typeface="Times New Roman" panose="02020603050405020304" pitchFamily="18" charset="0"/>
              </a:rPr>
              <a:t>     They look </a:t>
            </a:r>
            <a:r>
              <a:rPr lang="en-US" b="1" dirty="0">
                <a:solidFill>
                  <a:srgbClr val="FF0000"/>
                </a:solidFill>
                <a:latin typeface="Times New Roman" panose="02020603050405020304" pitchFamily="18" charset="0"/>
                <a:cs typeface="Times New Roman" panose="02020603050405020304" pitchFamily="18" charset="0"/>
              </a:rPr>
              <a:t>RED</a:t>
            </a:r>
            <a:r>
              <a:rPr lang="en-US"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In fact, depending on size, they can turn red, blue, yellow, and other colors</a:t>
            </a:r>
          </a:p>
          <a:p>
            <a:pPr marL="742950" lvl="1" indent="-28575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Why?</a:t>
            </a:r>
            <a:endParaRPr lang="en-US" b="1" dirty="0">
              <a:latin typeface="Times New Roman" panose="02020603050405020304" pitchFamily="18" charset="0"/>
              <a:cs typeface="Times New Roman" panose="02020603050405020304" pitchFamily="18" charset="0"/>
            </a:endParaRP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Different thicknesses of materials reflect and absorb light differently</a:t>
            </a:r>
          </a:p>
        </p:txBody>
      </p:sp>
      <p:pic>
        <p:nvPicPr>
          <p:cNvPr id="5" name="Grafik 4">
            <a:extLst>
              <a:ext uri="{FF2B5EF4-FFF2-40B4-BE49-F238E27FC236}">
                <a16:creationId xmlns:a16="http://schemas.microsoft.com/office/drawing/2014/main" id="{8BBBC528-1E07-47B1-8C4C-7E2EF439E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080000"/>
            <a:ext cx="1304925" cy="1295400"/>
          </a:xfrm>
          <a:prstGeom prst="rect">
            <a:avLst/>
          </a:prstGeom>
        </p:spPr>
      </p:pic>
      <p:pic>
        <p:nvPicPr>
          <p:cNvPr id="8" name="Grafik 7">
            <a:extLst>
              <a:ext uri="{FF2B5EF4-FFF2-40B4-BE49-F238E27FC236}">
                <a16:creationId xmlns:a16="http://schemas.microsoft.com/office/drawing/2014/main" id="{6A05378E-2611-407C-84C4-E70A665A4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000" y="3564000"/>
            <a:ext cx="1971675" cy="1409700"/>
          </a:xfrm>
          <a:prstGeom prst="rect">
            <a:avLst/>
          </a:prstGeom>
        </p:spPr>
      </p:pic>
      <p:sp>
        <p:nvSpPr>
          <p:cNvPr id="9" name="Textfeld 8">
            <a:extLst>
              <a:ext uri="{FF2B5EF4-FFF2-40B4-BE49-F238E27FC236}">
                <a16:creationId xmlns:a16="http://schemas.microsoft.com/office/drawing/2014/main" id="{BDC89071-54DF-4420-A53B-1A69B681A36A}"/>
              </a:ext>
            </a:extLst>
          </p:cNvPr>
          <p:cNvSpPr txBox="1"/>
          <p:nvPr/>
        </p:nvSpPr>
        <p:spPr>
          <a:xfrm>
            <a:off x="6732240" y="2409359"/>
            <a:ext cx="2133918" cy="646331"/>
          </a:xfrm>
          <a:prstGeom prst="rect">
            <a:avLst/>
          </a:prstGeom>
          <a:noFill/>
        </p:spPr>
        <p:txBody>
          <a:bodyPr wrap="none" rtlCol="0">
            <a:spAutoFit/>
          </a:bodyPr>
          <a:lstStyle/>
          <a:p>
            <a:r>
              <a:rPr lang="en-US" i="1" dirty="0">
                <a:solidFill>
                  <a:srgbClr val="0000CC"/>
                </a:solidFill>
                <a:latin typeface="Times New Roman" panose="02020603050405020304" pitchFamily="18" charset="0"/>
                <a:cs typeface="Times New Roman" panose="02020603050405020304" pitchFamily="18" charset="0"/>
              </a:rPr>
              <a:t>12 nm gold particles </a:t>
            </a:r>
          </a:p>
          <a:p>
            <a:pPr algn="ctr"/>
            <a:r>
              <a:rPr lang="en-US" i="1" dirty="0">
                <a:solidFill>
                  <a:srgbClr val="0000CC"/>
                </a:solidFill>
                <a:latin typeface="Times New Roman" panose="02020603050405020304" pitchFamily="18" charset="0"/>
                <a:cs typeface="Times New Roman" panose="02020603050405020304" pitchFamily="18" charset="0"/>
              </a:rPr>
              <a:t>look red</a:t>
            </a:r>
          </a:p>
        </p:txBody>
      </p:sp>
      <p:sp>
        <p:nvSpPr>
          <p:cNvPr id="10" name="Textfeld 9">
            <a:extLst>
              <a:ext uri="{FF2B5EF4-FFF2-40B4-BE49-F238E27FC236}">
                <a16:creationId xmlns:a16="http://schemas.microsoft.com/office/drawing/2014/main" id="{42B78299-A87D-4689-99CC-809C42F6DCF6}"/>
              </a:ext>
            </a:extLst>
          </p:cNvPr>
          <p:cNvSpPr txBox="1"/>
          <p:nvPr/>
        </p:nvSpPr>
        <p:spPr>
          <a:xfrm>
            <a:off x="6732000" y="5013176"/>
            <a:ext cx="2176621" cy="646331"/>
          </a:xfrm>
          <a:prstGeom prst="rect">
            <a:avLst/>
          </a:prstGeom>
          <a:noFill/>
        </p:spPr>
        <p:txBody>
          <a:bodyPr wrap="none" rtlCol="0">
            <a:spAutoFit/>
          </a:bodyPr>
          <a:lstStyle/>
          <a:p>
            <a:r>
              <a:rPr lang="en-US" i="1" dirty="0">
                <a:solidFill>
                  <a:srgbClr val="0000CC"/>
                </a:solidFill>
                <a:latin typeface="Times New Roman" panose="02020603050405020304" pitchFamily="18" charset="0"/>
                <a:cs typeface="Times New Roman" panose="02020603050405020304" pitchFamily="18" charset="0"/>
              </a:rPr>
              <a:t>Other sizes are other </a:t>
            </a:r>
          </a:p>
          <a:p>
            <a:pPr algn="ctr"/>
            <a:r>
              <a:rPr lang="en-US" i="1" dirty="0">
                <a:solidFill>
                  <a:srgbClr val="0000CC"/>
                </a:solidFill>
                <a:latin typeface="Times New Roman" panose="02020603050405020304" pitchFamily="18" charset="0"/>
                <a:cs typeface="Times New Roman" panose="02020603050405020304" pitchFamily="18" charset="0"/>
              </a:rPr>
              <a:t>colors</a:t>
            </a:r>
          </a:p>
        </p:txBody>
      </p:sp>
    </p:spTree>
    <p:extLst>
      <p:ext uri="{BB962C8B-B14F-4D97-AF65-F5344CB8AC3E}">
        <p14:creationId xmlns:p14="http://schemas.microsoft.com/office/powerpoint/2010/main" val="10305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Particle size and melting point of Gold </a:t>
            </a:r>
            <a:r>
              <a:rPr lang="en-US" sz="1800" dirty="0">
                <a:solidFill>
                  <a:schemeClr val="tx1"/>
                </a:solidFill>
              </a:rPr>
              <a:t>size matters</a:t>
            </a:r>
            <a:endParaRPr lang="en-US" dirty="0"/>
          </a:p>
        </p:txBody>
      </p:sp>
      <p:pic>
        <p:nvPicPr>
          <p:cNvPr id="6" name="Grafik 5">
            <a:extLst>
              <a:ext uri="{FF2B5EF4-FFF2-40B4-BE49-F238E27FC236}">
                <a16:creationId xmlns:a16="http://schemas.microsoft.com/office/drawing/2014/main" id="{847FDF03-3F96-4BF5-9227-BC8686ED2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9036"/>
            <a:ext cx="5226844" cy="3298031"/>
          </a:xfrm>
          <a:prstGeom prst="rect">
            <a:avLst/>
          </a:prstGeom>
        </p:spPr>
      </p:pic>
      <p:sp>
        <p:nvSpPr>
          <p:cNvPr id="7" name="Textfeld 6">
            <a:extLst>
              <a:ext uri="{FF2B5EF4-FFF2-40B4-BE49-F238E27FC236}">
                <a16:creationId xmlns:a16="http://schemas.microsoft.com/office/drawing/2014/main" id="{AE826788-4AC7-4881-935A-B3E7A510B589}"/>
              </a:ext>
            </a:extLst>
          </p:cNvPr>
          <p:cNvSpPr txBox="1"/>
          <p:nvPr/>
        </p:nvSpPr>
        <p:spPr>
          <a:xfrm>
            <a:off x="360000" y="6192000"/>
            <a:ext cx="253787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Gibbs-Thomson equation</a:t>
            </a:r>
          </a:p>
        </p:txBody>
      </p:sp>
      <p:pic>
        <p:nvPicPr>
          <p:cNvPr id="12" name="Grafik 11">
            <a:extLst>
              <a:ext uri="{FF2B5EF4-FFF2-40B4-BE49-F238E27FC236}">
                <a16:creationId xmlns:a16="http://schemas.microsoft.com/office/drawing/2014/main" id="{9B80D4F0-24E3-40D5-814B-2806D825E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538884"/>
            <a:ext cx="3790950" cy="1447800"/>
          </a:xfrm>
          <a:prstGeom prst="rect">
            <a:avLst/>
          </a:prstGeom>
        </p:spPr>
      </p:pic>
      <p:sp>
        <p:nvSpPr>
          <p:cNvPr id="13" name="Textfeld 12">
            <a:extLst>
              <a:ext uri="{FF2B5EF4-FFF2-40B4-BE49-F238E27FC236}">
                <a16:creationId xmlns:a16="http://schemas.microsoft.com/office/drawing/2014/main" id="{6011E2D2-F5F4-4463-8B66-473812FC2CB0}"/>
              </a:ext>
            </a:extLst>
          </p:cNvPr>
          <p:cNvSpPr txBox="1"/>
          <p:nvPr/>
        </p:nvSpPr>
        <p:spPr>
          <a:xfrm>
            <a:off x="5796136" y="6007334"/>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fluid</a:t>
            </a:r>
          </a:p>
        </p:txBody>
      </p:sp>
      <p:sp>
        <p:nvSpPr>
          <p:cNvPr id="14" name="Textfeld 13">
            <a:extLst>
              <a:ext uri="{FF2B5EF4-FFF2-40B4-BE49-F238E27FC236}">
                <a16:creationId xmlns:a16="http://schemas.microsoft.com/office/drawing/2014/main" id="{5CBF2CA2-1A20-4F7C-8608-E000DFCBBDE2}"/>
              </a:ext>
            </a:extLst>
          </p:cNvPr>
          <p:cNvSpPr txBox="1"/>
          <p:nvPr/>
        </p:nvSpPr>
        <p:spPr>
          <a:xfrm>
            <a:off x="7668344" y="6008400"/>
            <a:ext cx="6335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solid</a:t>
            </a:r>
          </a:p>
        </p:txBody>
      </p:sp>
      <p:sp>
        <p:nvSpPr>
          <p:cNvPr id="15" name="Textfeld 14">
            <a:extLst>
              <a:ext uri="{FF2B5EF4-FFF2-40B4-BE49-F238E27FC236}">
                <a16:creationId xmlns:a16="http://schemas.microsoft.com/office/drawing/2014/main" id="{A03E58E8-4FB8-40C7-8EA5-54BB37677C9C}"/>
              </a:ext>
            </a:extLst>
          </p:cNvPr>
          <p:cNvSpPr txBox="1"/>
          <p:nvPr/>
        </p:nvSpPr>
        <p:spPr>
          <a:xfrm>
            <a:off x="5948536" y="4149080"/>
            <a:ext cx="185403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diffraction pattern</a:t>
            </a:r>
          </a:p>
        </p:txBody>
      </p:sp>
      <p:sp>
        <p:nvSpPr>
          <p:cNvPr id="16" name="Textfeld 15">
            <a:extLst>
              <a:ext uri="{FF2B5EF4-FFF2-40B4-BE49-F238E27FC236}">
                <a16:creationId xmlns:a16="http://schemas.microsoft.com/office/drawing/2014/main" id="{D90C82A0-C99A-4F5A-8ED6-A29678947618}"/>
              </a:ext>
            </a:extLst>
          </p:cNvPr>
          <p:cNvSpPr txBox="1"/>
          <p:nvPr/>
        </p:nvSpPr>
        <p:spPr>
          <a:xfrm>
            <a:off x="5013665" y="2483604"/>
            <a:ext cx="934871"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1064</a:t>
            </a:r>
            <a:r>
              <a:rPr lang="en-US" baseline="30000" dirty="0">
                <a:solidFill>
                  <a:srgbClr val="FF0000"/>
                </a:solidFill>
                <a:latin typeface="Times New Roman" panose="02020603050405020304" pitchFamily="18" charset="0"/>
                <a:cs typeface="Times New Roman" panose="02020603050405020304" pitchFamily="18" charset="0"/>
              </a:rPr>
              <a:t>0</a:t>
            </a:r>
            <a:r>
              <a:rPr lang="en-US" dirty="0">
                <a:solidFill>
                  <a:srgbClr val="FF0000"/>
                </a:solidFill>
                <a:latin typeface="Times New Roman" panose="02020603050405020304" pitchFamily="18" charset="0"/>
                <a:cs typeface="Times New Roman" panose="02020603050405020304" pitchFamily="18" charset="0"/>
              </a:rPr>
              <a:t> C</a:t>
            </a:r>
          </a:p>
        </p:txBody>
      </p:sp>
      <p:pic>
        <p:nvPicPr>
          <p:cNvPr id="18" name="Grafik 17">
            <a:extLst>
              <a:ext uri="{FF2B5EF4-FFF2-40B4-BE49-F238E27FC236}">
                <a16:creationId xmlns:a16="http://schemas.microsoft.com/office/drawing/2014/main" id="{0F070241-94F9-46D7-9D91-E443E200D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919" y="554400"/>
            <a:ext cx="4571429" cy="1676190"/>
          </a:xfrm>
          <a:prstGeom prst="rect">
            <a:avLst/>
          </a:prstGeom>
        </p:spPr>
      </p:pic>
    </p:spTree>
    <p:extLst>
      <p:ext uri="{BB962C8B-B14F-4D97-AF65-F5344CB8AC3E}">
        <p14:creationId xmlns:p14="http://schemas.microsoft.com/office/powerpoint/2010/main" val="21413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Graphite: a layered structure</a:t>
            </a:r>
          </a:p>
        </p:txBody>
      </p:sp>
      <p:pic>
        <p:nvPicPr>
          <p:cNvPr id="4" name="Grafik 3">
            <a:extLst>
              <a:ext uri="{FF2B5EF4-FFF2-40B4-BE49-F238E27FC236}">
                <a16:creationId xmlns:a16="http://schemas.microsoft.com/office/drawing/2014/main" id="{E80F24E8-9EFB-4DEA-BBC1-089DA748F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 y="554400"/>
            <a:ext cx="7981950" cy="3086100"/>
          </a:xfrm>
          <a:prstGeom prst="rect">
            <a:avLst/>
          </a:prstGeom>
        </p:spPr>
      </p:pic>
      <p:sp>
        <p:nvSpPr>
          <p:cNvPr id="5" name="Textfeld 4">
            <a:extLst>
              <a:ext uri="{FF2B5EF4-FFF2-40B4-BE49-F238E27FC236}">
                <a16:creationId xmlns:a16="http://schemas.microsoft.com/office/drawing/2014/main" id="{5C6C31EC-42FA-4EDC-A9A9-7CED6166A7EA}"/>
              </a:ext>
            </a:extLst>
          </p:cNvPr>
          <p:cNvSpPr txBox="1"/>
          <p:nvPr/>
        </p:nvSpPr>
        <p:spPr>
          <a:xfrm>
            <a:off x="360000" y="3600000"/>
            <a:ext cx="846047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Graphene is one carbon sheet, </a:t>
            </a:r>
            <a:r>
              <a:rPr lang="en-US" dirty="0">
                <a:solidFill>
                  <a:srgbClr val="FF0000"/>
                </a:solidFill>
                <a:latin typeface="Times New Roman" panose="02020603050405020304" pitchFamily="18" charset="0"/>
                <a:cs typeface="Times New Roman" panose="02020603050405020304" pitchFamily="18" charset="0"/>
              </a:rPr>
              <a:t>singular flat carbon bonds </a:t>
            </a:r>
            <a:r>
              <a:rPr lang="en-US" dirty="0">
                <a:latin typeface="Times New Roman" panose="02020603050405020304" pitchFamily="18" charset="0"/>
                <a:cs typeface="Times New Roman" panose="02020603050405020304" pitchFamily="18" charset="0"/>
              </a:rPr>
              <a:t>are very strong which makes Graphene the super-material that it is; </a:t>
            </a:r>
            <a:r>
              <a:rPr lang="en-US" dirty="0">
                <a:solidFill>
                  <a:srgbClr val="FF0000"/>
                </a:solidFill>
                <a:latin typeface="Times New Roman" panose="02020603050405020304" pitchFamily="18" charset="0"/>
                <a:cs typeface="Times New Roman" panose="02020603050405020304" pitchFamily="18" charset="0"/>
              </a:rPr>
              <a:t>atoms behave different at the nanoscale producing different physical properties</a:t>
            </a:r>
            <a:r>
              <a:rPr lang="en-US" dirty="0">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744F1ACA-7F67-4B37-BBCF-4F608DA5D94D}"/>
              </a:ext>
            </a:extLst>
          </p:cNvPr>
          <p:cNvSpPr txBox="1"/>
          <p:nvPr/>
        </p:nvSpPr>
        <p:spPr>
          <a:xfrm>
            <a:off x="720000" y="4536000"/>
            <a:ext cx="3506088" cy="1969770"/>
          </a:xfrm>
          <a:prstGeom prst="rect">
            <a:avLst/>
          </a:prstGeom>
          <a:noFill/>
        </p:spPr>
        <p:txBody>
          <a:bodyPr wrap="none" rtlCol="0">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200 times stronger than steel</a:t>
            </a:r>
          </a:p>
          <a:p>
            <a:pPr marL="285750" indent="-285750">
              <a:buFont typeface="Wingdings" panose="05000000000000000000" pitchFamily="2" charset="2"/>
              <a:buChar char="v"/>
            </a:pPr>
            <a:endParaRPr lang="en-US" sz="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6 times lighter</a:t>
            </a:r>
          </a:p>
          <a:p>
            <a:pPr marL="285750" indent="-285750">
              <a:buFont typeface="Wingdings" panose="05000000000000000000" pitchFamily="2" charset="2"/>
              <a:buChar char="v"/>
            </a:pPr>
            <a:endParaRPr lang="en-US" sz="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Superconductive</a:t>
            </a:r>
          </a:p>
          <a:p>
            <a:pPr marL="285750" indent="-285750">
              <a:buFont typeface="Wingdings" panose="05000000000000000000" pitchFamily="2" charset="2"/>
              <a:buChar char="v"/>
            </a:pPr>
            <a:endParaRPr lang="en-US" sz="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Can stretch up to 20% its length</a:t>
            </a:r>
          </a:p>
          <a:p>
            <a:pPr marL="285750" indent="-285750">
              <a:buFont typeface="Wingdings" panose="05000000000000000000" pitchFamily="2" charset="2"/>
              <a:buChar char="v"/>
            </a:pPr>
            <a:endParaRPr lang="en-US" sz="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Endlessly bend without breaking</a:t>
            </a:r>
          </a:p>
        </p:txBody>
      </p:sp>
    </p:spTree>
    <p:extLst>
      <p:ext uri="{BB962C8B-B14F-4D97-AF65-F5344CB8AC3E}">
        <p14:creationId xmlns:p14="http://schemas.microsoft.com/office/powerpoint/2010/main" val="36101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Carbon Nanotubes</a:t>
            </a:r>
          </a:p>
        </p:txBody>
      </p:sp>
      <p:pic>
        <p:nvPicPr>
          <p:cNvPr id="7" name="Grafik 6">
            <a:extLst>
              <a:ext uri="{FF2B5EF4-FFF2-40B4-BE49-F238E27FC236}">
                <a16:creationId xmlns:a16="http://schemas.microsoft.com/office/drawing/2014/main" id="{30A54E75-CA9B-4F93-A262-3C1515745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044000"/>
            <a:ext cx="3810000" cy="3524250"/>
          </a:xfrm>
          <a:prstGeom prst="rect">
            <a:avLst/>
          </a:prstGeom>
        </p:spPr>
      </p:pic>
      <p:sp>
        <p:nvSpPr>
          <p:cNvPr id="8" name="Textfeld 7">
            <a:extLst>
              <a:ext uri="{FF2B5EF4-FFF2-40B4-BE49-F238E27FC236}">
                <a16:creationId xmlns:a16="http://schemas.microsoft.com/office/drawing/2014/main" id="{5C95697A-CDD1-4F02-B8B7-E798E95460AF}"/>
              </a:ext>
            </a:extLst>
          </p:cNvPr>
          <p:cNvSpPr txBox="1"/>
          <p:nvPr/>
        </p:nvSpPr>
        <p:spPr>
          <a:xfrm>
            <a:off x="540001" y="1080000"/>
            <a:ext cx="4032000" cy="3508653"/>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 Using new techniques, we’ve created amazing structures like carbon nanotubes</a:t>
            </a:r>
          </a:p>
          <a:p>
            <a:endParaRPr lang="en-US" b="1"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100 times stronger than steel and very flexible</a:t>
            </a:r>
          </a:p>
          <a:p>
            <a:pPr marL="742950" lvl="1" indent="-28575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If added to materials like car bumpers, increases strength and flexibility</a:t>
            </a:r>
          </a:p>
        </p:txBody>
      </p:sp>
      <p:sp>
        <p:nvSpPr>
          <p:cNvPr id="3" name="Textfeld 2">
            <a:extLst>
              <a:ext uri="{FF2B5EF4-FFF2-40B4-BE49-F238E27FC236}">
                <a16:creationId xmlns:a16="http://schemas.microsoft.com/office/drawing/2014/main" id="{615C1C7A-AEA6-4DC2-ABCD-0B94DEFF44F4}"/>
              </a:ext>
            </a:extLst>
          </p:cNvPr>
          <p:cNvSpPr txBox="1"/>
          <p:nvPr/>
        </p:nvSpPr>
        <p:spPr>
          <a:xfrm>
            <a:off x="5563852" y="4654363"/>
            <a:ext cx="276229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model of a carbon nanotube</a:t>
            </a:r>
          </a:p>
        </p:txBody>
      </p:sp>
    </p:spTree>
    <p:extLst>
      <p:ext uri="{BB962C8B-B14F-4D97-AF65-F5344CB8AC3E}">
        <p14:creationId xmlns:p14="http://schemas.microsoft.com/office/powerpoint/2010/main" val="392525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Carbon Buckyballs (C60)</a:t>
            </a:r>
          </a:p>
        </p:txBody>
      </p:sp>
      <p:sp>
        <p:nvSpPr>
          <p:cNvPr id="8" name="Textfeld 7">
            <a:extLst>
              <a:ext uri="{FF2B5EF4-FFF2-40B4-BE49-F238E27FC236}">
                <a16:creationId xmlns:a16="http://schemas.microsoft.com/office/drawing/2014/main" id="{5C95697A-CDD1-4F02-B8B7-E798E95460AF}"/>
              </a:ext>
            </a:extLst>
          </p:cNvPr>
          <p:cNvSpPr txBox="1"/>
          <p:nvPr/>
        </p:nvSpPr>
        <p:spPr>
          <a:xfrm>
            <a:off x="540001" y="1080000"/>
            <a:ext cx="4032000" cy="3323987"/>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 Incredible strength due to their bond structure and “soccer ball” shape</a:t>
            </a:r>
          </a:p>
          <a:p>
            <a:pPr marL="285750" indent="-28575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 Could be useful “shells” for drug delivery</a:t>
            </a:r>
          </a:p>
          <a:p>
            <a:endParaRPr lang="en-US" b="1"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Can penetrate cell walls</a:t>
            </a:r>
          </a:p>
          <a:p>
            <a:pPr marL="742950" lvl="1" indent="-28575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Are nonreactive (move safely through blood stream)</a:t>
            </a:r>
          </a:p>
        </p:txBody>
      </p:sp>
      <p:sp>
        <p:nvSpPr>
          <p:cNvPr id="3" name="Textfeld 2">
            <a:extLst>
              <a:ext uri="{FF2B5EF4-FFF2-40B4-BE49-F238E27FC236}">
                <a16:creationId xmlns:a16="http://schemas.microsoft.com/office/drawing/2014/main" id="{615C1C7A-AEA6-4DC2-ABCD-0B94DEFF44F4}"/>
              </a:ext>
            </a:extLst>
          </p:cNvPr>
          <p:cNvSpPr txBox="1"/>
          <p:nvPr/>
        </p:nvSpPr>
        <p:spPr>
          <a:xfrm>
            <a:off x="4932000" y="4654363"/>
            <a:ext cx="387798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model of a carbon buckminsterfullerene</a:t>
            </a:r>
          </a:p>
        </p:txBody>
      </p:sp>
      <p:pic>
        <p:nvPicPr>
          <p:cNvPr id="5" name="Grafik 4">
            <a:extLst>
              <a:ext uri="{FF2B5EF4-FFF2-40B4-BE49-F238E27FC236}">
                <a16:creationId xmlns:a16="http://schemas.microsoft.com/office/drawing/2014/main" id="{CD0C564F-21D6-4EAF-9CF6-8B9FAB9B5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080000"/>
            <a:ext cx="3524400" cy="3524400"/>
          </a:xfrm>
          <a:prstGeom prst="rect">
            <a:avLst/>
          </a:prstGeom>
        </p:spPr>
      </p:pic>
      <p:pic>
        <p:nvPicPr>
          <p:cNvPr id="6" name="Grafik 5">
            <a:extLst>
              <a:ext uri="{FF2B5EF4-FFF2-40B4-BE49-F238E27FC236}">
                <a16:creationId xmlns:a16="http://schemas.microsoft.com/office/drawing/2014/main" id="{9AF47E70-152B-4468-98C6-D1E22005E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987" y="1080000"/>
            <a:ext cx="3526727" cy="3497580"/>
          </a:xfrm>
          <a:prstGeom prst="rect">
            <a:avLst/>
          </a:prstGeom>
        </p:spPr>
      </p:pic>
    </p:spTree>
    <p:extLst>
      <p:ext uri="{BB962C8B-B14F-4D97-AF65-F5344CB8AC3E}">
        <p14:creationId xmlns:p14="http://schemas.microsoft.com/office/powerpoint/2010/main" val="42528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Nanomaterials</a:t>
            </a:r>
          </a:p>
        </p:txBody>
      </p:sp>
      <p:pic>
        <p:nvPicPr>
          <p:cNvPr id="4" name="Grafik 3">
            <a:extLst>
              <a:ext uri="{FF2B5EF4-FFF2-40B4-BE49-F238E27FC236}">
                <a16:creationId xmlns:a16="http://schemas.microsoft.com/office/drawing/2014/main" id="{6877244F-9688-4E8E-BDB7-D29EB8D91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78" y="692696"/>
            <a:ext cx="7899844" cy="5744147"/>
          </a:xfrm>
          <a:prstGeom prst="rect">
            <a:avLst/>
          </a:prstGeom>
        </p:spPr>
      </p:pic>
    </p:spTree>
    <p:extLst>
      <p:ext uri="{BB962C8B-B14F-4D97-AF65-F5344CB8AC3E}">
        <p14:creationId xmlns:p14="http://schemas.microsoft.com/office/powerpoint/2010/main" val="161023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Fabrication methods</a:t>
            </a:r>
          </a:p>
        </p:txBody>
      </p:sp>
      <p:sp>
        <p:nvSpPr>
          <p:cNvPr id="3" name="Textfeld 2">
            <a:extLst>
              <a:ext uri="{FF2B5EF4-FFF2-40B4-BE49-F238E27FC236}">
                <a16:creationId xmlns:a16="http://schemas.microsoft.com/office/drawing/2014/main" id="{EFD76991-04B6-4F12-94EE-9EA358053257}"/>
              </a:ext>
            </a:extLst>
          </p:cNvPr>
          <p:cNvSpPr txBox="1"/>
          <p:nvPr/>
        </p:nvSpPr>
        <p:spPr>
          <a:xfrm>
            <a:off x="360000" y="1080000"/>
            <a:ext cx="5112567" cy="3970318"/>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Atom-by-atom assembly</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Like bricklaying, move atoms into place one at a time using tools like the AFM and STM</a:t>
            </a:r>
          </a:p>
          <a:p>
            <a:pPr marL="800100" lvl="1" indent="-34290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Chisel away atoms</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Like a sculptor, chisel out material from a surface until the desired structure emerges (laser pressure)</a:t>
            </a:r>
          </a:p>
          <a:p>
            <a:pPr marL="800100" lvl="1" indent="-34290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Self assembly</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Set up an environment so atoms assembly automatically. Nature uses self assembly (e.g. cell membranes)</a:t>
            </a:r>
          </a:p>
        </p:txBody>
      </p:sp>
      <p:pic>
        <p:nvPicPr>
          <p:cNvPr id="6" name="Grafik 5">
            <a:extLst>
              <a:ext uri="{FF2B5EF4-FFF2-40B4-BE49-F238E27FC236}">
                <a16:creationId xmlns:a16="http://schemas.microsoft.com/office/drawing/2014/main" id="{7507E008-6EF7-4C5B-9EB4-1E252772F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00" y="1800000"/>
            <a:ext cx="2340000" cy="1591200"/>
          </a:xfrm>
          <a:prstGeom prst="rect">
            <a:avLst/>
          </a:prstGeom>
        </p:spPr>
      </p:pic>
      <p:pic>
        <p:nvPicPr>
          <p:cNvPr id="8" name="Grafik 7">
            <a:extLst>
              <a:ext uri="{FF2B5EF4-FFF2-40B4-BE49-F238E27FC236}">
                <a16:creationId xmlns:a16="http://schemas.microsoft.com/office/drawing/2014/main" id="{6F8535DD-7B59-4879-AC2F-8FA4B2189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000" y="3960000"/>
            <a:ext cx="2340000" cy="1777113"/>
          </a:xfrm>
          <a:prstGeom prst="rect">
            <a:avLst/>
          </a:prstGeom>
        </p:spPr>
      </p:pic>
      <p:sp>
        <p:nvSpPr>
          <p:cNvPr id="9" name="Textfeld 8">
            <a:extLst>
              <a:ext uri="{FF2B5EF4-FFF2-40B4-BE49-F238E27FC236}">
                <a16:creationId xmlns:a16="http://schemas.microsoft.com/office/drawing/2014/main" id="{4C959549-04A9-4ACB-95BB-A35F13A3403F}"/>
              </a:ext>
            </a:extLst>
          </p:cNvPr>
          <p:cNvSpPr txBox="1"/>
          <p:nvPr/>
        </p:nvSpPr>
        <p:spPr>
          <a:xfrm>
            <a:off x="6300001" y="3384000"/>
            <a:ext cx="23400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IBM logo assembled from individual xenon atoms</a:t>
            </a:r>
          </a:p>
        </p:txBody>
      </p:sp>
      <p:sp>
        <p:nvSpPr>
          <p:cNvPr id="10" name="Textfeld 9">
            <a:extLst>
              <a:ext uri="{FF2B5EF4-FFF2-40B4-BE49-F238E27FC236}">
                <a16:creationId xmlns:a16="http://schemas.microsoft.com/office/drawing/2014/main" id="{312E7182-6309-45B2-8BBB-BEA1EE1DEAE0}"/>
              </a:ext>
            </a:extLst>
          </p:cNvPr>
          <p:cNvSpPr txBox="1"/>
          <p:nvPr/>
        </p:nvSpPr>
        <p:spPr>
          <a:xfrm>
            <a:off x="6300000" y="5760000"/>
            <a:ext cx="23400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Polystyrene spheres self assembling</a:t>
            </a:r>
          </a:p>
        </p:txBody>
      </p:sp>
      <p:pic>
        <p:nvPicPr>
          <p:cNvPr id="5" name="Grafik 4">
            <a:extLst>
              <a:ext uri="{FF2B5EF4-FFF2-40B4-BE49-F238E27FC236}">
                <a16:creationId xmlns:a16="http://schemas.microsoft.com/office/drawing/2014/main" id="{EC87DEEA-5514-4C3D-8C9F-E0F73A4788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000" y="576000"/>
            <a:ext cx="2340000" cy="1359806"/>
          </a:xfrm>
          <a:prstGeom prst="rect">
            <a:avLst/>
          </a:prstGeom>
        </p:spPr>
      </p:pic>
    </p:spTree>
    <p:extLst>
      <p:ext uri="{BB962C8B-B14F-4D97-AF65-F5344CB8AC3E}">
        <p14:creationId xmlns:p14="http://schemas.microsoft.com/office/powerpoint/2010/main" val="94567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Nanoscience </a:t>
            </a:r>
            <a:r>
              <a:rPr lang="en-US" sz="1800" dirty="0">
                <a:solidFill>
                  <a:schemeClr val="tx1"/>
                </a:solidFill>
              </a:rPr>
              <a:t>multidisciplinary subject</a:t>
            </a:r>
            <a:endParaRPr lang="en-US" dirty="0"/>
          </a:p>
        </p:txBody>
      </p:sp>
      <p:pic>
        <p:nvPicPr>
          <p:cNvPr id="5" name="Grafik 4">
            <a:extLst>
              <a:ext uri="{FF2B5EF4-FFF2-40B4-BE49-F238E27FC236}">
                <a16:creationId xmlns:a16="http://schemas.microsoft.com/office/drawing/2014/main" id="{D39F9863-6A90-4BA4-AFD0-6C13C57B8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34" y="720000"/>
            <a:ext cx="7298531" cy="5250656"/>
          </a:xfrm>
          <a:prstGeom prst="rect">
            <a:avLst/>
          </a:prstGeom>
        </p:spPr>
      </p:pic>
    </p:spTree>
    <p:extLst>
      <p:ext uri="{BB962C8B-B14F-4D97-AF65-F5344CB8AC3E}">
        <p14:creationId xmlns:p14="http://schemas.microsoft.com/office/powerpoint/2010/main" val="26605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Basics </a:t>
            </a:r>
            <a:r>
              <a:rPr lang="de-DE" dirty="0" err="1"/>
              <a:t>of</a:t>
            </a:r>
            <a:r>
              <a:rPr lang="de-DE" dirty="0"/>
              <a:t> Nanotechnology</a:t>
            </a:r>
            <a:endParaRPr lang="en-US" dirty="0"/>
          </a:p>
        </p:txBody>
      </p:sp>
      <p:pic>
        <p:nvPicPr>
          <p:cNvPr id="4" name="Grafik 3">
            <a:extLst>
              <a:ext uri="{FF2B5EF4-FFF2-40B4-BE49-F238E27FC236}">
                <a16:creationId xmlns:a16="http://schemas.microsoft.com/office/drawing/2014/main" id="{598C2A8F-DE79-45B0-BD99-ABAA70D5F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720000"/>
            <a:ext cx="9143238" cy="3734562"/>
          </a:xfrm>
          <a:prstGeom prst="rect">
            <a:avLst/>
          </a:prstGeom>
        </p:spPr>
      </p:pic>
      <p:pic>
        <p:nvPicPr>
          <p:cNvPr id="5" name="Grafik 4">
            <a:extLst>
              <a:ext uri="{FF2B5EF4-FFF2-40B4-BE49-F238E27FC236}">
                <a16:creationId xmlns:a16="http://schemas.microsoft.com/office/drawing/2014/main" id="{75E05A4E-1F00-43E7-921D-4D8D5F083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562" y="4454562"/>
            <a:ext cx="4714875" cy="2079784"/>
          </a:xfrm>
          <a:prstGeom prst="rect">
            <a:avLst/>
          </a:prstGeom>
        </p:spPr>
      </p:pic>
    </p:spTree>
    <p:extLst>
      <p:ext uri="{BB962C8B-B14F-4D97-AF65-F5344CB8AC3E}">
        <p14:creationId xmlns:p14="http://schemas.microsoft.com/office/powerpoint/2010/main" val="228127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Molecular machines</a:t>
            </a:r>
          </a:p>
        </p:txBody>
      </p:sp>
      <p:sp>
        <p:nvSpPr>
          <p:cNvPr id="3" name="Textfeld 2">
            <a:extLst>
              <a:ext uri="{FF2B5EF4-FFF2-40B4-BE49-F238E27FC236}">
                <a16:creationId xmlns:a16="http://schemas.microsoft.com/office/drawing/2014/main" id="{EFD76991-04B6-4F12-94EE-9EA358053257}"/>
              </a:ext>
            </a:extLst>
          </p:cNvPr>
          <p:cNvSpPr txBox="1"/>
          <p:nvPr/>
        </p:nvSpPr>
        <p:spPr>
          <a:xfrm>
            <a:off x="360000" y="1080000"/>
            <a:ext cx="5112567" cy="3693319"/>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Kinesin</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they mainly carry out transport from the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of the cell in the direction of the cytoplasmic membrane</a:t>
            </a:r>
          </a:p>
          <a:p>
            <a:pPr marL="800100" lvl="1" indent="-34290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Endocytosis</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is the central process in the delivery of nanodrugs and therapeutic genes to a cell</a:t>
            </a:r>
          </a:p>
          <a:p>
            <a:pPr marL="800100" lvl="1" indent="-34290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Macromolecule</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examples of linear macromolecules of natural rubber, cellulose, some proteins </a:t>
            </a:r>
            <a:r>
              <a:rPr lang="en-US" dirty="0" err="1">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16E3FD89-3569-4222-89D8-DF9395B81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00" y="1440000"/>
            <a:ext cx="2381250" cy="1028700"/>
          </a:xfrm>
          <a:prstGeom prst="rect">
            <a:avLst/>
          </a:prstGeom>
        </p:spPr>
      </p:pic>
      <p:sp>
        <p:nvSpPr>
          <p:cNvPr id="11" name="Textfeld 10">
            <a:extLst>
              <a:ext uri="{FF2B5EF4-FFF2-40B4-BE49-F238E27FC236}">
                <a16:creationId xmlns:a16="http://schemas.microsoft.com/office/drawing/2014/main" id="{54BAF87E-758B-4FAD-9823-2612D06AC91D}"/>
              </a:ext>
            </a:extLst>
          </p:cNvPr>
          <p:cNvSpPr txBox="1"/>
          <p:nvPr/>
        </p:nvSpPr>
        <p:spPr>
          <a:xfrm>
            <a:off x="540000" y="6264000"/>
            <a:ext cx="3031599" cy="276999"/>
          </a:xfrm>
          <a:prstGeom prst="rect">
            <a:avLst/>
          </a:prstGeom>
          <a:noFill/>
        </p:spPr>
        <p:txBody>
          <a:bodyPr wrap="none" rtlCol="0">
            <a:spAutoFit/>
          </a:bodyPr>
          <a:lstStyle/>
          <a:p>
            <a:r>
              <a:rPr lang="en-US" sz="1200" i="1" dirty="0">
                <a:solidFill>
                  <a:srgbClr val="0000CC"/>
                </a:solidFill>
                <a:latin typeface="Times New Roman" panose="02020603050405020304" pitchFamily="18" charset="0"/>
                <a:cs typeface="Times New Roman" panose="02020603050405020304" pitchFamily="18" charset="0"/>
              </a:rPr>
              <a:t>eng.thesaurus.Rusnano.com/</a:t>
            </a:r>
            <a:r>
              <a:rPr lang="en-US" sz="1200" i="1" dirty="0" err="1">
                <a:solidFill>
                  <a:srgbClr val="0000CC"/>
                </a:solidFill>
                <a:latin typeface="Times New Roman" panose="02020603050405020304" pitchFamily="18" charset="0"/>
                <a:cs typeface="Times New Roman" panose="02020603050405020304" pitchFamily="18" charset="0"/>
              </a:rPr>
              <a:t>wikw</a:t>
            </a:r>
            <a:r>
              <a:rPr lang="en-US" sz="1200" i="1" dirty="0">
                <a:solidFill>
                  <a:srgbClr val="0000CC"/>
                </a:solidFill>
                <a:latin typeface="Times New Roman" panose="02020603050405020304" pitchFamily="18" charset="0"/>
                <a:cs typeface="Times New Roman" panose="02020603050405020304" pitchFamily="18" charset="0"/>
              </a:rPr>
              <a:t>/article2193</a:t>
            </a:r>
          </a:p>
        </p:txBody>
      </p:sp>
      <p:pic>
        <p:nvPicPr>
          <p:cNvPr id="13" name="Grafik 12">
            <a:extLst>
              <a:ext uri="{FF2B5EF4-FFF2-40B4-BE49-F238E27FC236}">
                <a16:creationId xmlns:a16="http://schemas.microsoft.com/office/drawing/2014/main" id="{D80AC5A1-35C0-472D-8B48-809C0A706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000" y="2880000"/>
            <a:ext cx="2381250" cy="1114425"/>
          </a:xfrm>
          <a:prstGeom prst="rect">
            <a:avLst/>
          </a:prstGeom>
        </p:spPr>
      </p:pic>
    </p:spTree>
    <p:extLst>
      <p:ext uri="{BB962C8B-B14F-4D97-AF65-F5344CB8AC3E}">
        <p14:creationId xmlns:p14="http://schemas.microsoft.com/office/powerpoint/2010/main" val="279506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Biological motors</a:t>
            </a:r>
          </a:p>
        </p:txBody>
      </p:sp>
      <p:sp>
        <p:nvSpPr>
          <p:cNvPr id="3" name="Textfeld 2">
            <a:extLst>
              <a:ext uri="{FF2B5EF4-FFF2-40B4-BE49-F238E27FC236}">
                <a16:creationId xmlns:a16="http://schemas.microsoft.com/office/drawing/2014/main" id="{EFD76991-04B6-4F12-94EE-9EA358053257}"/>
              </a:ext>
            </a:extLst>
          </p:cNvPr>
          <p:cNvSpPr txBox="1"/>
          <p:nvPr/>
        </p:nvSpPr>
        <p:spPr>
          <a:xfrm>
            <a:off x="360000" y="3240000"/>
            <a:ext cx="5112567" cy="286232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Jean-Pierre </a:t>
            </a:r>
            <a:r>
              <a:rPr lang="en-US" sz="2400" b="1" dirty="0" err="1">
                <a:latin typeface="Times New Roman" panose="02020603050405020304" pitchFamily="18" charset="0"/>
                <a:cs typeface="Times New Roman" panose="02020603050405020304" pitchFamily="18" charset="0"/>
              </a:rPr>
              <a:t>Sauvage</a:t>
            </a:r>
            <a:endParaRPr lang="en-US" sz="2400" b="1" dirty="0">
              <a:latin typeface="Times New Roman" panose="02020603050405020304" pitchFamily="18" charset="0"/>
              <a:cs typeface="Times New Roman" panose="02020603050405020304" pitchFamily="18" charset="0"/>
            </a:endParaRP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creation of molecule chains with mechanical connections</a:t>
            </a:r>
          </a:p>
          <a:p>
            <a:pPr marL="800100" lvl="1" indent="-34290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Fraser Stoddart</a:t>
            </a: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invented axis, wheel and elevator</a:t>
            </a:r>
          </a:p>
          <a:p>
            <a:pPr marL="800100" lvl="1" indent="-342900">
              <a:buFont typeface="Symbol" panose="05050102010706020507" pitchFamily="18" charset="2"/>
              <a:buChar char="-"/>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Bernard </a:t>
            </a:r>
            <a:r>
              <a:rPr lang="en-US" sz="2400" b="1" dirty="0" err="1">
                <a:latin typeface="Times New Roman" panose="02020603050405020304" pitchFamily="18" charset="0"/>
                <a:cs typeface="Times New Roman" panose="02020603050405020304" pitchFamily="18" charset="0"/>
              </a:rPr>
              <a:t>Feringa</a:t>
            </a:r>
            <a:endParaRPr lang="en-US" sz="2400" b="1" dirty="0">
              <a:latin typeface="Times New Roman" panose="02020603050405020304" pitchFamily="18" charset="0"/>
              <a:cs typeface="Times New Roman" panose="02020603050405020304" pitchFamily="18" charset="0"/>
            </a:endParaRPr>
          </a:p>
          <a:p>
            <a:pPr marL="800100" lvl="1" indent="-342900">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created an engine and a molecular car</a:t>
            </a:r>
          </a:p>
        </p:txBody>
      </p:sp>
      <p:sp>
        <p:nvSpPr>
          <p:cNvPr id="11" name="Textfeld 10">
            <a:extLst>
              <a:ext uri="{FF2B5EF4-FFF2-40B4-BE49-F238E27FC236}">
                <a16:creationId xmlns:a16="http://schemas.microsoft.com/office/drawing/2014/main" id="{54BAF87E-758B-4FAD-9823-2612D06AC91D}"/>
              </a:ext>
            </a:extLst>
          </p:cNvPr>
          <p:cNvSpPr txBox="1"/>
          <p:nvPr/>
        </p:nvSpPr>
        <p:spPr>
          <a:xfrm>
            <a:off x="540000" y="6264000"/>
            <a:ext cx="3031599" cy="276999"/>
          </a:xfrm>
          <a:prstGeom prst="rect">
            <a:avLst/>
          </a:prstGeom>
          <a:noFill/>
        </p:spPr>
        <p:txBody>
          <a:bodyPr wrap="none" rtlCol="0">
            <a:spAutoFit/>
          </a:bodyPr>
          <a:lstStyle/>
          <a:p>
            <a:r>
              <a:rPr lang="en-US" sz="1200" i="1" dirty="0">
                <a:solidFill>
                  <a:srgbClr val="0000CC"/>
                </a:solidFill>
                <a:latin typeface="Times New Roman" panose="02020603050405020304" pitchFamily="18" charset="0"/>
                <a:cs typeface="Times New Roman" panose="02020603050405020304" pitchFamily="18" charset="0"/>
              </a:rPr>
              <a:t>eng.thesaurus.Rusnano.com/</a:t>
            </a:r>
            <a:r>
              <a:rPr lang="en-US" sz="1200" i="1" dirty="0" err="1">
                <a:solidFill>
                  <a:srgbClr val="0000CC"/>
                </a:solidFill>
                <a:latin typeface="Times New Roman" panose="02020603050405020304" pitchFamily="18" charset="0"/>
                <a:cs typeface="Times New Roman" panose="02020603050405020304" pitchFamily="18" charset="0"/>
              </a:rPr>
              <a:t>wikw</a:t>
            </a:r>
            <a:r>
              <a:rPr lang="en-US" sz="1200" i="1" dirty="0">
                <a:solidFill>
                  <a:srgbClr val="0000CC"/>
                </a:solidFill>
                <a:latin typeface="Times New Roman" panose="02020603050405020304" pitchFamily="18" charset="0"/>
                <a:cs typeface="Times New Roman" panose="02020603050405020304" pitchFamily="18" charset="0"/>
              </a:rPr>
              <a:t>/article2193</a:t>
            </a:r>
          </a:p>
        </p:txBody>
      </p:sp>
      <p:pic>
        <p:nvPicPr>
          <p:cNvPr id="5" name="Grafik 4">
            <a:extLst>
              <a:ext uri="{FF2B5EF4-FFF2-40B4-BE49-F238E27FC236}">
                <a16:creationId xmlns:a16="http://schemas.microsoft.com/office/drawing/2014/main" id="{0F3E8DE8-8EC6-419D-8274-46230AA8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00" y="1800000"/>
            <a:ext cx="1800000" cy="1512548"/>
          </a:xfrm>
          <a:prstGeom prst="rect">
            <a:avLst/>
          </a:prstGeom>
        </p:spPr>
      </p:pic>
      <p:pic>
        <p:nvPicPr>
          <p:cNvPr id="8" name="Grafik 7">
            <a:extLst>
              <a:ext uri="{FF2B5EF4-FFF2-40B4-BE49-F238E27FC236}">
                <a16:creationId xmlns:a16="http://schemas.microsoft.com/office/drawing/2014/main" id="{91BE5DA9-3EB9-47EA-8ED1-FCAFE433F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0" y="3780000"/>
            <a:ext cx="1800000" cy="841326"/>
          </a:xfrm>
          <a:prstGeom prst="rect">
            <a:avLst/>
          </a:prstGeom>
        </p:spPr>
      </p:pic>
      <p:pic>
        <p:nvPicPr>
          <p:cNvPr id="12" name="Grafik 11">
            <a:extLst>
              <a:ext uri="{FF2B5EF4-FFF2-40B4-BE49-F238E27FC236}">
                <a16:creationId xmlns:a16="http://schemas.microsoft.com/office/drawing/2014/main" id="{13F640F5-C6C0-49EB-921A-196647E2D2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00" y="5184000"/>
            <a:ext cx="1800000" cy="1324166"/>
          </a:xfrm>
          <a:prstGeom prst="rect">
            <a:avLst/>
          </a:prstGeom>
        </p:spPr>
      </p:pic>
      <p:pic>
        <p:nvPicPr>
          <p:cNvPr id="16" name="Grafik 15">
            <a:extLst>
              <a:ext uri="{FF2B5EF4-FFF2-40B4-BE49-F238E27FC236}">
                <a16:creationId xmlns:a16="http://schemas.microsoft.com/office/drawing/2014/main" id="{0F5F45A0-D075-4A01-A9BF-6E4E2CDD13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0" y="562256"/>
            <a:ext cx="4320000" cy="2418332"/>
          </a:xfrm>
          <a:prstGeom prst="rect">
            <a:avLst/>
          </a:prstGeom>
        </p:spPr>
      </p:pic>
      <p:pic>
        <p:nvPicPr>
          <p:cNvPr id="14" name="Picture 6">
            <a:extLst>
              <a:ext uri="{FF2B5EF4-FFF2-40B4-BE49-F238E27FC236}">
                <a16:creationId xmlns:a16="http://schemas.microsoft.com/office/drawing/2014/main" id="{65628BE6-0ACA-4A5F-A7C5-4772B66AE2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3617" y="671037"/>
            <a:ext cx="90000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68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Applications of Nanomaterials</a:t>
            </a:r>
          </a:p>
        </p:txBody>
      </p:sp>
      <p:pic>
        <p:nvPicPr>
          <p:cNvPr id="4" name="Grafik 3">
            <a:extLst>
              <a:ext uri="{FF2B5EF4-FFF2-40B4-BE49-F238E27FC236}">
                <a16:creationId xmlns:a16="http://schemas.microsoft.com/office/drawing/2014/main" id="{32C502F1-F792-4A92-9CB6-B1AF3E1ED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7" y="908720"/>
            <a:ext cx="9299734" cy="4666298"/>
          </a:xfrm>
          <a:prstGeom prst="rect">
            <a:avLst/>
          </a:prstGeom>
        </p:spPr>
      </p:pic>
    </p:spTree>
    <p:extLst>
      <p:ext uri="{BB962C8B-B14F-4D97-AF65-F5344CB8AC3E}">
        <p14:creationId xmlns:p14="http://schemas.microsoft.com/office/powerpoint/2010/main" val="262663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Nanomaterials manufacturing</a:t>
            </a:r>
          </a:p>
        </p:txBody>
      </p:sp>
      <p:pic>
        <p:nvPicPr>
          <p:cNvPr id="5" name="Grafik 4">
            <a:extLst>
              <a:ext uri="{FF2B5EF4-FFF2-40B4-BE49-F238E27FC236}">
                <a16:creationId xmlns:a16="http://schemas.microsoft.com/office/drawing/2014/main" id="{8F7C144D-84B5-4D13-8222-3C4727C32F13}"/>
              </a:ext>
            </a:extLst>
          </p:cNvPr>
          <p:cNvPicPr>
            <a:picLocks noChangeAspect="1"/>
          </p:cNvPicPr>
          <p:nvPr/>
        </p:nvPicPr>
        <p:blipFill>
          <a:blip r:embed="rId3"/>
          <a:stretch>
            <a:fillRect/>
          </a:stretch>
        </p:blipFill>
        <p:spPr>
          <a:xfrm>
            <a:off x="4355976" y="554400"/>
            <a:ext cx="3457143" cy="4185714"/>
          </a:xfrm>
          <a:prstGeom prst="rect">
            <a:avLst/>
          </a:prstGeom>
        </p:spPr>
      </p:pic>
      <p:pic>
        <p:nvPicPr>
          <p:cNvPr id="7" name="Grafik 6">
            <a:extLst>
              <a:ext uri="{FF2B5EF4-FFF2-40B4-BE49-F238E27FC236}">
                <a16:creationId xmlns:a16="http://schemas.microsoft.com/office/drawing/2014/main" id="{10EB401D-F635-4D3C-A66F-10E550A77124}"/>
              </a:ext>
            </a:extLst>
          </p:cNvPr>
          <p:cNvPicPr>
            <a:picLocks noChangeAspect="1"/>
          </p:cNvPicPr>
          <p:nvPr/>
        </p:nvPicPr>
        <p:blipFill>
          <a:blip r:embed="rId4"/>
          <a:stretch>
            <a:fillRect/>
          </a:stretch>
        </p:blipFill>
        <p:spPr>
          <a:xfrm>
            <a:off x="1903594" y="3685030"/>
            <a:ext cx="4180953" cy="2857143"/>
          </a:xfrm>
          <a:prstGeom prst="rect">
            <a:avLst/>
          </a:prstGeom>
        </p:spPr>
      </p:pic>
      <p:pic>
        <p:nvPicPr>
          <p:cNvPr id="9" name="Grafik 8">
            <a:extLst>
              <a:ext uri="{FF2B5EF4-FFF2-40B4-BE49-F238E27FC236}">
                <a16:creationId xmlns:a16="http://schemas.microsoft.com/office/drawing/2014/main" id="{A3B11A41-6D26-48FC-B894-BA1E897A2999}"/>
              </a:ext>
            </a:extLst>
          </p:cNvPr>
          <p:cNvPicPr>
            <a:picLocks noChangeAspect="1"/>
          </p:cNvPicPr>
          <p:nvPr/>
        </p:nvPicPr>
        <p:blipFill>
          <a:blip r:embed="rId5"/>
          <a:stretch>
            <a:fillRect/>
          </a:stretch>
        </p:blipFill>
        <p:spPr>
          <a:xfrm>
            <a:off x="0" y="3683773"/>
            <a:ext cx="1906991" cy="2858400"/>
          </a:xfrm>
          <a:prstGeom prst="rect">
            <a:avLst/>
          </a:prstGeom>
        </p:spPr>
      </p:pic>
      <p:sp>
        <p:nvSpPr>
          <p:cNvPr id="10" name="Textfeld 9">
            <a:extLst>
              <a:ext uri="{FF2B5EF4-FFF2-40B4-BE49-F238E27FC236}">
                <a16:creationId xmlns:a16="http://schemas.microsoft.com/office/drawing/2014/main" id="{F9AC6B58-0F53-446D-97C9-4781B0B3CF46}"/>
              </a:ext>
            </a:extLst>
          </p:cNvPr>
          <p:cNvSpPr txBox="1"/>
          <p:nvPr/>
        </p:nvSpPr>
        <p:spPr>
          <a:xfrm>
            <a:off x="180000" y="720000"/>
            <a:ext cx="4180953"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Carbon Nanotubes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Nanostructure Polymers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Optical fiber performs through sol-gel processing of nanoparticles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Nanoparticles in imaging systems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Nanostructure coatings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Ceramic Nanoparticles for </a:t>
            </a:r>
            <a:r>
              <a:rPr lang="en-US" dirty="0" err="1">
                <a:latin typeface="Times New Roman" panose="02020603050405020304" pitchFamily="18" charset="0"/>
                <a:cs typeface="Times New Roman" panose="02020603050405020304" pitchFamily="18" charset="0"/>
              </a:rPr>
              <a:t>netshapes</a:t>
            </a:r>
            <a:endParaRPr lang="en-US" dirty="0">
              <a:latin typeface="Times New Roman" panose="02020603050405020304" pitchFamily="18" charset="0"/>
              <a:cs typeface="Times New Roman" panose="02020603050405020304" pitchFamily="18" charset="0"/>
            </a:endParaRPr>
          </a:p>
        </p:txBody>
      </p:sp>
      <p:sp>
        <p:nvSpPr>
          <p:cNvPr id="11" name="Pfeil: nach rechts 10">
            <a:extLst>
              <a:ext uri="{FF2B5EF4-FFF2-40B4-BE49-F238E27FC236}">
                <a16:creationId xmlns:a16="http://schemas.microsoft.com/office/drawing/2014/main" id="{DAF9F5B7-2D72-4164-9377-EB3CADA4DDEA}"/>
              </a:ext>
            </a:extLst>
          </p:cNvPr>
          <p:cNvSpPr/>
          <p:nvPr/>
        </p:nvSpPr>
        <p:spPr>
          <a:xfrm>
            <a:off x="3960000" y="1535639"/>
            <a:ext cx="502809" cy="400046"/>
          </a:xfrm>
          <a:prstGeom prst="rightArrow">
            <a:avLst>
              <a:gd name="adj1" fmla="val 50000"/>
              <a:gd name="adj2" fmla="val 62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feil: nach rechts 11">
            <a:extLst>
              <a:ext uri="{FF2B5EF4-FFF2-40B4-BE49-F238E27FC236}">
                <a16:creationId xmlns:a16="http://schemas.microsoft.com/office/drawing/2014/main" id="{39749EB3-8CF5-4525-B546-523B7F236FD7}"/>
              </a:ext>
            </a:extLst>
          </p:cNvPr>
          <p:cNvSpPr/>
          <p:nvPr/>
        </p:nvSpPr>
        <p:spPr>
          <a:xfrm rot="5400000">
            <a:off x="2219094" y="3030201"/>
            <a:ext cx="502809" cy="400046"/>
          </a:xfrm>
          <a:prstGeom prst="rightArrow">
            <a:avLst>
              <a:gd name="adj1" fmla="val 50000"/>
              <a:gd name="adj2" fmla="val 62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74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Solar Cells - Silicon</a:t>
            </a:r>
          </a:p>
        </p:txBody>
      </p:sp>
      <p:pic>
        <p:nvPicPr>
          <p:cNvPr id="6" name="Grafik 5">
            <a:extLst>
              <a:ext uri="{FF2B5EF4-FFF2-40B4-BE49-F238E27FC236}">
                <a16:creationId xmlns:a16="http://schemas.microsoft.com/office/drawing/2014/main" id="{2C3FA757-3729-47BB-A9E4-3CEE5E747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7" y="908720"/>
            <a:ext cx="8620125" cy="5381625"/>
          </a:xfrm>
          <a:prstGeom prst="rect">
            <a:avLst/>
          </a:prstGeom>
        </p:spPr>
      </p:pic>
    </p:spTree>
    <p:extLst>
      <p:ext uri="{BB962C8B-B14F-4D97-AF65-F5344CB8AC3E}">
        <p14:creationId xmlns:p14="http://schemas.microsoft.com/office/powerpoint/2010/main" val="195030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Solar Cells – Harvesting of Light</a:t>
            </a:r>
          </a:p>
        </p:txBody>
      </p:sp>
      <p:pic>
        <p:nvPicPr>
          <p:cNvPr id="4" name="Grafik 3">
            <a:extLst>
              <a:ext uri="{FF2B5EF4-FFF2-40B4-BE49-F238E27FC236}">
                <a16:creationId xmlns:a16="http://schemas.microsoft.com/office/drawing/2014/main" id="{38D53715-8446-42F8-BBA1-23922EEF583F}"/>
              </a:ext>
            </a:extLst>
          </p:cNvPr>
          <p:cNvPicPr>
            <a:picLocks noChangeAspect="1"/>
          </p:cNvPicPr>
          <p:nvPr/>
        </p:nvPicPr>
        <p:blipFill>
          <a:blip r:embed="rId3"/>
          <a:stretch>
            <a:fillRect/>
          </a:stretch>
        </p:blipFill>
        <p:spPr>
          <a:xfrm>
            <a:off x="5148064" y="554395"/>
            <a:ext cx="3960000" cy="3344284"/>
          </a:xfrm>
          <a:prstGeom prst="rect">
            <a:avLst/>
          </a:prstGeom>
        </p:spPr>
      </p:pic>
      <p:pic>
        <p:nvPicPr>
          <p:cNvPr id="8" name="Grafik 7">
            <a:extLst>
              <a:ext uri="{FF2B5EF4-FFF2-40B4-BE49-F238E27FC236}">
                <a16:creationId xmlns:a16="http://schemas.microsoft.com/office/drawing/2014/main" id="{0BADFC56-32C5-4EA2-BC33-9FDE68C57351}"/>
              </a:ext>
            </a:extLst>
          </p:cNvPr>
          <p:cNvPicPr>
            <a:picLocks noChangeAspect="1"/>
          </p:cNvPicPr>
          <p:nvPr/>
        </p:nvPicPr>
        <p:blipFill>
          <a:blip r:embed="rId4"/>
          <a:stretch>
            <a:fillRect/>
          </a:stretch>
        </p:blipFill>
        <p:spPr>
          <a:xfrm>
            <a:off x="5148064" y="3995943"/>
            <a:ext cx="3960000" cy="2201209"/>
          </a:xfrm>
          <a:prstGeom prst="rect">
            <a:avLst/>
          </a:prstGeom>
        </p:spPr>
      </p:pic>
      <p:pic>
        <p:nvPicPr>
          <p:cNvPr id="10" name="Grafik 9">
            <a:extLst>
              <a:ext uri="{FF2B5EF4-FFF2-40B4-BE49-F238E27FC236}">
                <a16:creationId xmlns:a16="http://schemas.microsoft.com/office/drawing/2014/main" id="{B1ADEF2D-65DF-4339-9881-B6FAF868BE33}"/>
              </a:ext>
            </a:extLst>
          </p:cNvPr>
          <p:cNvPicPr>
            <a:picLocks noChangeAspect="1"/>
          </p:cNvPicPr>
          <p:nvPr/>
        </p:nvPicPr>
        <p:blipFill>
          <a:blip r:embed="rId5"/>
          <a:stretch>
            <a:fillRect/>
          </a:stretch>
        </p:blipFill>
        <p:spPr>
          <a:xfrm>
            <a:off x="0" y="1003942"/>
            <a:ext cx="4320000" cy="5002560"/>
          </a:xfrm>
          <a:prstGeom prst="rect">
            <a:avLst/>
          </a:prstGeom>
        </p:spPr>
      </p:pic>
      <p:sp>
        <p:nvSpPr>
          <p:cNvPr id="11" name="Textfeld 10">
            <a:extLst>
              <a:ext uri="{FF2B5EF4-FFF2-40B4-BE49-F238E27FC236}">
                <a16:creationId xmlns:a16="http://schemas.microsoft.com/office/drawing/2014/main" id="{D0FF2EAD-4D76-4875-B6C2-6AA07D59A94A}"/>
              </a:ext>
            </a:extLst>
          </p:cNvPr>
          <p:cNvSpPr txBox="1"/>
          <p:nvPr/>
        </p:nvSpPr>
        <p:spPr>
          <a:xfrm>
            <a:off x="432347" y="634610"/>
            <a:ext cx="345530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Dye-sensitized Solar Cells w/ TiO</a:t>
            </a:r>
            <a:r>
              <a:rPr lang="en-US" baseline="-25000" dirty="0">
                <a:latin typeface="Times New Roman" panose="02020603050405020304" pitchFamily="18" charset="0"/>
                <a:cs typeface="Times New Roman" panose="02020603050405020304" pitchFamily="18" charset="0"/>
              </a:rPr>
              <a:t>2</a:t>
            </a:r>
          </a:p>
        </p:txBody>
      </p:sp>
      <p:pic>
        <p:nvPicPr>
          <p:cNvPr id="13" name="Grafik 12">
            <a:extLst>
              <a:ext uri="{FF2B5EF4-FFF2-40B4-BE49-F238E27FC236}">
                <a16:creationId xmlns:a16="http://schemas.microsoft.com/office/drawing/2014/main" id="{52566895-5BC4-4C0E-B195-24C877B08BE1}"/>
              </a:ext>
            </a:extLst>
          </p:cNvPr>
          <p:cNvPicPr>
            <a:picLocks noChangeAspect="1"/>
          </p:cNvPicPr>
          <p:nvPr/>
        </p:nvPicPr>
        <p:blipFill>
          <a:blip r:embed="rId6"/>
          <a:stretch>
            <a:fillRect/>
          </a:stretch>
        </p:blipFill>
        <p:spPr>
          <a:xfrm>
            <a:off x="7128064" y="2748516"/>
            <a:ext cx="1800000" cy="710372"/>
          </a:xfrm>
          <a:prstGeom prst="rect">
            <a:avLst/>
          </a:prstGeom>
        </p:spPr>
      </p:pic>
    </p:spTree>
    <p:extLst>
      <p:ext uri="{BB962C8B-B14F-4D97-AF65-F5344CB8AC3E}">
        <p14:creationId xmlns:p14="http://schemas.microsoft.com/office/powerpoint/2010/main" val="51659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Quantum Dot Solar Cells – </a:t>
            </a:r>
            <a:r>
              <a:rPr lang="en-US" sz="2000" dirty="0">
                <a:solidFill>
                  <a:schemeClr val="tx1"/>
                </a:solidFill>
              </a:rPr>
              <a:t>Semiconductor Nanocrystals as Light Harvesters</a:t>
            </a:r>
          </a:p>
        </p:txBody>
      </p:sp>
      <p:pic>
        <p:nvPicPr>
          <p:cNvPr id="15" name="Grafik 14">
            <a:extLst>
              <a:ext uri="{FF2B5EF4-FFF2-40B4-BE49-F238E27FC236}">
                <a16:creationId xmlns:a16="http://schemas.microsoft.com/office/drawing/2014/main" id="{ECA0F81B-4191-42BE-B13D-84CDFB3E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 y="554400"/>
            <a:ext cx="8606790" cy="3531870"/>
          </a:xfrm>
          <a:prstGeom prst="rect">
            <a:avLst/>
          </a:prstGeom>
        </p:spPr>
      </p:pic>
      <p:sp>
        <p:nvSpPr>
          <p:cNvPr id="16" name="Textfeld 15">
            <a:extLst>
              <a:ext uri="{FF2B5EF4-FFF2-40B4-BE49-F238E27FC236}">
                <a16:creationId xmlns:a16="http://schemas.microsoft.com/office/drawing/2014/main" id="{17BD0C1B-9F63-4679-B417-34ACA90A27F4}"/>
              </a:ext>
            </a:extLst>
          </p:cNvPr>
          <p:cNvSpPr txBox="1"/>
          <p:nvPr/>
        </p:nvSpPr>
        <p:spPr>
          <a:xfrm>
            <a:off x="900000" y="4797152"/>
            <a:ext cx="7949612"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strategies to develop QD based on solar cells: (a) metal-semiconductor junction</a:t>
            </a:r>
          </a:p>
          <a:p>
            <a:r>
              <a:rPr lang="en-US" dirty="0">
                <a:latin typeface="Times New Roman" panose="02020603050405020304" pitchFamily="18" charset="0"/>
                <a:cs typeface="Times New Roman" panose="02020603050405020304" pitchFamily="18" charset="0"/>
              </a:rPr>
              <a:t>(b) polymer-semiconductor, and (c) semiconductor-semiconductor system</a:t>
            </a:r>
          </a:p>
        </p:txBody>
      </p:sp>
    </p:spTree>
    <p:extLst>
      <p:ext uri="{BB962C8B-B14F-4D97-AF65-F5344CB8AC3E}">
        <p14:creationId xmlns:p14="http://schemas.microsoft.com/office/powerpoint/2010/main" val="20789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Optical Applications – Smart Window</a:t>
            </a:r>
            <a:endParaRPr lang="en-US" sz="2000" dirty="0">
              <a:solidFill>
                <a:schemeClr val="tx1"/>
              </a:solidFill>
            </a:endParaRPr>
          </a:p>
        </p:txBody>
      </p:sp>
      <p:pic>
        <p:nvPicPr>
          <p:cNvPr id="4" name="Grafik 3">
            <a:extLst>
              <a:ext uri="{FF2B5EF4-FFF2-40B4-BE49-F238E27FC236}">
                <a16:creationId xmlns:a16="http://schemas.microsoft.com/office/drawing/2014/main" id="{87FABF5C-A946-40F3-8200-7AD9D282CF12}"/>
              </a:ext>
            </a:extLst>
          </p:cNvPr>
          <p:cNvPicPr>
            <a:picLocks noChangeAspect="1"/>
          </p:cNvPicPr>
          <p:nvPr/>
        </p:nvPicPr>
        <p:blipFill>
          <a:blip r:embed="rId3"/>
          <a:stretch>
            <a:fillRect/>
          </a:stretch>
        </p:blipFill>
        <p:spPr>
          <a:xfrm>
            <a:off x="360000" y="1571856"/>
            <a:ext cx="3809524" cy="3714286"/>
          </a:xfrm>
          <a:prstGeom prst="rect">
            <a:avLst/>
          </a:prstGeom>
        </p:spPr>
      </p:pic>
      <p:pic>
        <p:nvPicPr>
          <p:cNvPr id="6" name="Grafik 5">
            <a:extLst>
              <a:ext uri="{FF2B5EF4-FFF2-40B4-BE49-F238E27FC236}">
                <a16:creationId xmlns:a16="http://schemas.microsoft.com/office/drawing/2014/main" id="{CB7EDD8C-D176-43FF-9DB6-39C2791211E3}"/>
              </a:ext>
            </a:extLst>
          </p:cNvPr>
          <p:cNvPicPr>
            <a:picLocks noChangeAspect="1"/>
          </p:cNvPicPr>
          <p:nvPr/>
        </p:nvPicPr>
        <p:blipFill>
          <a:blip r:embed="rId4"/>
          <a:stretch>
            <a:fillRect/>
          </a:stretch>
        </p:blipFill>
        <p:spPr>
          <a:xfrm>
            <a:off x="4348097" y="1916831"/>
            <a:ext cx="4568238" cy="3420000"/>
          </a:xfrm>
          <a:prstGeom prst="rect">
            <a:avLst/>
          </a:prstGeom>
        </p:spPr>
      </p:pic>
      <p:sp>
        <p:nvSpPr>
          <p:cNvPr id="7" name="Rechteck 6">
            <a:extLst>
              <a:ext uri="{FF2B5EF4-FFF2-40B4-BE49-F238E27FC236}">
                <a16:creationId xmlns:a16="http://schemas.microsoft.com/office/drawing/2014/main" id="{0E18DEC9-AE2D-4FB3-BE35-0DDB1C2AB28D}"/>
              </a:ext>
            </a:extLst>
          </p:cNvPr>
          <p:cNvSpPr/>
          <p:nvPr/>
        </p:nvSpPr>
        <p:spPr>
          <a:xfrm>
            <a:off x="467544" y="1628800"/>
            <a:ext cx="34563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ECD5AF71-C3F7-40EA-BD86-686DB6529BEA}"/>
              </a:ext>
            </a:extLst>
          </p:cNvPr>
          <p:cNvSpPr txBox="1"/>
          <p:nvPr/>
        </p:nvSpPr>
        <p:spPr>
          <a:xfrm>
            <a:off x="625434" y="1588150"/>
            <a:ext cx="314060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Suspended Particle Device SPD</a:t>
            </a:r>
          </a:p>
        </p:txBody>
      </p:sp>
      <p:sp>
        <p:nvSpPr>
          <p:cNvPr id="9" name="Textfeld 8">
            <a:extLst>
              <a:ext uri="{FF2B5EF4-FFF2-40B4-BE49-F238E27FC236}">
                <a16:creationId xmlns:a16="http://schemas.microsoft.com/office/drawing/2014/main" id="{8016B691-E748-40B4-9545-D4400314F768}"/>
              </a:ext>
            </a:extLst>
          </p:cNvPr>
          <p:cNvSpPr txBox="1"/>
          <p:nvPr/>
        </p:nvSpPr>
        <p:spPr>
          <a:xfrm>
            <a:off x="2203920" y="705975"/>
            <a:ext cx="4288353"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Needle shaped nano-particles of polyiodides</a:t>
            </a:r>
          </a:p>
        </p:txBody>
      </p:sp>
      <p:sp>
        <p:nvSpPr>
          <p:cNvPr id="10" name="Textfeld 9">
            <a:extLst>
              <a:ext uri="{FF2B5EF4-FFF2-40B4-BE49-F238E27FC236}">
                <a16:creationId xmlns:a16="http://schemas.microsoft.com/office/drawing/2014/main" id="{99CEF55E-E33F-44BB-B129-31D51EBD0CEC}"/>
              </a:ext>
            </a:extLst>
          </p:cNvPr>
          <p:cNvSpPr txBox="1"/>
          <p:nvPr/>
        </p:nvSpPr>
        <p:spPr>
          <a:xfrm>
            <a:off x="180000" y="5760000"/>
            <a:ext cx="8930650" cy="615553"/>
          </a:xfrm>
          <a:prstGeom prst="rect">
            <a:avLst/>
          </a:prstGeom>
          <a:noFill/>
        </p:spPr>
        <p:txBody>
          <a:bodyPr wrap="none" rtlCol="0">
            <a:spAutoFit/>
          </a:bodyPr>
          <a:lstStyle/>
          <a:p>
            <a:r>
              <a:rPr lang="en-US" sz="1700" dirty="0">
                <a:latin typeface="Times New Roman" panose="02020603050405020304" pitchFamily="18" charset="0"/>
                <a:cs typeface="Times New Roman" panose="02020603050405020304" pitchFamily="18" charset="0"/>
              </a:rPr>
              <a:t>The electric field causes the particle material to polarize /induced electric dipoles)</a:t>
            </a:r>
          </a:p>
          <a:p>
            <a:r>
              <a:rPr lang="en-US" sz="1700" dirty="0">
                <a:latin typeface="Times New Roman" panose="02020603050405020304" pitchFamily="18" charset="0"/>
                <a:cs typeface="Times New Roman" panose="02020603050405020304" pitchFamily="18" charset="0"/>
              </a:rPr>
              <a:t>The induced electric dipoles interact and the particles align in chains with maximizes their attraction</a:t>
            </a:r>
          </a:p>
        </p:txBody>
      </p:sp>
    </p:spTree>
    <p:extLst>
      <p:ext uri="{BB962C8B-B14F-4D97-AF65-F5344CB8AC3E}">
        <p14:creationId xmlns:p14="http://schemas.microsoft.com/office/powerpoint/2010/main" val="2517776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Nanotechnology in Transportation</a:t>
            </a:r>
            <a:endParaRPr lang="en-US" sz="2000" dirty="0">
              <a:solidFill>
                <a:schemeClr val="tx1"/>
              </a:solidFill>
            </a:endParaRPr>
          </a:p>
        </p:txBody>
      </p:sp>
      <p:pic>
        <p:nvPicPr>
          <p:cNvPr id="5" name="Grafik 4">
            <a:extLst>
              <a:ext uri="{FF2B5EF4-FFF2-40B4-BE49-F238E27FC236}">
                <a16:creationId xmlns:a16="http://schemas.microsoft.com/office/drawing/2014/main" id="{45D5EEA5-48AA-4969-94FE-8A62DB0F87EA}"/>
              </a:ext>
            </a:extLst>
          </p:cNvPr>
          <p:cNvPicPr>
            <a:picLocks noChangeAspect="1"/>
          </p:cNvPicPr>
          <p:nvPr/>
        </p:nvPicPr>
        <p:blipFill>
          <a:blip r:embed="rId3"/>
          <a:stretch>
            <a:fillRect/>
          </a:stretch>
        </p:blipFill>
        <p:spPr>
          <a:xfrm>
            <a:off x="5040000" y="1260000"/>
            <a:ext cx="3614286" cy="1864286"/>
          </a:xfrm>
          <a:prstGeom prst="rect">
            <a:avLst/>
          </a:prstGeom>
        </p:spPr>
      </p:pic>
      <p:pic>
        <p:nvPicPr>
          <p:cNvPr id="12" name="Grafik 11">
            <a:extLst>
              <a:ext uri="{FF2B5EF4-FFF2-40B4-BE49-F238E27FC236}">
                <a16:creationId xmlns:a16="http://schemas.microsoft.com/office/drawing/2014/main" id="{1679BC5C-7720-401D-896B-531A0B44FE01}"/>
              </a:ext>
            </a:extLst>
          </p:cNvPr>
          <p:cNvPicPr>
            <a:picLocks noChangeAspect="1"/>
          </p:cNvPicPr>
          <p:nvPr/>
        </p:nvPicPr>
        <p:blipFill>
          <a:blip r:embed="rId4"/>
          <a:stretch>
            <a:fillRect/>
          </a:stretch>
        </p:blipFill>
        <p:spPr>
          <a:xfrm>
            <a:off x="4320000" y="4860000"/>
            <a:ext cx="4321429" cy="1178572"/>
          </a:xfrm>
          <a:prstGeom prst="rect">
            <a:avLst/>
          </a:prstGeom>
        </p:spPr>
      </p:pic>
      <p:sp>
        <p:nvSpPr>
          <p:cNvPr id="13" name="Textfeld 12">
            <a:extLst>
              <a:ext uri="{FF2B5EF4-FFF2-40B4-BE49-F238E27FC236}">
                <a16:creationId xmlns:a16="http://schemas.microsoft.com/office/drawing/2014/main" id="{25A4A3D9-BE2C-44BA-B280-F98A051AFAA2}"/>
              </a:ext>
            </a:extLst>
          </p:cNvPr>
          <p:cNvSpPr txBox="1"/>
          <p:nvPr/>
        </p:nvSpPr>
        <p:spPr>
          <a:xfrm>
            <a:off x="360000" y="1080000"/>
            <a:ext cx="4356016" cy="424731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More efficient catalytic converters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Thermal barrier and wear resistant coatings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Battery, fuel cell technology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Improved displays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wear-resistant tires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High temperature sensors for ‘under the hood’ novel sensors for “all electric” vehicles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High strength, light weight composites for increasing fuel efficiency</a:t>
            </a:r>
          </a:p>
        </p:txBody>
      </p:sp>
    </p:spTree>
    <p:extLst>
      <p:ext uri="{BB962C8B-B14F-4D97-AF65-F5344CB8AC3E}">
        <p14:creationId xmlns:p14="http://schemas.microsoft.com/office/powerpoint/2010/main" val="1879959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Nanomedicine</a:t>
            </a:r>
            <a:endParaRPr lang="en-US" sz="2000" dirty="0">
              <a:solidFill>
                <a:schemeClr val="tx1"/>
              </a:solidFill>
            </a:endParaRPr>
          </a:p>
        </p:txBody>
      </p:sp>
      <p:pic>
        <p:nvPicPr>
          <p:cNvPr id="6" name="Grafik 5">
            <a:extLst>
              <a:ext uri="{FF2B5EF4-FFF2-40B4-BE49-F238E27FC236}">
                <a16:creationId xmlns:a16="http://schemas.microsoft.com/office/drawing/2014/main" id="{73E87510-E509-422B-A29E-ECA477BB2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100" y="576000"/>
            <a:ext cx="5631656" cy="2488406"/>
          </a:xfrm>
          <a:prstGeom prst="rect">
            <a:avLst/>
          </a:prstGeom>
        </p:spPr>
      </p:pic>
      <p:pic>
        <p:nvPicPr>
          <p:cNvPr id="10" name="Grafik 9">
            <a:extLst>
              <a:ext uri="{FF2B5EF4-FFF2-40B4-BE49-F238E27FC236}">
                <a16:creationId xmlns:a16="http://schemas.microsoft.com/office/drawing/2014/main" id="{F2B473E9-AC95-4CA1-9F63-FAF50E0C3AED}"/>
              </a:ext>
            </a:extLst>
          </p:cNvPr>
          <p:cNvPicPr>
            <a:picLocks noChangeAspect="1"/>
          </p:cNvPicPr>
          <p:nvPr/>
        </p:nvPicPr>
        <p:blipFill>
          <a:blip r:embed="rId4"/>
          <a:stretch>
            <a:fillRect/>
          </a:stretch>
        </p:blipFill>
        <p:spPr>
          <a:xfrm>
            <a:off x="3243739" y="2520000"/>
            <a:ext cx="1647619" cy="3809524"/>
          </a:xfrm>
          <a:prstGeom prst="rect">
            <a:avLst/>
          </a:prstGeom>
        </p:spPr>
      </p:pic>
      <p:sp>
        <p:nvSpPr>
          <p:cNvPr id="11" name="Textfeld 10">
            <a:extLst>
              <a:ext uri="{FF2B5EF4-FFF2-40B4-BE49-F238E27FC236}">
                <a16:creationId xmlns:a16="http://schemas.microsoft.com/office/drawing/2014/main" id="{FD45386A-3222-4C18-87FF-E35DF914E3F9}"/>
              </a:ext>
            </a:extLst>
          </p:cNvPr>
          <p:cNvSpPr txBox="1"/>
          <p:nvPr/>
        </p:nvSpPr>
        <p:spPr>
          <a:xfrm>
            <a:off x="360000" y="3420000"/>
            <a:ext cx="2664295"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Fast and more efficient</a:t>
            </a:r>
            <a:r>
              <a:rPr lang="en-US" dirty="0">
                <a:solidFill>
                  <a:srgbClr val="0000CC"/>
                </a:solidFill>
                <a:latin typeface="Times New Roman" panose="02020603050405020304" pitchFamily="18" charset="0"/>
                <a:cs typeface="Times New Roman" panose="02020603050405020304" pitchFamily="18" charset="0"/>
              </a:rPr>
              <a:t> biosensors</a:t>
            </a:r>
            <a:endParaRPr lang="en-US"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BDD4B8F5-342B-4C0F-975E-E80A7CED908B}"/>
              </a:ext>
            </a:extLst>
          </p:cNvPr>
          <p:cNvSpPr txBox="1"/>
          <p:nvPr/>
        </p:nvSpPr>
        <p:spPr>
          <a:xfrm>
            <a:off x="360000" y="4320000"/>
            <a:ext cx="2664295"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a:solidFill>
                  <a:srgbClr val="0000CC"/>
                </a:solidFill>
                <a:latin typeface="Times New Roman" panose="02020603050405020304" pitchFamily="18" charset="0"/>
                <a:cs typeface="Times New Roman" panose="02020603050405020304" pitchFamily="18" charset="0"/>
              </a:rPr>
              <a:t>Targeted drug delivery </a:t>
            </a:r>
            <a:r>
              <a:rPr lang="en-US" dirty="0">
                <a:latin typeface="Times New Roman" panose="02020603050405020304" pitchFamily="18" charset="0"/>
                <a:cs typeface="Times New Roman" panose="02020603050405020304" pitchFamily="18" charset="0"/>
              </a:rPr>
              <a:t>to specific cells</a:t>
            </a:r>
          </a:p>
        </p:txBody>
      </p:sp>
      <p:sp>
        <p:nvSpPr>
          <p:cNvPr id="13" name="Textfeld 12">
            <a:extLst>
              <a:ext uri="{FF2B5EF4-FFF2-40B4-BE49-F238E27FC236}">
                <a16:creationId xmlns:a16="http://schemas.microsoft.com/office/drawing/2014/main" id="{88A10E67-57BE-4212-AD09-DD00F553A874}"/>
              </a:ext>
            </a:extLst>
          </p:cNvPr>
          <p:cNvSpPr txBox="1"/>
          <p:nvPr/>
        </p:nvSpPr>
        <p:spPr>
          <a:xfrm>
            <a:off x="360000" y="5220000"/>
            <a:ext cx="2987464"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Novel</a:t>
            </a:r>
            <a:r>
              <a:rPr lang="en-US" dirty="0">
                <a:solidFill>
                  <a:srgbClr val="0000CC"/>
                </a:solidFill>
                <a:latin typeface="Times New Roman" panose="02020603050405020304" pitchFamily="18" charset="0"/>
                <a:cs typeface="Times New Roman" panose="02020603050405020304" pitchFamily="18" charset="0"/>
              </a:rPr>
              <a:t> cancer therapy </a:t>
            </a:r>
            <a:r>
              <a:rPr lang="en-US" dirty="0">
                <a:latin typeface="Times New Roman" panose="02020603050405020304" pitchFamily="18" charset="0"/>
                <a:cs typeface="Times New Roman" panose="02020603050405020304" pitchFamily="18" charset="0"/>
              </a:rPr>
              <a:t>and </a:t>
            </a:r>
            <a:r>
              <a:rPr lang="en-US" dirty="0">
                <a:solidFill>
                  <a:srgbClr val="0000CC"/>
                </a:solidFill>
                <a:latin typeface="Times New Roman" panose="02020603050405020304" pitchFamily="18" charset="0"/>
                <a:cs typeface="Times New Roman" panose="02020603050405020304" pitchFamily="18" charset="0"/>
              </a:rPr>
              <a:t>hyperthermia </a:t>
            </a:r>
            <a:r>
              <a:rPr lang="en-US" dirty="0">
                <a:latin typeface="Times New Roman" panose="02020603050405020304" pitchFamily="18" charset="0"/>
                <a:cs typeface="Times New Roman" panose="02020603050405020304" pitchFamily="18" charset="0"/>
              </a:rPr>
              <a:t>treatments</a:t>
            </a:r>
          </a:p>
        </p:txBody>
      </p:sp>
      <p:sp>
        <p:nvSpPr>
          <p:cNvPr id="14" name="Textfeld 13">
            <a:extLst>
              <a:ext uri="{FF2B5EF4-FFF2-40B4-BE49-F238E27FC236}">
                <a16:creationId xmlns:a16="http://schemas.microsoft.com/office/drawing/2014/main" id="{9EE3D568-AD66-4CB4-8B50-E8168DCE18AF}"/>
              </a:ext>
            </a:extLst>
          </p:cNvPr>
          <p:cNvSpPr txBox="1"/>
          <p:nvPr/>
        </p:nvSpPr>
        <p:spPr>
          <a:xfrm>
            <a:off x="4860000" y="3420000"/>
            <a:ext cx="2664295"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Magnetic resonance</a:t>
            </a:r>
            <a:r>
              <a:rPr lang="en-US" dirty="0">
                <a:solidFill>
                  <a:srgbClr val="0000CC"/>
                </a:solidFill>
                <a:latin typeface="Times New Roman" panose="02020603050405020304" pitchFamily="18" charset="0"/>
                <a:cs typeface="Times New Roman" panose="02020603050405020304" pitchFamily="18" charset="0"/>
              </a:rPr>
              <a:t> imaging </a:t>
            </a:r>
            <a:r>
              <a:rPr lang="en-US" dirty="0">
                <a:latin typeface="Times New Roman" panose="02020603050405020304" pitchFamily="18" charset="0"/>
                <a:cs typeface="Times New Roman" panose="02020603050405020304" pitchFamily="18" charset="0"/>
              </a:rPr>
              <a:t>enhancement</a:t>
            </a:r>
          </a:p>
        </p:txBody>
      </p:sp>
      <p:sp>
        <p:nvSpPr>
          <p:cNvPr id="15" name="Textfeld 14">
            <a:extLst>
              <a:ext uri="{FF2B5EF4-FFF2-40B4-BE49-F238E27FC236}">
                <a16:creationId xmlns:a16="http://schemas.microsoft.com/office/drawing/2014/main" id="{F4989F4F-FB24-447A-9543-F905B2529D65}"/>
              </a:ext>
            </a:extLst>
          </p:cNvPr>
          <p:cNvSpPr txBox="1"/>
          <p:nvPr/>
        </p:nvSpPr>
        <p:spPr>
          <a:xfrm>
            <a:off x="4860000" y="4320000"/>
            <a:ext cx="2664295"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Single cell study and</a:t>
            </a:r>
            <a:r>
              <a:rPr lang="en-US" dirty="0">
                <a:solidFill>
                  <a:srgbClr val="0000CC"/>
                </a:solidFill>
                <a:latin typeface="Times New Roman" panose="02020603050405020304" pitchFamily="18" charset="0"/>
                <a:cs typeface="Times New Roman" panose="02020603050405020304" pitchFamily="18" charset="0"/>
              </a:rPr>
              <a:t> bio-manipulation</a:t>
            </a:r>
            <a:endParaRPr lang="en-US"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1AC29C9A-6A63-4B61-B12D-38CB9BEEA559}"/>
              </a:ext>
            </a:extLst>
          </p:cNvPr>
          <p:cNvSpPr txBox="1"/>
          <p:nvPr/>
        </p:nvSpPr>
        <p:spPr>
          <a:xfrm>
            <a:off x="4860000" y="5220000"/>
            <a:ext cx="2664295"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Novel</a:t>
            </a:r>
            <a:r>
              <a:rPr lang="en-US" dirty="0">
                <a:solidFill>
                  <a:srgbClr val="0000CC"/>
                </a:solidFill>
                <a:latin typeface="Times New Roman" panose="02020603050405020304" pitchFamily="18" charset="0"/>
                <a:cs typeface="Times New Roman" panose="02020603050405020304" pitchFamily="18" charset="0"/>
              </a:rPr>
              <a:t> diagnostic tools </a:t>
            </a:r>
            <a:r>
              <a:rPr lang="en-US" dirty="0">
                <a:latin typeface="Times New Roman" panose="02020603050405020304" pitchFamily="18" charset="0"/>
                <a:cs typeface="Times New Roman" panose="02020603050405020304" pitchFamily="18" charset="0"/>
              </a:rPr>
              <a:t>for early stage detection of diseases</a:t>
            </a:r>
          </a:p>
        </p:txBody>
      </p:sp>
    </p:spTree>
    <p:extLst>
      <p:ext uri="{BB962C8B-B14F-4D97-AF65-F5344CB8AC3E}">
        <p14:creationId xmlns:p14="http://schemas.microsoft.com/office/powerpoint/2010/main" val="39577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Richard Feynman: Father </a:t>
            </a:r>
            <a:r>
              <a:rPr lang="de-DE" dirty="0" err="1"/>
              <a:t>of</a:t>
            </a:r>
            <a:r>
              <a:rPr lang="de-DE" dirty="0"/>
              <a:t> Nanotechnology</a:t>
            </a:r>
            <a:endParaRPr lang="en-US" dirty="0"/>
          </a:p>
        </p:txBody>
      </p:sp>
      <p:sp>
        <p:nvSpPr>
          <p:cNvPr id="5" name="Textfeld 4">
            <a:extLst>
              <a:ext uri="{FF2B5EF4-FFF2-40B4-BE49-F238E27FC236}">
                <a16:creationId xmlns:a16="http://schemas.microsoft.com/office/drawing/2014/main" id="{15285174-A4B2-4E2D-BEBE-6B8B41161BE0}"/>
              </a:ext>
            </a:extLst>
          </p:cNvPr>
          <p:cNvSpPr txBox="1"/>
          <p:nvPr/>
        </p:nvSpPr>
        <p:spPr>
          <a:xfrm>
            <a:off x="4139952" y="900000"/>
            <a:ext cx="4680520" cy="286232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In 1959</a:t>
            </a:r>
            <a:r>
              <a:rPr lang="en-US" dirty="0">
                <a:latin typeface="Times New Roman" panose="02020603050405020304" pitchFamily="18" charset="0"/>
                <a:cs typeface="Times New Roman" panose="02020603050405020304" pitchFamily="18" charset="0"/>
              </a:rPr>
              <a:t>, the late Nobel Prize – winning physicist </a:t>
            </a:r>
            <a:r>
              <a:rPr lang="en-US" dirty="0">
                <a:solidFill>
                  <a:srgbClr val="FF0000"/>
                </a:solidFill>
                <a:latin typeface="Times New Roman" panose="02020603050405020304" pitchFamily="18" charset="0"/>
                <a:cs typeface="Times New Roman" panose="02020603050405020304" pitchFamily="18" charset="0"/>
              </a:rPr>
              <a:t>Richard P. Feynman </a:t>
            </a:r>
            <a:r>
              <a:rPr lang="en-US" dirty="0">
                <a:latin typeface="Times New Roman" panose="02020603050405020304" pitchFamily="18" charset="0"/>
                <a:cs typeface="Times New Roman" panose="02020603050405020304" pitchFamily="18" charset="0"/>
              </a:rPr>
              <a:t>presented a talk entitled </a:t>
            </a:r>
          </a:p>
          <a:p>
            <a:r>
              <a:rPr lang="en-US" dirty="0">
                <a:solidFill>
                  <a:srgbClr val="0000CC"/>
                </a:solidFill>
                <a:latin typeface="Times New Roman" panose="02020603050405020304" pitchFamily="18" charset="0"/>
                <a:cs typeface="Times New Roman" panose="02020603050405020304" pitchFamily="18" charset="0"/>
              </a:rPr>
              <a:t>“There’s Plenty of Room at the Bottom” </a:t>
            </a:r>
            <a:r>
              <a:rPr lang="en-US" dirty="0">
                <a:latin typeface="Times New Roman" panose="02020603050405020304" pitchFamily="18" charset="0"/>
                <a:cs typeface="Times New Roman" panose="02020603050405020304" pitchFamily="18" charset="0"/>
              </a:rPr>
              <a:t>at the annual meeting of the American Physical Society.</a:t>
            </a:r>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Feynman</a:t>
            </a:r>
            <a:r>
              <a:rPr lang="en-US" dirty="0">
                <a:latin typeface="Times New Roman" panose="02020603050405020304" pitchFamily="18" charset="0"/>
                <a:cs typeface="Times New Roman" panose="02020603050405020304" pitchFamily="18" charset="0"/>
              </a:rPr>
              <a:t> proposed using machine tools to make smaller machine tools, which, in turn, would be used to make still smaller machine tools, and so on all the way down to the molecular level.</a:t>
            </a:r>
          </a:p>
        </p:txBody>
      </p:sp>
      <p:sp>
        <p:nvSpPr>
          <p:cNvPr id="3" name="Textfeld 2">
            <a:extLst>
              <a:ext uri="{FF2B5EF4-FFF2-40B4-BE49-F238E27FC236}">
                <a16:creationId xmlns:a16="http://schemas.microsoft.com/office/drawing/2014/main" id="{A77FC0D3-7025-4E96-AF0B-7F1DCA02E745}"/>
              </a:ext>
            </a:extLst>
          </p:cNvPr>
          <p:cNvSpPr txBox="1"/>
          <p:nvPr/>
        </p:nvSpPr>
        <p:spPr>
          <a:xfrm>
            <a:off x="386383" y="3928673"/>
            <a:ext cx="3644909"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Richard P. Feynman (Nobel prize in QED 1965)</a:t>
            </a:r>
          </a:p>
        </p:txBody>
      </p:sp>
      <p:pic>
        <p:nvPicPr>
          <p:cNvPr id="6" name="Picture 6">
            <a:extLst>
              <a:ext uri="{FF2B5EF4-FFF2-40B4-BE49-F238E27FC236}">
                <a16:creationId xmlns:a16="http://schemas.microsoft.com/office/drawing/2014/main" id="{1D31099B-2B98-4508-9696-5D4A22C378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83" y="4437112"/>
            <a:ext cx="109728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5A994278-D85C-4A6D-B1B3-0BB1F9693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900000"/>
            <a:ext cx="2363364" cy="2991600"/>
          </a:xfrm>
          <a:prstGeom prst="rect">
            <a:avLst/>
          </a:prstGeom>
        </p:spPr>
      </p:pic>
      <p:pic>
        <p:nvPicPr>
          <p:cNvPr id="9" name="Grafik 8">
            <a:extLst>
              <a:ext uri="{FF2B5EF4-FFF2-40B4-BE49-F238E27FC236}">
                <a16:creationId xmlns:a16="http://schemas.microsoft.com/office/drawing/2014/main" id="{37C24FF6-5C4E-426A-B529-404DE415A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900000"/>
            <a:ext cx="3651953" cy="2991600"/>
          </a:xfrm>
          <a:prstGeom prst="rect">
            <a:avLst/>
          </a:prstGeom>
        </p:spPr>
      </p:pic>
    </p:spTree>
    <p:extLst>
      <p:ext uri="{BB962C8B-B14F-4D97-AF65-F5344CB8AC3E}">
        <p14:creationId xmlns:p14="http://schemas.microsoft.com/office/powerpoint/2010/main" val="2433728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Nanomaterials in biology and medicine</a:t>
            </a:r>
            <a:endParaRPr lang="en-US" sz="2000" dirty="0">
              <a:solidFill>
                <a:schemeClr val="tx1"/>
              </a:solidFill>
            </a:endParaRPr>
          </a:p>
        </p:txBody>
      </p:sp>
      <p:pic>
        <p:nvPicPr>
          <p:cNvPr id="4" name="Grafik 3">
            <a:extLst>
              <a:ext uri="{FF2B5EF4-FFF2-40B4-BE49-F238E27FC236}">
                <a16:creationId xmlns:a16="http://schemas.microsoft.com/office/drawing/2014/main" id="{036F6508-14D0-4EAA-A7FF-7CEA59057FF2}"/>
              </a:ext>
            </a:extLst>
          </p:cNvPr>
          <p:cNvPicPr>
            <a:picLocks noChangeAspect="1"/>
          </p:cNvPicPr>
          <p:nvPr/>
        </p:nvPicPr>
        <p:blipFill>
          <a:blip r:embed="rId3"/>
          <a:stretch>
            <a:fillRect/>
          </a:stretch>
        </p:blipFill>
        <p:spPr>
          <a:xfrm>
            <a:off x="360000" y="1343285"/>
            <a:ext cx="2519048" cy="1704762"/>
          </a:xfrm>
          <a:prstGeom prst="rect">
            <a:avLst/>
          </a:prstGeom>
        </p:spPr>
      </p:pic>
      <p:pic>
        <p:nvPicPr>
          <p:cNvPr id="6" name="Grafik 5">
            <a:extLst>
              <a:ext uri="{FF2B5EF4-FFF2-40B4-BE49-F238E27FC236}">
                <a16:creationId xmlns:a16="http://schemas.microsoft.com/office/drawing/2014/main" id="{D282BB0E-B323-44E0-841D-3A5A994A193D}"/>
              </a:ext>
            </a:extLst>
          </p:cNvPr>
          <p:cNvPicPr>
            <a:picLocks noChangeAspect="1"/>
          </p:cNvPicPr>
          <p:nvPr/>
        </p:nvPicPr>
        <p:blipFill>
          <a:blip r:embed="rId4"/>
          <a:stretch>
            <a:fillRect/>
          </a:stretch>
        </p:blipFill>
        <p:spPr>
          <a:xfrm>
            <a:off x="2081389" y="4077072"/>
            <a:ext cx="3333333" cy="2466667"/>
          </a:xfrm>
          <a:prstGeom prst="rect">
            <a:avLst/>
          </a:prstGeom>
        </p:spPr>
      </p:pic>
      <p:pic>
        <p:nvPicPr>
          <p:cNvPr id="8" name="Grafik 7">
            <a:extLst>
              <a:ext uri="{FF2B5EF4-FFF2-40B4-BE49-F238E27FC236}">
                <a16:creationId xmlns:a16="http://schemas.microsoft.com/office/drawing/2014/main" id="{E30CB8C9-6089-4577-833C-146BC6F4ED9A}"/>
              </a:ext>
            </a:extLst>
          </p:cNvPr>
          <p:cNvPicPr>
            <a:picLocks noChangeAspect="1"/>
          </p:cNvPicPr>
          <p:nvPr/>
        </p:nvPicPr>
        <p:blipFill>
          <a:blip r:embed="rId5"/>
          <a:stretch>
            <a:fillRect/>
          </a:stretch>
        </p:blipFill>
        <p:spPr>
          <a:xfrm>
            <a:off x="4680000" y="618117"/>
            <a:ext cx="4452381" cy="3395238"/>
          </a:xfrm>
          <a:prstGeom prst="rect">
            <a:avLst/>
          </a:prstGeom>
        </p:spPr>
      </p:pic>
      <p:sp>
        <p:nvSpPr>
          <p:cNvPr id="9" name="Textfeld 8">
            <a:extLst>
              <a:ext uri="{FF2B5EF4-FFF2-40B4-BE49-F238E27FC236}">
                <a16:creationId xmlns:a16="http://schemas.microsoft.com/office/drawing/2014/main" id="{23C6CB3A-B1A6-4A58-AE18-39AEF9127D45}"/>
              </a:ext>
            </a:extLst>
          </p:cNvPr>
          <p:cNvSpPr txBox="1"/>
          <p:nvPr/>
        </p:nvSpPr>
        <p:spPr>
          <a:xfrm>
            <a:off x="-27366" y="3094415"/>
            <a:ext cx="343555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Pill is designed to deliver medicine</a:t>
            </a:r>
          </a:p>
        </p:txBody>
      </p:sp>
      <p:sp>
        <p:nvSpPr>
          <p:cNvPr id="10" name="Textfeld 9">
            <a:extLst>
              <a:ext uri="{FF2B5EF4-FFF2-40B4-BE49-F238E27FC236}">
                <a16:creationId xmlns:a16="http://schemas.microsoft.com/office/drawing/2014/main" id="{AC9BA3EC-F55E-4917-8B9A-4CD7C56C4BF0}"/>
              </a:ext>
            </a:extLst>
          </p:cNvPr>
          <p:cNvSpPr txBox="1"/>
          <p:nvPr/>
        </p:nvSpPr>
        <p:spPr>
          <a:xfrm>
            <a:off x="5760000" y="4500000"/>
            <a:ext cx="3024336" cy="1754326"/>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Targeted drug delivery</a:t>
            </a:r>
          </a:p>
          <a:p>
            <a:r>
              <a:rPr lang="en-US" dirty="0">
                <a:latin typeface="Times New Roman" panose="02020603050405020304" pitchFamily="18" charset="0"/>
                <a:cs typeface="Times New Roman" panose="02020603050405020304" pitchFamily="18" charset="0"/>
              </a:rPr>
              <a:t>using a multicomponent nanoparticle containing therapeutic as well as biological surface modifying agent</a:t>
            </a:r>
          </a:p>
        </p:txBody>
      </p:sp>
    </p:spTree>
    <p:extLst>
      <p:ext uri="{BB962C8B-B14F-4D97-AF65-F5344CB8AC3E}">
        <p14:creationId xmlns:p14="http://schemas.microsoft.com/office/powerpoint/2010/main" val="88518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Nanoparticle-based systems</a:t>
            </a:r>
            <a:endParaRPr lang="en-US" sz="2000" dirty="0">
              <a:solidFill>
                <a:schemeClr val="tx1"/>
              </a:solidFill>
            </a:endParaRPr>
          </a:p>
        </p:txBody>
      </p:sp>
      <p:pic>
        <p:nvPicPr>
          <p:cNvPr id="4" name="Grafik 3">
            <a:extLst>
              <a:ext uri="{FF2B5EF4-FFF2-40B4-BE49-F238E27FC236}">
                <a16:creationId xmlns:a16="http://schemas.microsoft.com/office/drawing/2014/main" id="{69E06E85-7999-4973-97CD-8619C217E6B8}"/>
              </a:ext>
            </a:extLst>
          </p:cNvPr>
          <p:cNvPicPr>
            <a:picLocks noChangeAspect="1"/>
          </p:cNvPicPr>
          <p:nvPr/>
        </p:nvPicPr>
        <p:blipFill>
          <a:blip r:embed="rId3"/>
          <a:stretch>
            <a:fillRect/>
          </a:stretch>
        </p:blipFill>
        <p:spPr>
          <a:xfrm>
            <a:off x="1080000" y="2564903"/>
            <a:ext cx="2309524" cy="1952381"/>
          </a:xfrm>
          <a:prstGeom prst="rect">
            <a:avLst/>
          </a:prstGeom>
        </p:spPr>
      </p:pic>
      <p:sp>
        <p:nvSpPr>
          <p:cNvPr id="5" name="Textfeld 4">
            <a:extLst>
              <a:ext uri="{FF2B5EF4-FFF2-40B4-BE49-F238E27FC236}">
                <a16:creationId xmlns:a16="http://schemas.microsoft.com/office/drawing/2014/main" id="{139CABE4-99FF-4206-954E-FE6BDD2B2532}"/>
              </a:ext>
            </a:extLst>
          </p:cNvPr>
          <p:cNvSpPr txBox="1"/>
          <p:nvPr/>
        </p:nvSpPr>
        <p:spPr>
          <a:xfrm>
            <a:off x="720000" y="720000"/>
            <a:ext cx="3456384" cy="5170646"/>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Drug Delivery</a:t>
            </a:r>
            <a:endParaRPr lang="en-US"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Magnetic-field guided drug delivery with magnetic aerosols</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Nature Nanotechnology 2 (2007), 467</a:t>
            </a:r>
          </a:p>
        </p:txBody>
      </p:sp>
      <p:sp>
        <p:nvSpPr>
          <p:cNvPr id="6" name="Textfeld 5">
            <a:extLst>
              <a:ext uri="{FF2B5EF4-FFF2-40B4-BE49-F238E27FC236}">
                <a16:creationId xmlns:a16="http://schemas.microsoft.com/office/drawing/2014/main" id="{C379A071-8AE9-42BB-BE89-31C49484F90A}"/>
              </a:ext>
            </a:extLst>
          </p:cNvPr>
          <p:cNvSpPr txBox="1"/>
          <p:nvPr/>
        </p:nvSpPr>
        <p:spPr>
          <a:xfrm>
            <a:off x="5040000" y="720000"/>
            <a:ext cx="3707616" cy="5170646"/>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Detection</a:t>
            </a:r>
            <a:endParaRPr lang="en-US"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Pregnancy test based on Au colloids surface plasmon absorption of Au </a:t>
            </a:r>
            <a:r>
              <a:rPr lang="en-US" dirty="0" err="1">
                <a:latin typeface="Times New Roman" panose="02020603050405020304" pitchFamily="18" charset="0"/>
                <a:cs typeface="Times New Roman" panose="02020603050405020304" pitchFamily="18" charset="0"/>
              </a:rPr>
              <a:t>Nps</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pic>
        <p:nvPicPr>
          <p:cNvPr id="8" name="Grafik 7">
            <a:extLst>
              <a:ext uri="{FF2B5EF4-FFF2-40B4-BE49-F238E27FC236}">
                <a16:creationId xmlns:a16="http://schemas.microsoft.com/office/drawing/2014/main" id="{3812320B-0163-407A-A3B3-ECBE312C824F}"/>
              </a:ext>
            </a:extLst>
          </p:cNvPr>
          <p:cNvPicPr>
            <a:picLocks noChangeAspect="1"/>
          </p:cNvPicPr>
          <p:nvPr/>
        </p:nvPicPr>
        <p:blipFill>
          <a:blip r:embed="rId4"/>
          <a:stretch>
            <a:fillRect/>
          </a:stretch>
        </p:blipFill>
        <p:spPr>
          <a:xfrm>
            <a:off x="5084284" y="2276872"/>
            <a:ext cx="3619048" cy="1476190"/>
          </a:xfrm>
          <a:prstGeom prst="rect">
            <a:avLst/>
          </a:prstGeom>
        </p:spPr>
      </p:pic>
      <p:pic>
        <p:nvPicPr>
          <p:cNvPr id="10" name="Grafik 9">
            <a:extLst>
              <a:ext uri="{FF2B5EF4-FFF2-40B4-BE49-F238E27FC236}">
                <a16:creationId xmlns:a16="http://schemas.microsoft.com/office/drawing/2014/main" id="{AC0C76B6-36B1-4DB6-A06B-551C0D41E3F6}"/>
              </a:ext>
            </a:extLst>
          </p:cNvPr>
          <p:cNvPicPr>
            <a:picLocks noChangeAspect="1"/>
          </p:cNvPicPr>
          <p:nvPr/>
        </p:nvPicPr>
        <p:blipFill>
          <a:blip r:embed="rId5"/>
          <a:stretch>
            <a:fillRect/>
          </a:stretch>
        </p:blipFill>
        <p:spPr>
          <a:xfrm>
            <a:off x="5984284" y="4005064"/>
            <a:ext cx="1819048" cy="2333333"/>
          </a:xfrm>
          <a:prstGeom prst="rect">
            <a:avLst/>
          </a:prstGeom>
        </p:spPr>
      </p:pic>
    </p:spTree>
    <p:extLst>
      <p:ext uri="{BB962C8B-B14F-4D97-AF65-F5344CB8AC3E}">
        <p14:creationId xmlns:p14="http://schemas.microsoft.com/office/powerpoint/2010/main" val="2278196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Nano-Therapeutics: Hyperthermia</a:t>
            </a:r>
            <a:endParaRPr lang="en-US" sz="2000" dirty="0">
              <a:solidFill>
                <a:schemeClr val="tx1"/>
              </a:solidFill>
            </a:endParaRPr>
          </a:p>
        </p:txBody>
      </p:sp>
      <p:pic>
        <p:nvPicPr>
          <p:cNvPr id="4" name="Grafik 3">
            <a:extLst>
              <a:ext uri="{FF2B5EF4-FFF2-40B4-BE49-F238E27FC236}">
                <a16:creationId xmlns:a16="http://schemas.microsoft.com/office/drawing/2014/main" id="{017F50AB-FC51-4C70-B512-693699299CD5}"/>
              </a:ext>
            </a:extLst>
          </p:cNvPr>
          <p:cNvPicPr>
            <a:picLocks noChangeAspect="1"/>
          </p:cNvPicPr>
          <p:nvPr/>
        </p:nvPicPr>
        <p:blipFill>
          <a:blip r:embed="rId3"/>
          <a:stretch>
            <a:fillRect/>
          </a:stretch>
        </p:blipFill>
        <p:spPr>
          <a:xfrm>
            <a:off x="2634235" y="2276872"/>
            <a:ext cx="4585715" cy="3200000"/>
          </a:xfrm>
          <a:prstGeom prst="rect">
            <a:avLst/>
          </a:prstGeom>
        </p:spPr>
      </p:pic>
      <p:pic>
        <p:nvPicPr>
          <p:cNvPr id="8" name="Grafik 7">
            <a:extLst>
              <a:ext uri="{FF2B5EF4-FFF2-40B4-BE49-F238E27FC236}">
                <a16:creationId xmlns:a16="http://schemas.microsoft.com/office/drawing/2014/main" id="{6614D327-D201-4849-B7F1-133A952B6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950" y="2497753"/>
            <a:ext cx="1924050" cy="3933825"/>
          </a:xfrm>
          <a:prstGeom prst="rect">
            <a:avLst/>
          </a:prstGeom>
        </p:spPr>
      </p:pic>
      <p:sp>
        <p:nvSpPr>
          <p:cNvPr id="9" name="Textfeld 8">
            <a:extLst>
              <a:ext uri="{FF2B5EF4-FFF2-40B4-BE49-F238E27FC236}">
                <a16:creationId xmlns:a16="http://schemas.microsoft.com/office/drawing/2014/main" id="{27AACAFE-6088-4A41-836A-C3C5F3067285}"/>
              </a:ext>
            </a:extLst>
          </p:cNvPr>
          <p:cNvSpPr txBox="1"/>
          <p:nvPr/>
        </p:nvSpPr>
        <p:spPr>
          <a:xfrm>
            <a:off x="3600000" y="1620000"/>
            <a:ext cx="4585716"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interaction of an electromagnetic radiation with metal nanostructures</a:t>
            </a:r>
          </a:p>
        </p:txBody>
      </p:sp>
      <p:sp>
        <p:nvSpPr>
          <p:cNvPr id="10" name="Textfeld 9">
            <a:extLst>
              <a:ext uri="{FF2B5EF4-FFF2-40B4-BE49-F238E27FC236}">
                <a16:creationId xmlns:a16="http://schemas.microsoft.com/office/drawing/2014/main" id="{93507762-8044-4A79-8D7E-D16E79C44F23}"/>
              </a:ext>
            </a:extLst>
          </p:cNvPr>
          <p:cNvSpPr txBox="1"/>
          <p:nvPr/>
        </p:nvSpPr>
        <p:spPr>
          <a:xfrm>
            <a:off x="4289739" y="5366431"/>
            <a:ext cx="1274708" cy="369332"/>
          </a:xfrm>
          <a:prstGeom prst="rect">
            <a:avLst/>
          </a:prstGeom>
          <a:noFill/>
        </p:spPr>
        <p:txBody>
          <a:bodyPr wrap="non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plasmonics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4" name="Grafik 13">
            <a:extLst>
              <a:ext uri="{FF2B5EF4-FFF2-40B4-BE49-F238E27FC236}">
                <a16:creationId xmlns:a16="http://schemas.microsoft.com/office/drawing/2014/main" id="{5F3A7B9D-615F-4C72-BA57-D21FBB3F1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9488"/>
            <a:ext cx="2552700" cy="1847850"/>
          </a:xfrm>
          <a:prstGeom prst="rect">
            <a:avLst/>
          </a:prstGeom>
        </p:spPr>
      </p:pic>
      <p:sp>
        <p:nvSpPr>
          <p:cNvPr id="15" name="Textfeld 14">
            <a:extLst>
              <a:ext uri="{FF2B5EF4-FFF2-40B4-BE49-F238E27FC236}">
                <a16:creationId xmlns:a16="http://schemas.microsoft.com/office/drawing/2014/main" id="{8A18FE23-F5A7-48A1-AEC5-A9AC1DEBFA6C}"/>
              </a:ext>
            </a:extLst>
          </p:cNvPr>
          <p:cNvSpPr txBox="1"/>
          <p:nvPr/>
        </p:nvSpPr>
        <p:spPr>
          <a:xfrm>
            <a:off x="2520000" y="720000"/>
            <a:ext cx="301877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injectable magnetic implants</a:t>
            </a:r>
          </a:p>
        </p:txBody>
      </p:sp>
    </p:spTree>
    <p:extLst>
      <p:ext uri="{BB962C8B-B14F-4D97-AF65-F5344CB8AC3E}">
        <p14:creationId xmlns:p14="http://schemas.microsoft.com/office/powerpoint/2010/main" val="278822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Micromachines</a:t>
            </a:r>
          </a:p>
        </p:txBody>
      </p:sp>
      <p:sp>
        <p:nvSpPr>
          <p:cNvPr id="3" name="Textfeld 2">
            <a:extLst>
              <a:ext uri="{FF2B5EF4-FFF2-40B4-BE49-F238E27FC236}">
                <a16:creationId xmlns:a16="http://schemas.microsoft.com/office/drawing/2014/main" id="{AF75CC41-7E81-44CD-BC36-FF6BF80F2296}"/>
              </a:ext>
            </a:extLst>
          </p:cNvPr>
          <p:cNvSpPr txBox="1"/>
          <p:nvPr/>
        </p:nvSpPr>
        <p:spPr>
          <a:xfrm>
            <a:off x="1043608" y="1124744"/>
            <a:ext cx="6480720" cy="1200329"/>
          </a:xfrm>
          <a:prstGeom prst="rect">
            <a:avLst/>
          </a:prstGeom>
          <a:noFill/>
        </p:spPr>
        <p:txBody>
          <a:bodyPr wrap="square" rtlCol="0">
            <a:spAutoFit/>
          </a:bodyPr>
          <a:lstStyle/>
          <a:p>
            <a:r>
              <a:rPr lang="en-US" dirty="0"/>
              <a:t>Electron microscope image of a complex mechanical clutch, part of one of today’s advanced micromechanical systems. The gears shown are just 50 microns in diameter. Source: Sandia National Laboratories.</a:t>
            </a:r>
            <a:endParaRPr lang="en-US" dirty="0">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43F4702C-C4D7-454F-9ADC-380EBBD1E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2" y="2105025"/>
            <a:ext cx="2619375" cy="2647950"/>
          </a:xfrm>
          <a:prstGeom prst="rect">
            <a:avLst/>
          </a:prstGeom>
        </p:spPr>
      </p:pic>
    </p:spTree>
    <p:extLst>
      <p:ext uri="{BB962C8B-B14F-4D97-AF65-F5344CB8AC3E}">
        <p14:creationId xmlns:p14="http://schemas.microsoft.com/office/powerpoint/2010/main" val="344207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History</a:t>
            </a:r>
            <a:r>
              <a:rPr lang="de-DE" dirty="0"/>
              <a:t> </a:t>
            </a:r>
            <a:r>
              <a:rPr lang="de-DE" dirty="0" err="1"/>
              <a:t>of</a:t>
            </a:r>
            <a:r>
              <a:rPr lang="de-DE" dirty="0"/>
              <a:t> Nanotechnology</a:t>
            </a:r>
            <a:endParaRPr lang="en-US" dirty="0"/>
          </a:p>
        </p:txBody>
      </p:sp>
      <p:sp>
        <p:nvSpPr>
          <p:cNvPr id="6" name="Textfeld 5">
            <a:extLst>
              <a:ext uri="{FF2B5EF4-FFF2-40B4-BE49-F238E27FC236}">
                <a16:creationId xmlns:a16="http://schemas.microsoft.com/office/drawing/2014/main" id="{471F4D77-4A55-4948-8B0F-1D68C247ACBC}"/>
              </a:ext>
            </a:extLst>
          </p:cNvPr>
          <p:cNvSpPr txBox="1"/>
          <p:nvPr/>
        </p:nvSpPr>
        <p:spPr>
          <a:xfrm>
            <a:off x="360000" y="720000"/>
            <a:ext cx="8784000" cy="5632311"/>
          </a:xfrm>
          <a:prstGeom prst="rect">
            <a:avLst/>
          </a:prstGeom>
          <a:noFill/>
        </p:spPr>
        <p:txBody>
          <a:bodyPr wrap="square" rtlCol="0">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1959 – “There is plenty of room at the bottom” by R. Feynman</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1974 – “Nanotechnology” Nori Taniguchi uses the term nanotechnology for the first time</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1981 – IBM develops Scanning Tunneling Microscope (Rohrer &amp; Binning)</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1986 “Engines of Creation: The coming era of Nanotechnology” first book on nanotechnology by K. Eric Drexler</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1989 – IBM logo made with individual atoms</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1991 – Carbon nanotube discovered by </a:t>
            </a:r>
            <a:r>
              <a:rPr lang="en-US" sz="2000" dirty="0" err="1">
                <a:latin typeface="Times New Roman" panose="02020603050405020304" pitchFamily="18" charset="0"/>
                <a:cs typeface="Times New Roman" panose="02020603050405020304" pitchFamily="18" charset="0"/>
              </a:rPr>
              <a:t>Sumio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Iijima</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1999 – “Nanomedicine” –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nanomedicine book by R. Freitas</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2016 – “Turning molecules into machines” Nobel prize for J.-P. </a:t>
            </a:r>
            <a:r>
              <a:rPr lang="en-US" sz="2000" dirty="0" err="1">
                <a:latin typeface="Times New Roman" panose="02020603050405020304" pitchFamily="18" charset="0"/>
                <a:cs typeface="Times New Roman" panose="02020603050405020304" pitchFamily="18" charset="0"/>
              </a:rPr>
              <a:t>Sauvage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F.Stoddart</a:t>
            </a:r>
            <a:r>
              <a:rPr lang="en-US" sz="2000" dirty="0">
                <a:latin typeface="Times New Roman" panose="02020603050405020304" pitchFamily="18" charset="0"/>
                <a:cs typeface="Times New Roman" panose="02020603050405020304" pitchFamily="18" charset="0"/>
              </a:rPr>
              <a:t> &amp; B. </a:t>
            </a:r>
            <a:r>
              <a:rPr lang="en-US" sz="2000" dirty="0" err="1">
                <a:latin typeface="Times New Roman" panose="02020603050405020304" pitchFamily="18" charset="0"/>
                <a:cs typeface="Times New Roman" panose="02020603050405020304" pitchFamily="18" charset="0"/>
              </a:rPr>
              <a:t>Feringa</a:t>
            </a:r>
            <a:r>
              <a:rPr lang="en-US" sz="2000" dirty="0">
                <a:latin typeface="Times New Roman" panose="02020603050405020304" pitchFamily="18" charset="0"/>
                <a:cs typeface="Times New Roman" panose="02020603050405020304" pitchFamily="18" charset="0"/>
              </a:rPr>
              <a:t> </a:t>
            </a:r>
          </a:p>
        </p:txBody>
      </p:sp>
      <p:pic>
        <p:nvPicPr>
          <p:cNvPr id="8" name="Grafik 7">
            <a:extLst>
              <a:ext uri="{FF2B5EF4-FFF2-40B4-BE49-F238E27FC236}">
                <a16:creationId xmlns:a16="http://schemas.microsoft.com/office/drawing/2014/main" id="{126E7BD3-791C-415E-B79D-FECA875C4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937" y="3403089"/>
            <a:ext cx="1643063" cy="1117283"/>
          </a:xfrm>
          <a:prstGeom prst="rect">
            <a:avLst/>
          </a:prstGeom>
        </p:spPr>
      </p:pic>
      <p:pic>
        <p:nvPicPr>
          <p:cNvPr id="5" name="Picture 6">
            <a:extLst>
              <a:ext uri="{FF2B5EF4-FFF2-40B4-BE49-F238E27FC236}">
                <a16:creationId xmlns:a16="http://schemas.microsoft.com/office/drawing/2014/main" id="{3E919D47-1D2F-4196-8AF6-4DD9DD3F84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000" y="5688000"/>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91A44218-EC66-455C-A19F-961A9CDF90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488" y="2304000"/>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50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Definition of Nano</a:t>
            </a:r>
          </a:p>
        </p:txBody>
      </p:sp>
      <p:sp>
        <p:nvSpPr>
          <p:cNvPr id="6" name="Textfeld 5">
            <a:extLst>
              <a:ext uri="{FF2B5EF4-FFF2-40B4-BE49-F238E27FC236}">
                <a16:creationId xmlns:a16="http://schemas.microsoft.com/office/drawing/2014/main" id="{2214E3E4-2377-4CDC-9B95-B1D965FCBC93}"/>
              </a:ext>
            </a:extLst>
          </p:cNvPr>
          <p:cNvSpPr txBox="1"/>
          <p:nvPr/>
        </p:nvSpPr>
        <p:spPr>
          <a:xfrm>
            <a:off x="360001" y="720000"/>
            <a:ext cx="8388464"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Nano </a:t>
            </a:r>
            <a:r>
              <a:rPr lang="en-US" dirty="0">
                <a:latin typeface="Times New Roman" panose="02020603050405020304" pitchFamily="18" charset="0"/>
                <a:cs typeface="Times New Roman" panose="02020603050405020304" pitchFamily="18" charset="0"/>
              </a:rPr>
              <a:t>comes from the Greek word “nanos”, meaning “dwarf”, but nano is infinitely smaller than a dwarf. Nano means </a:t>
            </a:r>
            <a:r>
              <a:rPr lang="en-US" dirty="0">
                <a:solidFill>
                  <a:srgbClr val="FF0000"/>
                </a:solidFill>
                <a:latin typeface="Times New Roman" panose="02020603050405020304" pitchFamily="18" charset="0"/>
                <a:cs typeface="Times New Roman" panose="02020603050405020304" pitchFamily="18" charset="0"/>
              </a:rPr>
              <a:t>10</a:t>
            </a:r>
            <a:r>
              <a:rPr lang="en-US" baseline="30000" dirty="0">
                <a:solidFill>
                  <a:srgbClr val="FF0000"/>
                </a:solidFill>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Grafik 7">
            <a:extLst>
              <a:ext uri="{FF2B5EF4-FFF2-40B4-BE49-F238E27FC236}">
                <a16:creationId xmlns:a16="http://schemas.microsoft.com/office/drawing/2014/main" id="{8D664B78-C612-408C-A94C-704AB7A53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42" y="1620000"/>
            <a:ext cx="6250781" cy="4798219"/>
          </a:xfrm>
          <a:prstGeom prst="rect">
            <a:avLst/>
          </a:prstGeom>
        </p:spPr>
      </p:pic>
      <p:pic>
        <p:nvPicPr>
          <p:cNvPr id="4" name="Grafik 3">
            <a:extLst>
              <a:ext uri="{FF2B5EF4-FFF2-40B4-BE49-F238E27FC236}">
                <a16:creationId xmlns:a16="http://schemas.microsoft.com/office/drawing/2014/main" id="{B09CE651-3306-437D-AC2E-B2B4FA6E5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000" y="1091362"/>
            <a:ext cx="1911893" cy="540000"/>
          </a:xfrm>
          <a:prstGeom prst="rect">
            <a:avLst/>
          </a:prstGeom>
        </p:spPr>
      </p:pic>
      <p:sp>
        <p:nvSpPr>
          <p:cNvPr id="5" name="Textfeld 4">
            <a:extLst>
              <a:ext uri="{FF2B5EF4-FFF2-40B4-BE49-F238E27FC236}">
                <a16:creationId xmlns:a16="http://schemas.microsoft.com/office/drawing/2014/main" id="{8525C140-889C-4877-9BA5-5B59562ACA58}"/>
              </a:ext>
            </a:extLst>
          </p:cNvPr>
          <p:cNvSpPr txBox="1"/>
          <p:nvPr/>
        </p:nvSpPr>
        <p:spPr>
          <a:xfrm>
            <a:off x="7376721" y="1423809"/>
            <a:ext cx="136608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10 hydrogen atoms</a:t>
            </a:r>
          </a:p>
        </p:txBody>
      </p:sp>
    </p:spTree>
    <p:extLst>
      <p:ext uri="{BB962C8B-B14F-4D97-AF65-F5344CB8AC3E}">
        <p14:creationId xmlns:p14="http://schemas.microsoft.com/office/powerpoint/2010/main" val="72316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small is Nano?</a:t>
            </a:r>
          </a:p>
        </p:txBody>
      </p:sp>
      <p:pic>
        <p:nvPicPr>
          <p:cNvPr id="4" name="Grafik 3">
            <a:extLst>
              <a:ext uri="{FF2B5EF4-FFF2-40B4-BE49-F238E27FC236}">
                <a16:creationId xmlns:a16="http://schemas.microsoft.com/office/drawing/2014/main" id="{95B07DA9-039E-4A69-B7E9-94AC09F49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34" y="1470422"/>
            <a:ext cx="8517731" cy="3917156"/>
          </a:xfrm>
          <a:prstGeom prst="rect">
            <a:avLst/>
          </a:prstGeom>
        </p:spPr>
      </p:pic>
    </p:spTree>
    <p:extLst>
      <p:ext uri="{BB962C8B-B14F-4D97-AF65-F5344CB8AC3E}">
        <p14:creationId xmlns:p14="http://schemas.microsoft.com/office/powerpoint/2010/main" val="54320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Scanning Tunneling Microscope</a:t>
            </a:r>
          </a:p>
        </p:txBody>
      </p:sp>
      <p:sp>
        <p:nvSpPr>
          <p:cNvPr id="3" name="Textfeld 2">
            <a:extLst>
              <a:ext uri="{FF2B5EF4-FFF2-40B4-BE49-F238E27FC236}">
                <a16:creationId xmlns:a16="http://schemas.microsoft.com/office/drawing/2014/main" id="{AF75CC41-7E81-44CD-BC36-FF6BF80F2296}"/>
              </a:ext>
            </a:extLst>
          </p:cNvPr>
          <p:cNvSpPr txBox="1"/>
          <p:nvPr/>
        </p:nvSpPr>
        <p:spPr>
          <a:xfrm>
            <a:off x="0" y="2684952"/>
            <a:ext cx="2801014" cy="338554"/>
          </a:xfrm>
          <a:prstGeom prst="rect">
            <a:avLst/>
          </a:prstGeom>
          <a:noFill/>
        </p:spPr>
        <p:txBody>
          <a:bodyPr wrap="none" lIns="36000" rIns="36000" rtlCol="0">
            <a:spAutoFit/>
          </a:bodyPr>
          <a:lstStyle/>
          <a:p>
            <a:r>
              <a:rPr lang="en-US" sz="1600" dirty="0">
                <a:latin typeface="Times New Roman" panose="02020603050405020304" pitchFamily="18" charset="0"/>
                <a:cs typeface="Times New Roman" panose="02020603050405020304" pitchFamily="18" charset="0"/>
              </a:rPr>
              <a:t>Heinrich Rohrer &amp; Gerd Binning</a:t>
            </a:r>
          </a:p>
        </p:txBody>
      </p:sp>
      <p:pic>
        <p:nvPicPr>
          <p:cNvPr id="7" name="Grafik 6">
            <a:extLst>
              <a:ext uri="{FF2B5EF4-FFF2-40B4-BE49-F238E27FC236}">
                <a16:creationId xmlns:a16="http://schemas.microsoft.com/office/drawing/2014/main" id="{D4D5B5AC-F4FD-4235-A63B-AEBD5CAAD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3179400"/>
            <a:ext cx="6076950" cy="3267075"/>
          </a:xfrm>
          <a:prstGeom prst="rect">
            <a:avLst/>
          </a:prstGeom>
        </p:spPr>
      </p:pic>
      <p:pic>
        <p:nvPicPr>
          <p:cNvPr id="9" name="Grafik 8">
            <a:extLst>
              <a:ext uri="{FF2B5EF4-FFF2-40B4-BE49-F238E27FC236}">
                <a16:creationId xmlns:a16="http://schemas.microsoft.com/office/drawing/2014/main" id="{40FEB10A-5ADE-41DC-83BB-795771E13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4400"/>
            <a:ext cx="2743200" cy="2130552"/>
          </a:xfrm>
          <a:prstGeom prst="rect">
            <a:avLst/>
          </a:prstGeom>
        </p:spPr>
      </p:pic>
      <p:pic>
        <p:nvPicPr>
          <p:cNvPr id="11" name="Grafik 10">
            <a:extLst>
              <a:ext uri="{FF2B5EF4-FFF2-40B4-BE49-F238E27FC236}">
                <a16:creationId xmlns:a16="http://schemas.microsoft.com/office/drawing/2014/main" id="{A54D4222-BBC7-4F0D-9B4F-2DD68300D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390" y="564902"/>
            <a:ext cx="3940610" cy="2131200"/>
          </a:xfrm>
          <a:prstGeom prst="rect">
            <a:avLst/>
          </a:prstGeom>
        </p:spPr>
      </p:pic>
      <p:sp>
        <p:nvSpPr>
          <p:cNvPr id="14" name="Textfeld 13">
            <a:extLst>
              <a:ext uri="{FF2B5EF4-FFF2-40B4-BE49-F238E27FC236}">
                <a16:creationId xmlns:a16="http://schemas.microsoft.com/office/drawing/2014/main" id="{57DABE27-009E-48E1-B4AC-596F1E813AF2}"/>
              </a:ext>
            </a:extLst>
          </p:cNvPr>
          <p:cNvSpPr txBox="1"/>
          <p:nvPr/>
        </p:nvSpPr>
        <p:spPr>
          <a:xfrm>
            <a:off x="5261204" y="2685600"/>
            <a:ext cx="3882796" cy="338554"/>
          </a:xfrm>
          <a:prstGeom prst="rect">
            <a:avLst/>
          </a:prstGeom>
          <a:noFill/>
        </p:spPr>
        <p:txBody>
          <a:bodyPr wrap="square" lIns="36000" rIns="36000" rtlCol="0">
            <a:spAutoFit/>
          </a:bodyPr>
          <a:lstStyle/>
          <a:p>
            <a:pPr algn="ctr"/>
            <a:r>
              <a:rPr lang="en-US" sz="1600" dirty="0">
                <a:latin typeface="Times New Roman" panose="02020603050405020304" pitchFamily="18" charset="0"/>
                <a:cs typeface="Times New Roman" panose="02020603050405020304" pitchFamily="18" charset="0"/>
              </a:rPr>
              <a:t>Touching the surface</a:t>
            </a:r>
          </a:p>
        </p:txBody>
      </p:sp>
    </p:spTree>
    <p:extLst>
      <p:ext uri="{BB962C8B-B14F-4D97-AF65-F5344CB8AC3E}">
        <p14:creationId xmlns:p14="http://schemas.microsoft.com/office/powerpoint/2010/main" val="20160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Scanning Tunneling Microscope</a:t>
            </a:r>
          </a:p>
        </p:txBody>
      </p:sp>
      <p:pic>
        <p:nvPicPr>
          <p:cNvPr id="6" name="Grafik 5">
            <a:extLst>
              <a:ext uri="{FF2B5EF4-FFF2-40B4-BE49-F238E27FC236}">
                <a16:creationId xmlns:a16="http://schemas.microsoft.com/office/drawing/2014/main" id="{5A698BBE-8FBE-4905-81C2-C4B82A5A8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912" y="908720"/>
            <a:ext cx="5972175" cy="4848225"/>
          </a:xfrm>
          <a:prstGeom prst="rect">
            <a:avLst/>
          </a:prstGeom>
        </p:spPr>
      </p:pic>
      <p:sp>
        <p:nvSpPr>
          <p:cNvPr id="9" name="Textfeld 8">
            <a:extLst>
              <a:ext uri="{FF2B5EF4-FFF2-40B4-BE49-F238E27FC236}">
                <a16:creationId xmlns:a16="http://schemas.microsoft.com/office/drawing/2014/main" id="{CFB7B77D-66A7-41E6-B009-00D6F71EF6FC}"/>
              </a:ext>
            </a:extLst>
          </p:cNvPr>
          <p:cNvSpPr txBox="1"/>
          <p:nvPr/>
        </p:nvSpPr>
        <p:spPr>
          <a:xfrm>
            <a:off x="717418" y="5769481"/>
            <a:ext cx="770916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Quantum-corral of 48 Fe-atoms </a:t>
            </a:r>
            <a:r>
              <a:rPr lang="en-US" sz="1400" dirty="0">
                <a:solidFill>
                  <a:srgbClr val="FF0000"/>
                </a:solidFill>
                <a:latin typeface="Times New Roman" panose="02020603050405020304" pitchFamily="18" charset="0"/>
                <a:cs typeface="Times New Roman" panose="02020603050405020304" pitchFamily="18" charset="0"/>
              </a:rPr>
              <a:t>placed</a:t>
            </a:r>
            <a:r>
              <a:rPr lang="en-US" sz="1400" dirty="0">
                <a:latin typeface="Times New Roman" panose="02020603050405020304" pitchFamily="18" charset="0"/>
                <a:cs typeface="Times New Roman" panose="02020603050405020304" pitchFamily="18" charset="0"/>
              </a:rPr>
              <a:t> one at the time </a:t>
            </a:r>
            <a:r>
              <a:rPr lang="en-US" sz="1400" dirty="0">
                <a:solidFill>
                  <a:srgbClr val="FF0000"/>
                </a:solidFill>
                <a:latin typeface="Times New Roman" panose="02020603050405020304" pitchFamily="18" charset="0"/>
                <a:cs typeface="Times New Roman" panose="02020603050405020304" pitchFamily="18" charset="0"/>
              </a:rPr>
              <a:t>by maneuvering atoms with STM </a:t>
            </a: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D. </a:t>
            </a:r>
            <a:r>
              <a:rPr lang="en-US" sz="1400" i="1" dirty="0" err="1">
                <a:latin typeface="Times New Roman" panose="02020603050405020304" pitchFamily="18" charset="0"/>
                <a:cs typeface="Times New Roman" panose="02020603050405020304" pitchFamily="18" charset="0"/>
              </a:rPr>
              <a:t>Eigler</a:t>
            </a:r>
            <a:r>
              <a:rPr lang="en-US" sz="1400" i="1" dirty="0">
                <a:latin typeface="Times New Roman" panose="02020603050405020304" pitchFamily="18" charset="0"/>
                <a:cs typeface="Times New Roman" panose="02020603050405020304" pitchFamily="18" charset="0"/>
              </a:rPr>
              <a:t> 1993</a:t>
            </a:r>
            <a:r>
              <a:rPr lang="en-US" sz="1400" dirty="0">
                <a:latin typeface="Times New Roman" panose="02020603050405020304" pitchFamily="18" charset="0"/>
                <a:cs typeface="Times New Roman" panose="02020603050405020304" pitchFamily="18" charset="0"/>
              </a:rPr>
              <a:t>)</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BCAD5690-24DC-4C03-AE16-3EA4A35D4E8C}"/>
              </a:ext>
            </a:extLst>
          </p:cNvPr>
          <p:cNvSpPr txBox="1"/>
          <p:nvPr/>
        </p:nvSpPr>
        <p:spPr>
          <a:xfrm>
            <a:off x="540000" y="6264000"/>
            <a:ext cx="2522101" cy="276999"/>
          </a:xfrm>
          <a:prstGeom prst="rect">
            <a:avLst/>
          </a:prstGeom>
          <a:noFill/>
        </p:spPr>
        <p:txBody>
          <a:bodyPr wrap="none" rtlCol="0">
            <a:spAutoFit/>
          </a:bodyPr>
          <a:lstStyle/>
          <a:p>
            <a:r>
              <a:rPr lang="en-US" sz="1200" i="1" dirty="0">
                <a:solidFill>
                  <a:srgbClr val="0000CC"/>
                </a:solidFill>
                <a:latin typeface="Times New Roman" panose="02020603050405020304" pitchFamily="18" charset="0"/>
                <a:cs typeface="Times New Roman" panose="02020603050405020304" pitchFamily="18" charset="0"/>
              </a:rPr>
              <a:t>Atomic Force Microscope AFM, 2006</a:t>
            </a:r>
          </a:p>
        </p:txBody>
      </p:sp>
    </p:spTree>
    <p:extLst>
      <p:ext uri="{BB962C8B-B14F-4D97-AF65-F5344CB8AC3E}">
        <p14:creationId xmlns:p14="http://schemas.microsoft.com/office/powerpoint/2010/main" val="312004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Nano-objects</a:t>
            </a:r>
          </a:p>
        </p:txBody>
      </p:sp>
      <p:pic>
        <p:nvPicPr>
          <p:cNvPr id="6" name="Grafik 5">
            <a:extLst>
              <a:ext uri="{FF2B5EF4-FFF2-40B4-BE49-F238E27FC236}">
                <a16:creationId xmlns:a16="http://schemas.microsoft.com/office/drawing/2014/main" id="{5A698BBE-8FBE-4905-81C2-C4B82A5A8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5" y="554400"/>
            <a:ext cx="2986088" cy="2424113"/>
          </a:xfrm>
          <a:prstGeom prst="rect">
            <a:avLst/>
          </a:prstGeom>
        </p:spPr>
      </p:pic>
      <p:sp>
        <p:nvSpPr>
          <p:cNvPr id="9" name="Textfeld 8">
            <a:extLst>
              <a:ext uri="{FF2B5EF4-FFF2-40B4-BE49-F238E27FC236}">
                <a16:creationId xmlns:a16="http://schemas.microsoft.com/office/drawing/2014/main" id="{CFB7B77D-66A7-41E6-B009-00D6F71EF6FC}"/>
              </a:ext>
            </a:extLst>
          </p:cNvPr>
          <p:cNvSpPr txBox="1"/>
          <p:nvPr/>
        </p:nvSpPr>
        <p:spPr>
          <a:xfrm>
            <a:off x="2699792" y="5582739"/>
            <a:ext cx="498116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 A series of STM images showing  formation of a “quantum corral” from 48 Fe atoms absorbed on the surface of Cu (111).</a:t>
            </a:r>
          </a:p>
        </p:txBody>
      </p:sp>
      <p:pic>
        <p:nvPicPr>
          <p:cNvPr id="5" name="Grafik 4">
            <a:extLst>
              <a:ext uri="{FF2B5EF4-FFF2-40B4-BE49-F238E27FC236}">
                <a16:creationId xmlns:a16="http://schemas.microsoft.com/office/drawing/2014/main" id="{9534B050-AFF7-494C-9D69-83417AC1D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1772739"/>
            <a:ext cx="3790950" cy="3810000"/>
          </a:xfrm>
          <a:prstGeom prst="rect">
            <a:avLst/>
          </a:prstGeom>
        </p:spPr>
      </p:pic>
    </p:spTree>
    <p:extLst>
      <p:ext uri="{BB962C8B-B14F-4D97-AF65-F5344CB8AC3E}">
        <p14:creationId xmlns:p14="http://schemas.microsoft.com/office/powerpoint/2010/main" val="1693858567"/>
      </p:ext>
    </p:extLst>
  </p:cSld>
  <p:clrMapOvr>
    <a:masterClrMapping/>
  </p:clrMapOvr>
</p:sld>
</file>

<file path=ppt/theme/theme1.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Bildschirmpräsentation (4:3)</PresentationFormat>
  <Paragraphs>248</Paragraphs>
  <Slides>33</Slides>
  <Notes>33</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Calibri</vt:lpstr>
      <vt:lpstr>Symbol</vt:lpstr>
      <vt:lpstr>Times New Roman</vt:lpstr>
      <vt:lpstr>Wingdings</vt:lpstr>
      <vt:lpstr>2_Larissa</vt:lpstr>
      <vt:lpstr>Basics of Nanotechnology</vt:lpstr>
      <vt:lpstr>Basics of Nanotechnology</vt:lpstr>
      <vt:lpstr>Richard Feynman: Father of Nanotechnology</vt:lpstr>
      <vt:lpstr>History of Nanotechnology</vt:lpstr>
      <vt:lpstr>Definition of Nano</vt:lpstr>
      <vt:lpstr>How small is Nano?</vt:lpstr>
      <vt:lpstr>Scanning Tunneling Microscope</vt:lpstr>
      <vt:lpstr>Scanning Tunneling Microscope</vt:lpstr>
      <vt:lpstr>Nano-objects</vt:lpstr>
      <vt:lpstr>History of Nanotechnology</vt:lpstr>
      <vt:lpstr>Is Gold always “Gold”?</vt:lpstr>
      <vt:lpstr>Is Gold always “Gold”?</vt:lpstr>
      <vt:lpstr>Particle size and melting point of Gold size matters</vt:lpstr>
      <vt:lpstr>Graphite: a layered structure</vt:lpstr>
      <vt:lpstr>Carbon Nanotubes</vt:lpstr>
      <vt:lpstr>Carbon Buckyballs (C60)</vt:lpstr>
      <vt:lpstr>Nanomaterials</vt:lpstr>
      <vt:lpstr>Fabrication methods</vt:lpstr>
      <vt:lpstr>Nanoscience multidisciplinary subject</vt:lpstr>
      <vt:lpstr>Molecular machines</vt:lpstr>
      <vt:lpstr>Biological motors</vt:lpstr>
      <vt:lpstr>Applications of Nanomaterials</vt:lpstr>
      <vt:lpstr>Nanomaterials manufacturing</vt:lpstr>
      <vt:lpstr>Solar Cells - Silicon</vt:lpstr>
      <vt:lpstr>Solar Cells – Harvesting of Light</vt:lpstr>
      <vt:lpstr>Quantum Dot Solar Cells – Semiconductor Nanocrystals as Light Harvesters</vt:lpstr>
      <vt:lpstr>Optical Applications – Smart Window</vt:lpstr>
      <vt:lpstr>Nanotechnology in Transportation</vt:lpstr>
      <vt:lpstr>Nanomedicine</vt:lpstr>
      <vt:lpstr>Nanomaterials in biology and medicine</vt:lpstr>
      <vt:lpstr>Nanoparticle-based systems</vt:lpstr>
      <vt:lpstr>Nano-Therapeutics: Hyperthermia</vt:lpstr>
      <vt:lpstr>Micromachines</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1381</cp:revision>
  <cp:lastPrinted>2025-04-21T11:34:10Z</cp:lastPrinted>
  <dcterms:created xsi:type="dcterms:W3CDTF">2016-04-06T12:04:03Z</dcterms:created>
  <dcterms:modified xsi:type="dcterms:W3CDTF">2026-04-28T06:59:30Z</dcterms:modified>
</cp:coreProperties>
</file>